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76" r:id="rId9"/>
    <p:sldId id="272" r:id="rId10"/>
    <p:sldId id="279" r:id="rId11"/>
    <p:sldId id="286" r:id="rId12"/>
    <p:sldId id="280" r:id="rId13"/>
    <p:sldId id="282" r:id="rId14"/>
    <p:sldId id="283" r:id="rId15"/>
    <p:sldId id="267" r:id="rId16"/>
    <p:sldId id="274" r:id="rId17"/>
    <p:sldId id="264" r:id="rId18"/>
    <p:sldId id="265" r:id="rId19"/>
    <p:sldId id="266" r:id="rId20"/>
    <p:sldId id="284" r:id="rId21"/>
    <p:sldId id="285" r:id="rId22"/>
    <p:sldId id="270" r:id="rId23"/>
    <p:sldId id="273" r:id="rId24"/>
    <p:sldId id="269" r:id="rId25"/>
    <p:sldId id="275" r:id="rId26"/>
    <p:sldId id="287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4DE5-EC9F-4067-8D29-7C0F422838F9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04-8807-459F-878B-0C3B1EEB1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67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4DE5-EC9F-4067-8D29-7C0F422838F9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04-8807-459F-878B-0C3B1EEB1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79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4DE5-EC9F-4067-8D29-7C0F422838F9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04-8807-459F-878B-0C3B1EEB1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45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4DE5-EC9F-4067-8D29-7C0F422838F9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04-8807-459F-878B-0C3B1EEB1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71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4DE5-EC9F-4067-8D29-7C0F422838F9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04-8807-459F-878B-0C3B1EEB1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65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4DE5-EC9F-4067-8D29-7C0F422838F9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04-8807-459F-878B-0C3B1EEB1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80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4DE5-EC9F-4067-8D29-7C0F422838F9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04-8807-459F-878B-0C3B1EEB1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98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4DE5-EC9F-4067-8D29-7C0F422838F9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04-8807-459F-878B-0C3B1EEB1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86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4DE5-EC9F-4067-8D29-7C0F422838F9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04-8807-459F-878B-0C3B1EEB1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13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4DE5-EC9F-4067-8D29-7C0F422838F9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04-8807-459F-878B-0C3B1EEB1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27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4DE5-EC9F-4067-8D29-7C0F422838F9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04-8807-459F-878B-0C3B1EEB1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725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44DE5-EC9F-4067-8D29-7C0F422838F9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F4204-8807-459F-878B-0C3B1EEB1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90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Infections ostéo-articulaires « simples »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35723" y="3836499"/>
            <a:ext cx="9144000" cy="1655762"/>
          </a:xfrm>
        </p:spPr>
        <p:txBody>
          <a:bodyPr>
            <a:normAutofit fontScale="55000" lnSpcReduction="20000"/>
          </a:bodyPr>
          <a:lstStyle/>
          <a:p>
            <a:r>
              <a:rPr lang="fr-FR" sz="3200" dirty="0" smtClean="0"/>
              <a:t>DIU infections ostéo-articulaires</a:t>
            </a:r>
          </a:p>
          <a:p>
            <a:r>
              <a:rPr lang="fr-FR" dirty="0" smtClean="0"/>
              <a:t>Cas cliniques</a:t>
            </a:r>
          </a:p>
          <a:p>
            <a:r>
              <a:rPr lang="fr-FR" dirty="0" smtClean="0"/>
              <a:t>Rennes le 21/11/2016</a:t>
            </a:r>
          </a:p>
          <a:p>
            <a:endParaRPr lang="fr-FR" sz="2000" dirty="0" smtClean="0"/>
          </a:p>
          <a:p>
            <a:r>
              <a:rPr lang="fr-FR" sz="2000" dirty="0" smtClean="0"/>
              <a:t>F. </a:t>
            </a:r>
            <a:r>
              <a:rPr lang="fr-FR" sz="2000" dirty="0" err="1" smtClean="0"/>
              <a:t>Fily</a:t>
            </a:r>
            <a:r>
              <a:rPr lang="fr-FR" sz="2000" dirty="0" smtClean="0"/>
              <a:t>, maladies infectieuses</a:t>
            </a:r>
          </a:p>
          <a:p>
            <a:r>
              <a:rPr lang="fr-FR" sz="2000" dirty="0" smtClean="0"/>
              <a:t>H. </a:t>
            </a:r>
            <a:r>
              <a:rPr lang="fr-FR" sz="2000" dirty="0" err="1" smtClean="0"/>
              <a:t>Thomazeau</a:t>
            </a:r>
            <a:r>
              <a:rPr lang="fr-FR" sz="2000" dirty="0" smtClean="0"/>
              <a:t>, orthopédie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88679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Quelle antibiothérapie initiale?</a:t>
            </a:r>
          </a:p>
          <a:p>
            <a:pPr lvl="2"/>
            <a:r>
              <a:rPr lang="fr-FR" dirty="0" smtClean="0"/>
              <a:t>C1G (</a:t>
            </a:r>
            <a:r>
              <a:rPr lang="fr-FR" dirty="0" err="1" smtClean="0"/>
              <a:t>Céfazoline</a:t>
            </a:r>
            <a:r>
              <a:rPr lang="fr-FR" dirty="0" smtClean="0"/>
              <a:t>) ou </a:t>
            </a:r>
            <a:r>
              <a:rPr lang="fr-FR" dirty="0" err="1" smtClean="0"/>
              <a:t>Péni</a:t>
            </a:r>
            <a:r>
              <a:rPr lang="fr-FR" dirty="0" smtClean="0"/>
              <a:t> M (</a:t>
            </a:r>
            <a:r>
              <a:rPr lang="fr-FR" dirty="0" err="1" smtClean="0"/>
              <a:t>oxa:cloxacilline</a:t>
            </a:r>
            <a:r>
              <a:rPr lang="fr-FR" dirty="0" smtClean="0"/>
              <a:t>) IV</a:t>
            </a:r>
          </a:p>
          <a:p>
            <a:r>
              <a:rPr lang="fr-FR" dirty="0" smtClean="0"/>
              <a:t>Quelle antibiothérapie après réception de la culture et antibiogramme?</a:t>
            </a:r>
          </a:p>
          <a:p>
            <a:pPr lvl="2"/>
            <a:endParaRPr lang="fr-FR" dirty="0" smtClean="0"/>
          </a:p>
          <a:p>
            <a:r>
              <a:rPr lang="fr-FR" dirty="0" smtClean="0"/>
              <a:t>Date du relais </a:t>
            </a:r>
            <a:r>
              <a:rPr lang="fr-FR" dirty="0" smtClean="0"/>
              <a:t>oral </a:t>
            </a:r>
            <a:r>
              <a:rPr lang="fr-FR" dirty="0" smtClean="0"/>
              <a:t>?</a:t>
            </a:r>
          </a:p>
          <a:p>
            <a:pPr lvl="2"/>
            <a:endParaRPr lang="fr-FR" dirty="0" smtClean="0"/>
          </a:p>
          <a:p>
            <a:r>
              <a:rPr lang="fr-FR" dirty="0" smtClean="0"/>
              <a:t>Quel relais </a:t>
            </a:r>
            <a:r>
              <a:rPr lang="fr-FR" dirty="0" smtClean="0"/>
              <a:t>oral ?</a:t>
            </a:r>
            <a:endParaRPr lang="fr-FR" dirty="0" smtClean="0"/>
          </a:p>
          <a:p>
            <a:pPr lvl="2"/>
            <a:endParaRPr lang="fr-FR" dirty="0" smtClean="0"/>
          </a:p>
          <a:p>
            <a:r>
              <a:rPr lang="fr-FR" dirty="0" smtClean="0"/>
              <a:t>Durée ?</a:t>
            </a:r>
          </a:p>
          <a:p>
            <a:pPr lvl="2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936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Quelle antibiothérapie initiale?</a:t>
            </a:r>
          </a:p>
          <a:p>
            <a:pPr lvl="2"/>
            <a:r>
              <a:rPr lang="fr-FR" dirty="0" smtClean="0"/>
              <a:t>C1G (</a:t>
            </a:r>
            <a:r>
              <a:rPr lang="fr-FR" dirty="0" err="1" smtClean="0"/>
              <a:t>Céfazoline</a:t>
            </a:r>
            <a:r>
              <a:rPr lang="fr-FR" dirty="0" smtClean="0"/>
              <a:t>) ou </a:t>
            </a:r>
            <a:r>
              <a:rPr lang="fr-FR" dirty="0" err="1" smtClean="0"/>
              <a:t>Péni</a:t>
            </a:r>
            <a:r>
              <a:rPr lang="fr-FR" dirty="0" smtClean="0"/>
              <a:t> M (</a:t>
            </a:r>
            <a:r>
              <a:rPr lang="fr-FR" dirty="0" err="1" smtClean="0"/>
              <a:t>oxa:cloxacilline</a:t>
            </a:r>
            <a:r>
              <a:rPr lang="fr-FR" dirty="0" smtClean="0"/>
              <a:t>) IV</a:t>
            </a:r>
          </a:p>
          <a:p>
            <a:r>
              <a:rPr lang="fr-FR" dirty="0" smtClean="0"/>
              <a:t>Quelle antibiothérapie après réception de la culture et antibiogramme?</a:t>
            </a:r>
          </a:p>
          <a:p>
            <a:pPr lvl="2"/>
            <a:r>
              <a:rPr lang="fr-FR" dirty="0" smtClean="0"/>
              <a:t>idem</a:t>
            </a:r>
          </a:p>
          <a:p>
            <a:r>
              <a:rPr lang="fr-FR" dirty="0" smtClean="0"/>
              <a:t>Date du relais </a:t>
            </a:r>
            <a:r>
              <a:rPr lang="fr-FR" dirty="0" smtClean="0"/>
              <a:t>oral </a:t>
            </a:r>
            <a:r>
              <a:rPr lang="fr-FR" dirty="0" smtClean="0"/>
              <a:t>?</a:t>
            </a:r>
          </a:p>
          <a:p>
            <a:pPr lvl="2"/>
            <a:endParaRPr lang="fr-FR" dirty="0" smtClean="0"/>
          </a:p>
          <a:p>
            <a:r>
              <a:rPr lang="fr-FR" dirty="0" smtClean="0"/>
              <a:t>Quel relais </a:t>
            </a:r>
            <a:r>
              <a:rPr lang="fr-FR" dirty="0" smtClean="0"/>
              <a:t>oral ?</a:t>
            </a:r>
            <a:endParaRPr lang="fr-FR" dirty="0" smtClean="0"/>
          </a:p>
          <a:p>
            <a:pPr lvl="2"/>
            <a:endParaRPr lang="fr-FR" dirty="0" smtClean="0"/>
          </a:p>
          <a:p>
            <a:r>
              <a:rPr lang="fr-FR" dirty="0" smtClean="0"/>
              <a:t>Durée ?</a:t>
            </a:r>
          </a:p>
          <a:p>
            <a:pPr lvl="2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633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Quelle antibiothérapie initiale?</a:t>
            </a:r>
          </a:p>
          <a:p>
            <a:pPr lvl="2"/>
            <a:r>
              <a:rPr lang="fr-FR" dirty="0" smtClean="0"/>
              <a:t>C1G (</a:t>
            </a:r>
            <a:r>
              <a:rPr lang="fr-FR" dirty="0" err="1" smtClean="0"/>
              <a:t>Céfazoline</a:t>
            </a:r>
            <a:r>
              <a:rPr lang="fr-FR" dirty="0" smtClean="0"/>
              <a:t>) ou </a:t>
            </a:r>
            <a:r>
              <a:rPr lang="fr-FR" dirty="0" err="1" smtClean="0"/>
              <a:t>Péni</a:t>
            </a:r>
            <a:r>
              <a:rPr lang="fr-FR" dirty="0" smtClean="0"/>
              <a:t> M (</a:t>
            </a:r>
            <a:r>
              <a:rPr lang="fr-FR" dirty="0" err="1" smtClean="0"/>
              <a:t>oxa:cloxacilline</a:t>
            </a:r>
            <a:r>
              <a:rPr lang="fr-FR" dirty="0" smtClean="0"/>
              <a:t>) IV</a:t>
            </a:r>
          </a:p>
          <a:p>
            <a:r>
              <a:rPr lang="fr-FR" dirty="0" smtClean="0"/>
              <a:t>Quelle antibiothérapie après réception de la culture et antibiogramme?</a:t>
            </a:r>
          </a:p>
          <a:p>
            <a:pPr lvl="2"/>
            <a:r>
              <a:rPr lang="fr-FR" dirty="0" smtClean="0"/>
              <a:t>idem</a:t>
            </a:r>
          </a:p>
          <a:p>
            <a:r>
              <a:rPr lang="fr-FR" dirty="0" smtClean="0"/>
              <a:t>Date du relais </a:t>
            </a:r>
            <a:r>
              <a:rPr lang="fr-FR" dirty="0" smtClean="0"/>
              <a:t>oral </a:t>
            </a:r>
            <a:r>
              <a:rPr lang="fr-FR" dirty="0" smtClean="0"/>
              <a:t>?</a:t>
            </a:r>
          </a:p>
          <a:p>
            <a:pPr lvl="2"/>
            <a:r>
              <a:rPr lang="fr-FR" dirty="0" smtClean="0"/>
              <a:t>J5-7 si tout va bien (</a:t>
            </a:r>
            <a:r>
              <a:rPr lang="fr-FR" dirty="0" err="1" smtClean="0"/>
              <a:t>hémoc</a:t>
            </a:r>
            <a:r>
              <a:rPr lang="fr-FR" dirty="0" smtClean="0"/>
              <a:t> négative !)</a:t>
            </a:r>
          </a:p>
          <a:p>
            <a:r>
              <a:rPr lang="fr-FR" dirty="0" smtClean="0"/>
              <a:t>Quel relais </a:t>
            </a:r>
            <a:r>
              <a:rPr lang="fr-FR" dirty="0" smtClean="0"/>
              <a:t>oral ?</a:t>
            </a:r>
            <a:endParaRPr lang="fr-FR" dirty="0" smtClean="0"/>
          </a:p>
          <a:p>
            <a:pPr lvl="2"/>
            <a:endParaRPr lang="fr-FR" dirty="0" smtClean="0"/>
          </a:p>
          <a:p>
            <a:r>
              <a:rPr lang="fr-FR" dirty="0" smtClean="0"/>
              <a:t>Durée ?</a:t>
            </a:r>
          </a:p>
          <a:p>
            <a:pPr lvl="2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478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Quelle antibiothérapie initiale?</a:t>
            </a:r>
          </a:p>
          <a:p>
            <a:pPr lvl="2"/>
            <a:r>
              <a:rPr lang="fr-FR" dirty="0" smtClean="0"/>
              <a:t>C1G (</a:t>
            </a:r>
            <a:r>
              <a:rPr lang="fr-FR" dirty="0" err="1" smtClean="0"/>
              <a:t>Céfazoline</a:t>
            </a:r>
            <a:r>
              <a:rPr lang="fr-FR" dirty="0" smtClean="0"/>
              <a:t>) ou </a:t>
            </a:r>
            <a:r>
              <a:rPr lang="fr-FR" dirty="0" err="1" smtClean="0"/>
              <a:t>Péni</a:t>
            </a:r>
            <a:r>
              <a:rPr lang="fr-FR" dirty="0" smtClean="0"/>
              <a:t> M (</a:t>
            </a:r>
            <a:r>
              <a:rPr lang="fr-FR" dirty="0" err="1" smtClean="0"/>
              <a:t>oxa:cloxacilline</a:t>
            </a:r>
            <a:r>
              <a:rPr lang="fr-FR" dirty="0" smtClean="0"/>
              <a:t>) IV</a:t>
            </a:r>
          </a:p>
          <a:p>
            <a:r>
              <a:rPr lang="fr-FR" dirty="0" smtClean="0"/>
              <a:t>Quelle antibiothérapie après réception de la culture et antibiogramme?</a:t>
            </a:r>
          </a:p>
          <a:p>
            <a:pPr lvl="2"/>
            <a:r>
              <a:rPr lang="fr-FR" dirty="0" smtClean="0"/>
              <a:t>idem</a:t>
            </a:r>
          </a:p>
          <a:p>
            <a:r>
              <a:rPr lang="fr-FR" dirty="0" smtClean="0"/>
              <a:t>Date du relais </a:t>
            </a:r>
            <a:r>
              <a:rPr lang="fr-FR" dirty="0" smtClean="0"/>
              <a:t>oral </a:t>
            </a:r>
            <a:r>
              <a:rPr lang="fr-FR" dirty="0" smtClean="0"/>
              <a:t>?</a:t>
            </a:r>
          </a:p>
          <a:p>
            <a:pPr lvl="2"/>
            <a:r>
              <a:rPr lang="fr-FR" dirty="0" smtClean="0"/>
              <a:t>J5-7 si tout va bien (</a:t>
            </a:r>
            <a:r>
              <a:rPr lang="fr-FR" dirty="0" err="1" smtClean="0"/>
              <a:t>hémoc</a:t>
            </a:r>
            <a:r>
              <a:rPr lang="fr-FR" dirty="0" smtClean="0"/>
              <a:t> négative !)</a:t>
            </a:r>
          </a:p>
          <a:p>
            <a:r>
              <a:rPr lang="fr-FR" dirty="0" smtClean="0"/>
              <a:t>Quel relais </a:t>
            </a:r>
            <a:r>
              <a:rPr lang="fr-FR" dirty="0" smtClean="0"/>
              <a:t>oral ?</a:t>
            </a:r>
            <a:endParaRPr lang="fr-FR" dirty="0" smtClean="0"/>
          </a:p>
          <a:p>
            <a:pPr lvl="2"/>
            <a:r>
              <a:rPr lang="fr-FR" dirty="0" smtClean="0"/>
              <a:t>Association rifampicine + </a:t>
            </a:r>
            <a:r>
              <a:rPr lang="fr-FR" dirty="0" err="1" smtClean="0"/>
              <a:t>Fq</a:t>
            </a:r>
            <a:r>
              <a:rPr lang="fr-FR" dirty="0" smtClean="0"/>
              <a:t> (</a:t>
            </a:r>
            <a:r>
              <a:rPr lang="fr-FR" dirty="0" err="1" smtClean="0"/>
              <a:t>levofloxacine</a:t>
            </a:r>
            <a:r>
              <a:rPr lang="fr-FR" dirty="0" smtClean="0"/>
              <a:t>)</a:t>
            </a:r>
          </a:p>
          <a:p>
            <a:r>
              <a:rPr lang="fr-FR" dirty="0" smtClean="0"/>
              <a:t>Durée ?</a:t>
            </a:r>
          </a:p>
          <a:p>
            <a:pPr lvl="2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80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45513"/>
          </a:xfrm>
        </p:spPr>
        <p:txBody>
          <a:bodyPr>
            <a:normAutofit/>
          </a:bodyPr>
          <a:lstStyle/>
          <a:p>
            <a:r>
              <a:rPr lang="fr-FR" dirty="0" smtClean="0"/>
              <a:t>Quelle antibiothérapie initiale?</a:t>
            </a:r>
          </a:p>
          <a:p>
            <a:pPr lvl="2"/>
            <a:r>
              <a:rPr lang="fr-FR" dirty="0" smtClean="0"/>
              <a:t>C1G (</a:t>
            </a:r>
            <a:r>
              <a:rPr lang="fr-FR" dirty="0" err="1" smtClean="0"/>
              <a:t>Céfazoline</a:t>
            </a:r>
            <a:r>
              <a:rPr lang="fr-FR" dirty="0" smtClean="0"/>
              <a:t>) ou </a:t>
            </a:r>
            <a:r>
              <a:rPr lang="fr-FR" dirty="0" err="1" smtClean="0"/>
              <a:t>Péni</a:t>
            </a:r>
            <a:r>
              <a:rPr lang="fr-FR" dirty="0" smtClean="0"/>
              <a:t> M (</a:t>
            </a:r>
            <a:r>
              <a:rPr lang="fr-FR" dirty="0" err="1" smtClean="0"/>
              <a:t>oxa:cloxacilline</a:t>
            </a:r>
            <a:r>
              <a:rPr lang="fr-FR" dirty="0" smtClean="0"/>
              <a:t>) IV</a:t>
            </a:r>
          </a:p>
          <a:p>
            <a:r>
              <a:rPr lang="fr-FR" dirty="0" smtClean="0"/>
              <a:t>Quelle antibiothérapie après réception de la culture et antibiogramme?</a:t>
            </a:r>
          </a:p>
          <a:p>
            <a:pPr lvl="2"/>
            <a:r>
              <a:rPr lang="fr-FR" dirty="0" smtClean="0"/>
              <a:t>idem</a:t>
            </a:r>
          </a:p>
          <a:p>
            <a:r>
              <a:rPr lang="fr-FR" dirty="0" smtClean="0"/>
              <a:t>Date du relais </a:t>
            </a:r>
            <a:r>
              <a:rPr lang="fr-FR" dirty="0" smtClean="0"/>
              <a:t>oral ?</a:t>
            </a:r>
            <a:endParaRPr lang="fr-FR" dirty="0" smtClean="0"/>
          </a:p>
          <a:p>
            <a:pPr lvl="2"/>
            <a:r>
              <a:rPr lang="fr-FR" dirty="0" smtClean="0"/>
              <a:t>J5-7 si tout va bien (</a:t>
            </a:r>
            <a:r>
              <a:rPr lang="fr-FR" dirty="0" err="1" smtClean="0"/>
              <a:t>hémoc</a:t>
            </a:r>
            <a:r>
              <a:rPr lang="fr-FR" dirty="0" smtClean="0"/>
              <a:t> négative !)</a:t>
            </a:r>
          </a:p>
          <a:p>
            <a:r>
              <a:rPr lang="fr-FR" dirty="0" smtClean="0"/>
              <a:t>Quel relais </a:t>
            </a:r>
            <a:r>
              <a:rPr lang="fr-FR" dirty="0" smtClean="0"/>
              <a:t>oral ?</a:t>
            </a:r>
            <a:endParaRPr lang="fr-FR" dirty="0" smtClean="0"/>
          </a:p>
          <a:p>
            <a:pPr lvl="2"/>
            <a:r>
              <a:rPr lang="fr-FR" dirty="0" smtClean="0"/>
              <a:t>Association rifampicine + </a:t>
            </a:r>
            <a:r>
              <a:rPr lang="fr-FR" dirty="0" err="1" smtClean="0"/>
              <a:t>Fq</a:t>
            </a:r>
            <a:r>
              <a:rPr lang="fr-FR" dirty="0" smtClean="0"/>
              <a:t> (</a:t>
            </a:r>
            <a:r>
              <a:rPr lang="fr-FR" dirty="0" err="1" smtClean="0"/>
              <a:t>levofloxacine</a:t>
            </a:r>
            <a:r>
              <a:rPr lang="fr-FR" dirty="0" smtClean="0"/>
              <a:t>)</a:t>
            </a:r>
          </a:p>
          <a:p>
            <a:r>
              <a:rPr lang="fr-FR" dirty="0" smtClean="0"/>
              <a:t>Durée ?</a:t>
            </a:r>
          </a:p>
          <a:p>
            <a:pPr lvl="2"/>
            <a:r>
              <a:rPr lang="fr-FR" dirty="0" smtClean="0"/>
              <a:t>6-</a:t>
            </a:r>
            <a:r>
              <a:rPr lang="fr-FR" b="1" dirty="0" smtClean="0"/>
              <a:t>12</a:t>
            </a:r>
            <a:r>
              <a:rPr lang="fr-FR" dirty="0" smtClean="0"/>
              <a:t> semaines</a:t>
            </a:r>
          </a:p>
          <a:p>
            <a:pPr lvl="2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228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815" y="1662171"/>
            <a:ext cx="3540370" cy="346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170" y="6455948"/>
            <a:ext cx="2833687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400" y="801260"/>
            <a:ext cx="7104062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70" y="2672862"/>
            <a:ext cx="7466715" cy="2598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7525680" y="6356729"/>
            <a:ext cx="151649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fr-FR" altLang="fr-FR" sz="1400"/>
              <a:t>Senneville et al</a:t>
            </a:r>
            <a:r>
              <a:rPr lang="fr-FR" altLang="fr-FR"/>
              <a:t>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57983" y="4304324"/>
            <a:ext cx="7325885" cy="2159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56493" y="5744308"/>
            <a:ext cx="63304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600"/>
              <a:t>Facteurs associés au succès (multivariée)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/>
              <a:t>	- ASA &lt;=2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/>
              <a:t>	-l’association Rifampicine-FQ</a:t>
            </a:r>
          </a:p>
        </p:txBody>
      </p:sp>
    </p:spTree>
    <p:extLst>
      <p:ext uri="{BB962C8B-B14F-4D97-AF65-F5344CB8AC3E}">
        <p14:creationId xmlns:p14="http://schemas.microsoft.com/office/powerpoint/2010/main" val="221154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639" y="3958798"/>
            <a:ext cx="73914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82" y="730861"/>
            <a:ext cx="76390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26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Cas clinique N°2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9923" y="2388333"/>
            <a:ext cx="10515600" cy="4351338"/>
          </a:xfrm>
        </p:spPr>
        <p:txBody>
          <a:bodyPr/>
          <a:lstStyle/>
          <a:p>
            <a:r>
              <a:rPr lang="fr-FR" dirty="0" smtClean="0"/>
              <a:t>Mme Z, 46 ans, consulte à J18 d’une PTH G pour:</a:t>
            </a:r>
          </a:p>
          <a:p>
            <a:pPr lvl="1"/>
            <a:r>
              <a:rPr lang="fr-FR" dirty="0" smtClean="0"/>
              <a:t>Fièvre 38,4°</a:t>
            </a:r>
          </a:p>
          <a:p>
            <a:pPr lvl="1"/>
            <a:r>
              <a:rPr lang="fr-FR" dirty="0" smtClean="0"/>
              <a:t>Ecoulement purulent de cicatrice</a:t>
            </a:r>
          </a:p>
          <a:p>
            <a:pPr lvl="1"/>
            <a:r>
              <a:rPr lang="fr-FR" dirty="0" smtClean="0"/>
              <a:t>Douleur à la mobilisation du </a:t>
            </a:r>
            <a:r>
              <a:rPr lang="fr-FR" dirty="0" err="1" smtClean="0"/>
              <a:t>MIDt</a:t>
            </a:r>
            <a:endParaRPr lang="fr-FR" dirty="0" smtClean="0"/>
          </a:p>
          <a:p>
            <a:pPr lvl="1"/>
            <a:endParaRPr lang="fr-FR" dirty="0"/>
          </a:p>
          <a:p>
            <a:r>
              <a:rPr lang="fr-FR" dirty="0" smtClean="0"/>
              <a:t>Quel(s) examen(s) complémentaire(s) nécessaire(s)?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42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Une radio..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252" y="1690688"/>
            <a:ext cx="5276314" cy="398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838200" y="6081067"/>
            <a:ext cx="3296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Et une hémoculture..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159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Décision d’une reprise chirurgicale:</a:t>
            </a:r>
          </a:p>
          <a:p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→ Quelle chirurgie?</a:t>
            </a:r>
          </a:p>
          <a:p>
            <a:pPr marL="457200" lvl="1" indent="0">
              <a:buNone/>
            </a:pPr>
            <a:r>
              <a:rPr lang="fr-FR" dirty="0" smtClean="0"/>
              <a:t>	</a:t>
            </a:r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→ Quelle antibiothérapie post opératoire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9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Mme Y , 64 ans, </a:t>
            </a:r>
            <a:r>
              <a:rPr lang="fr-FR" dirty="0"/>
              <a:t>Consulte le </a:t>
            </a:r>
            <a:r>
              <a:rPr lang="fr-FR" dirty="0" smtClean="0"/>
              <a:t>21/11/2016 </a:t>
            </a:r>
            <a:r>
              <a:rPr lang="fr-FR" dirty="0"/>
              <a:t>pour douleur de genou </a:t>
            </a:r>
            <a:r>
              <a:rPr lang="fr-FR" dirty="0" err="1"/>
              <a:t>Dt</a:t>
            </a:r>
            <a:r>
              <a:rPr lang="fr-FR" dirty="0"/>
              <a:t>, impotence totale du MID, </a:t>
            </a:r>
            <a:r>
              <a:rPr lang="fr-FR" dirty="0" smtClean="0"/>
              <a:t>fièvre</a:t>
            </a:r>
          </a:p>
          <a:p>
            <a:pPr lvl="4"/>
            <a:endParaRPr lang="fr-FR" dirty="0" smtClean="0"/>
          </a:p>
          <a:p>
            <a:r>
              <a:rPr lang="fr-FR" dirty="0" smtClean="0"/>
              <a:t>ATCD:</a:t>
            </a:r>
          </a:p>
          <a:p>
            <a:pPr lvl="1"/>
            <a:r>
              <a:rPr lang="fr-FR" dirty="0" smtClean="0"/>
              <a:t>DNID, </a:t>
            </a:r>
          </a:p>
          <a:p>
            <a:pPr lvl="1"/>
            <a:r>
              <a:rPr lang="fr-FR" dirty="0" err="1" smtClean="0"/>
              <a:t>obsésité</a:t>
            </a:r>
            <a:r>
              <a:rPr lang="fr-FR" dirty="0" smtClean="0"/>
              <a:t> (95 Kg pour 158cm), </a:t>
            </a:r>
          </a:p>
          <a:p>
            <a:pPr lvl="1"/>
            <a:r>
              <a:rPr lang="fr-FR" dirty="0" smtClean="0"/>
              <a:t>PTG </a:t>
            </a:r>
            <a:r>
              <a:rPr lang="fr-FR" dirty="0" err="1" smtClean="0"/>
              <a:t>Dt</a:t>
            </a:r>
            <a:r>
              <a:rPr lang="fr-FR" dirty="0" smtClean="0"/>
              <a:t> en 2008</a:t>
            </a:r>
          </a:p>
          <a:p>
            <a:r>
              <a:rPr lang="fr-FR" dirty="0" smtClean="0"/>
              <a:t>Début de la symptomatologie le 18/11 après-midi</a:t>
            </a:r>
          </a:p>
          <a:p>
            <a:r>
              <a:rPr lang="fr-FR" dirty="0" smtClean="0"/>
              <a:t>A l’ examen:</a:t>
            </a:r>
          </a:p>
          <a:p>
            <a:pPr lvl="1"/>
            <a:r>
              <a:rPr lang="fr-FR" dirty="0" smtClean="0"/>
              <a:t>T°: 39,2</a:t>
            </a:r>
          </a:p>
          <a:p>
            <a:pPr lvl="1"/>
            <a:r>
              <a:rPr lang="fr-FR" dirty="0" smtClean="0"/>
              <a:t>Pas de signe de sepsis sévère</a:t>
            </a:r>
          </a:p>
          <a:p>
            <a:pPr lvl="1"/>
            <a:r>
              <a:rPr lang="fr-FR" dirty="0" smtClean="0"/>
              <a:t>« Gros genou inflammatoire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571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Décision d’une reprise chirurgicale:</a:t>
            </a:r>
          </a:p>
          <a:p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→ Quelle chirurgie?</a:t>
            </a:r>
          </a:p>
          <a:p>
            <a:pPr marL="457200" lvl="1" indent="0">
              <a:buNone/>
            </a:pPr>
            <a:r>
              <a:rPr lang="fr-FR" dirty="0" smtClean="0"/>
              <a:t>	</a:t>
            </a:r>
            <a:r>
              <a:rPr lang="fr-FR" dirty="0"/>
              <a:t>Synovectomie + changement complet en 1 temps (pas </a:t>
            </a:r>
            <a:r>
              <a:rPr lang="fr-FR" dirty="0" smtClean="0"/>
              <a:t>d’ostéo-intégration</a:t>
            </a:r>
            <a:r>
              <a:rPr lang="fr-FR" dirty="0"/>
              <a:t>)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→ Quelle antibiothérapie post opératoire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92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Décision d’une reprise chirurgicale:</a:t>
            </a:r>
          </a:p>
          <a:p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→ Quelle chirurgie?</a:t>
            </a:r>
          </a:p>
          <a:p>
            <a:pPr marL="457200" lvl="1" indent="0">
              <a:buNone/>
            </a:pPr>
            <a:r>
              <a:rPr lang="fr-FR" dirty="0" smtClean="0"/>
              <a:t>	</a:t>
            </a:r>
            <a:r>
              <a:rPr lang="fr-FR" dirty="0"/>
              <a:t>Synovectomie + changement complet en 1 temps (pas </a:t>
            </a:r>
            <a:r>
              <a:rPr lang="fr-FR" dirty="0" smtClean="0"/>
              <a:t>d’ostéo-intégration</a:t>
            </a:r>
            <a:r>
              <a:rPr lang="fr-FR" dirty="0"/>
              <a:t>)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→ Quelle antibiothérapie post opératoire ?</a:t>
            </a:r>
          </a:p>
          <a:p>
            <a:pPr marL="457200" lvl="1" indent="0">
              <a:buNone/>
            </a:pPr>
            <a:r>
              <a:rPr lang="fr-FR" dirty="0"/>
              <a:t>	</a:t>
            </a:r>
            <a:r>
              <a:rPr lang="fr-FR" dirty="0" err="1" smtClean="0"/>
              <a:t>Pipéracilline</a:t>
            </a:r>
            <a:r>
              <a:rPr lang="fr-FR" dirty="0" smtClean="0"/>
              <a:t>/</a:t>
            </a:r>
            <a:r>
              <a:rPr lang="fr-FR" dirty="0" err="1" smtClean="0"/>
              <a:t>tazobactam</a:t>
            </a:r>
            <a:r>
              <a:rPr lang="fr-FR" dirty="0" smtClean="0"/>
              <a:t> (4gr/8h) </a:t>
            </a:r>
            <a:r>
              <a:rPr lang="fr-FR" dirty="0"/>
              <a:t>+ </a:t>
            </a:r>
            <a:r>
              <a:rPr lang="fr-FR" dirty="0" err="1" smtClean="0"/>
              <a:t>vanco</a:t>
            </a:r>
            <a:r>
              <a:rPr lang="fr-FR" dirty="0" smtClean="0"/>
              <a:t> (IVSE avec dose de charge)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14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endParaRPr lang="fr-FR" dirty="0"/>
          </a:p>
          <a:p>
            <a:r>
              <a:rPr lang="fr-FR" dirty="0" smtClean="0"/>
              <a:t>3/3 prélèvements + </a:t>
            </a:r>
            <a:r>
              <a:rPr lang="fr-FR" i="1" dirty="0" smtClean="0"/>
              <a:t>E. coli </a:t>
            </a:r>
            <a:r>
              <a:rPr lang="fr-FR" dirty="0" smtClean="0"/>
              <a:t>de phénotype sauvage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sz="2300" dirty="0" err="1" smtClean="0"/>
              <a:t>Amox</a:t>
            </a:r>
            <a:r>
              <a:rPr lang="fr-FR" sz="2300" dirty="0" smtClean="0"/>
              <a:t>…………….s</a:t>
            </a:r>
          </a:p>
          <a:p>
            <a:pPr marL="0" indent="0">
              <a:buNone/>
            </a:pPr>
            <a:r>
              <a:rPr lang="fr-FR" sz="2300" dirty="0" err="1" smtClean="0"/>
              <a:t>Amox</a:t>
            </a:r>
            <a:r>
              <a:rPr lang="fr-FR" sz="2300" dirty="0" smtClean="0"/>
              <a:t>/</a:t>
            </a:r>
            <a:r>
              <a:rPr lang="fr-FR" sz="2300" dirty="0" err="1" smtClean="0"/>
              <a:t>ac</a:t>
            </a:r>
            <a:r>
              <a:rPr lang="fr-FR" sz="2300" dirty="0" smtClean="0"/>
              <a:t> </a:t>
            </a:r>
            <a:r>
              <a:rPr lang="fr-FR" sz="2300" dirty="0" err="1" smtClean="0"/>
              <a:t>clav</a:t>
            </a:r>
            <a:r>
              <a:rPr lang="fr-FR" sz="2300" dirty="0" smtClean="0"/>
              <a:t>….s</a:t>
            </a:r>
          </a:p>
          <a:p>
            <a:pPr marL="0" indent="0">
              <a:buNone/>
            </a:pPr>
            <a:r>
              <a:rPr lang="fr-FR" sz="2300" dirty="0" err="1" smtClean="0"/>
              <a:t>Cefotaxime</a:t>
            </a:r>
            <a:r>
              <a:rPr lang="fr-FR" sz="2300" dirty="0" smtClean="0"/>
              <a:t>…..s</a:t>
            </a:r>
          </a:p>
          <a:p>
            <a:pPr marL="0" indent="0">
              <a:buNone/>
            </a:pPr>
            <a:r>
              <a:rPr lang="fr-FR" sz="2300" dirty="0" err="1" smtClean="0"/>
              <a:t>Amikacine</a:t>
            </a:r>
            <a:r>
              <a:rPr lang="fr-FR" sz="2300" dirty="0" smtClean="0"/>
              <a:t>…….S</a:t>
            </a:r>
          </a:p>
          <a:p>
            <a:pPr marL="0" indent="0">
              <a:buNone/>
            </a:pPr>
            <a:r>
              <a:rPr lang="fr-FR" sz="2300" dirty="0" err="1" smtClean="0"/>
              <a:t>Fosfomycine</a:t>
            </a:r>
            <a:r>
              <a:rPr lang="fr-FR" sz="2300" dirty="0" smtClean="0"/>
              <a:t>…..S</a:t>
            </a:r>
          </a:p>
          <a:p>
            <a:pPr marL="0" indent="0">
              <a:buNone/>
            </a:pPr>
            <a:r>
              <a:rPr lang="fr-FR" sz="2300" dirty="0" err="1" smtClean="0"/>
              <a:t>Cotrimoxazole</a:t>
            </a:r>
            <a:r>
              <a:rPr lang="fr-FR" sz="2300" dirty="0" smtClean="0"/>
              <a:t>…S</a:t>
            </a:r>
          </a:p>
          <a:p>
            <a:pPr marL="0" indent="0">
              <a:buNone/>
            </a:pPr>
            <a:r>
              <a:rPr lang="fr-FR" sz="2300" dirty="0" err="1" smtClean="0"/>
              <a:t>Ac</a:t>
            </a:r>
            <a:r>
              <a:rPr lang="fr-FR" sz="2300" dirty="0" smtClean="0"/>
              <a:t> </a:t>
            </a:r>
            <a:r>
              <a:rPr lang="fr-FR" sz="2300" dirty="0" err="1" smtClean="0"/>
              <a:t>nalidixique</a:t>
            </a:r>
            <a:r>
              <a:rPr lang="fr-FR" sz="2300" dirty="0" smtClean="0"/>
              <a:t> ….S</a:t>
            </a:r>
          </a:p>
          <a:p>
            <a:pPr marL="0" indent="0">
              <a:buNone/>
            </a:pPr>
            <a:r>
              <a:rPr lang="fr-FR" sz="2300" dirty="0" err="1" smtClean="0"/>
              <a:t>Ofloxacine</a:t>
            </a:r>
            <a:r>
              <a:rPr lang="fr-FR" sz="2300" dirty="0" smtClean="0"/>
              <a:t> ……..S</a:t>
            </a:r>
          </a:p>
          <a:p>
            <a:pPr marL="0" indent="0">
              <a:buNone/>
            </a:pPr>
            <a:r>
              <a:rPr lang="fr-FR" sz="2300" dirty="0" smtClean="0"/>
              <a:t>Ciprofloxacine…S</a:t>
            </a:r>
          </a:p>
          <a:p>
            <a:pPr marL="0" indent="0">
              <a:buNone/>
            </a:pPr>
            <a:endParaRPr lang="fr-FR" dirty="0" smtClean="0"/>
          </a:p>
          <a:p>
            <a:pPr marL="457200" lvl="1" indent="0">
              <a:buNone/>
            </a:pPr>
            <a:r>
              <a:rPr lang="fr-FR" sz="2900" dirty="0" smtClean="0"/>
              <a:t>→adaptation de l’ antibiothérapie ?</a:t>
            </a:r>
            <a:endParaRPr lang="fr-FR" sz="2900" dirty="0"/>
          </a:p>
        </p:txBody>
      </p:sp>
    </p:spTree>
    <p:extLst>
      <p:ext uri="{BB962C8B-B14F-4D97-AF65-F5344CB8AC3E}">
        <p14:creationId xmlns:p14="http://schemas.microsoft.com/office/powerpoint/2010/main" val="120892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 smtClean="0"/>
              <a:t>-&gt; Amoxicilline </a:t>
            </a:r>
            <a:r>
              <a:rPr lang="fr-FR" dirty="0"/>
              <a:t>IV 150-200mg/kg/j</a:t>
            </a:r>
          </a:p>
          <a:p>
            <a:pPr marL="457200" lvl="1" indent="0">
              <a:buNone/>
            </a:pPr>
            <a:r>
              <a:rPr lang="fr-FR" dirty="0" smtClean="0"/>
              <a:t>-&gt; Relais </a:t>
            </a:r>
            <a:r>
              <a:rPr lang="fr-FR" dirty="0"/>
              <a:t>orale par </a:t>
            </a:r>
            <a:r>
              <a:rPr lang="fr-FR" dirty="0" err="1"/>
              <a:t>Fluoroquinolone</a:t>
            </a:r>
            <a:endParaRPr lang="fr-FR" dirty="0"/>
          </a:p>
          <a:p>
            <a:pPr marL="457200" lvl="1" indent="0">
              <a:buNone/>
            </a:pPr>
            <a:r>
              <a:rPr lang="fr-FR" dirty="0" smtClean="0"/>
              <a:t>-&gt; Durée </a:t>
            </a:r>
            <a:r>
              <a:rPr lang="fr-FR" dirty="0"/>
              <a:t>totale de 6 semaines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387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50100" y="1825625"/>
            <a:ext cx="6291799" cy="435133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3225" y="6619875"/>
            <a:ext cx="62007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071" y="476250"/>
            <a:ext cx="87249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02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7" y="1881981"/>
            <a:ext cx="7096125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00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1354" y="259618"/>
            <a:ext cx="11734799" cy="1325563"/>
          </a:xfrm>
        </p:spPr>
        <p:txBody>
          <a:bodyPr>
            <a:normAutofit/>
          </a:bodyPr>
          <a:lstStyle/>
          <a:p>
            <a:r>
              <a:rPr lang="fr-FR" sz="3200" b="1" dirty="0"/>
              <a:t>Les infections aigues de prothèse (hématogène ou post op précoce):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200" dirty="0" smtClean="0"/>
              <a:t>Pas besoin d’autre examen que </a:t>
            </a:r>
            <a:r>
              <a:rPr lang="fr-FR" sz="2200" dirty="0" err="1" smtClean="0"/>
              <a:t>hémoc</a:t>
            </a:r>
            <a:r>
              <a:rPr lang="fr-FR" sz="2200" dirty="0" smtClean="0"/>
              <a:t>, radio , +/- </a:t>
            </a:r>
            <a:r>
              <a:rPr lang="fr-FR" sz="2200" dirty="0" err="1" smtClean="0"/>
              <a:t>echo</a:t>
            </a:r>
            <a:r>
              <a:rPr lang="fr-FR" sz="2200" dirty="0" smtClean="0"/>
              <a:t>-ponction</a:t>
            </a:r>
          </a:p>
          <a:p>
            <a:pPr lvl="8"/>
            <a:endParaRPr lang="fr-FR" sz="1200" dirty="0" smtClean="0"/>
          </a:p>
          <a:p>
            <a:r>
              <a:rPr lang="fr-FR" sz="2200" dirty="0" smtClean="0"/>
              <a:t>Lavage-synovectomie par </a:t>
            </a:r>
            <a:r>
              <a:rPr lang="fr-FR" sz="2200" dirty="0" err="1" smtClean="0"/>
              <a:t>arthrotomie</a:t>
            </a:r>
            <a:r>
              <a:rPr lang="fr-FR" sz="2200" dirty="0" smtClean="0"/>
              <a:t> peut suffire…..</a:t>
            </a:r>
          </a:p>
          <a:p>
            <a:r>
              <a:rPr lang="fr-FR" sz="2200" dirty="0" smtClean="0"/>
              <a:t>..…mais on enlève « tout ce qui bouge »: PE, prothèse non ostéo-intégrée</a:t>
            </a:r>
          </a:p>
          <a:p>
            <a:pPr lvl="8"/>
            <a:endParaRPr lang="fr-FR" sz="1400" dirty="0" smtClean="0"/>
          </a:p>
          <a:p>
            <a:r>
              <a:rPr lang="fr-FR" sz="2400" dirty="0" smtClean="0"/>
              <a:t>Les aminosides ne sont indiqués qu’ en cas de sepsis sévère</a:t>
            </a:r>
          </a:p>
          <a:p>
            <a:pPr lvl="8"/>
            <a:endParaRPr lang="fr-FR" sz="1400" dirty="0" smtClean="0"/>
          </a:p>
          <a:p>
            <a:r>
              <a:rPr lang="fr-FR" sz="2400" dirty="0" smtClean="0"/>
              <a:t>Le traitement de référence de relais oral des infections à </a:t>
            </a:r>
            <a:r>
              <a:rPr lang="fr-FR" sz="2400" dirty="0" err="1" smtClean="0"/>
              <a:t>Staph</a:t>
            </a:r>
            <a:r>
              <a:rPr lang="fr-FR" sz="2400" dirty="0" smtClean="0"/>
              <a:t> sur prothèse est l’association </a:t>
            </a:r>
            <a:r>
              <a:rPr lang="fr-FR" sz="2400" dirty="0" err="1" smtClean="0"/>
              <a:t>Rifampicine+fluoroquinolone</a:t>
            </a:r>
            <a:r>
              <a:rPr lang="fr-FR" sz="2400" dirty="0" smtClean="0"/>
              <a:t> </a:t>
            </a:r>
            <a:br>
              <a:rPr lang="fr-FR" sz="2400" dirty="0" smtClean="0"/>
            </a:br>
            <a:r>
              <a:rPr lang="fr-FR" sz="2400" dirty="0" smtClean="0"/>
              <a:t>(rifampicine « cruciale » si le matériel est laissé en place)</a:t>
            </a:r>
          </a:p>
          <a:p>
            <a:pPr lvl="8"/>
            <a:endParaRPr lang="fr-FR" sz="1400" dirty="0" smtClean="0"/>
          </a:p>
          <a:p>
            <a:r>
              <a:rPr lang="fr-FR" sz="2400" dirty="0" smtClean="0"/>
              <a:t>Ne pas mettre de FQ lors d’une infection à BG- pourrait être un FDR d’ échec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883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Quels sont les examens à réaliser en urgence?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965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Quels sont les examens à réaliser en urgence?</a:t>
            </a:r>
          </a:p>
          <a:p>
            <a:endParaRPr lang="fr-FR" dirty="0"/>
          </a:p>
          <a:p>
            <a:pPr lvl="1"/>
            <a:r>
              <a:rPr lang="fr-FR" dirty="0" smtClean="0"/>
              <a:t>1) biologie standard</a:t>
            </a:r>
          </a:p>
          <a:p>
            <a:pPr lvl="1"/>
            <a:r>
              <a:rPr lang="fr-FR" dirty="0" smtClean="0"/>
              <a:t>2) hémoculture</a:t>
            </a:r>
          </a:p>
          <a:p>
            <a:pPr lvl="1"/>
            <a:r>
              <a:rPr lang="fr-FR" dirty="0" smtClean="0"/>
              <a:t>3) radio de genou</a:t>
            </a:r>
          </a:p>
          <a:p>
            <a:pPr lvl="1"/>
            <a:r>
              <a:rPr lang="fr-FR" dirty="0"/>
              <a:t>4</a:t>
            </a:r>
            <a:r>
              <a:rPr lang="fr-FR" dirty="0" smtClean="0"/>
              <a:t>) </a:t>
            </a:r>
            <a:r>
              <a:rPr lang="fr-FR" dirty="0" err="1" smtClean="0"/>
              <a:t>echographie</a:t>
            </a:r>
            <a:r>
              <a:rPr lang="fr-FR" dirty="0" smtClean="0"/>
              <a:t> avec ponction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924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446" y="1567717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 smtClean="0"/>
              <a:t>Les résultats de la ponction de genou sont:</a:t>
            </a:r>
          </a:p>
          <a:p>
            <a:pPr lvl="1"/>
            <a:r>
              <a:rPr lang="fr-FR" sz="2000" dirty="0" smtClean="0"/>
              <a:t>Liquide « purulent »</a:t>
            </a:r>
          </a:p>
          <a:p>
            <a:pPr lvl="1"/>
            <a:r>
              <a:rPr lang="fr-FR" sz="2000" dirty="0" smtClean="0"/>
              <a:t>GB: 20000/mm3, 90% de PNN</a:t>
            </a:r>
          </a:p>
          <a:p>
            <a:pPr lvl="1"/>
            <a:r>
              <a:rPr lang="fr-FR" sz="2000" dirty="0" smtClean="0"/>
              <a:t>GR: 5000/mm3</a:t>
            </a:r>
          </a:p>
          <a:p>
            <a:pPr lvl="1"/>
            <a:r>
              <a:rPr lang="fr-FR" sz="2000" dirty="0" smtClean="0"/>
              <a:t> ED: </a:t>
            </a:r>
            <a:r>
              <a:rPr lang="fr-FR" sz="2000" dirty="0" err="1" smtClean="0"/>
              <a:t>cocci</a:t>
            </a:r>
            <a:r>
              <a:rPr lang="fr-FR" sz="2000" dirty="0" smtClean="0"/>
              <a:t> G+ en amas</a:t>
            </a:r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pPr lvl="1"/>
            <a:endParaRPr lang="fr-FR" dirty="0"/>
          </a:p>
          <a:p>
            <a:endParaRPr lang="fr-FR" dirty="0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416" y="2313007"/>
            <a:ext cx="5603630" cy="4398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4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Quelle chirurgie ? (et pourquoi ?):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« Lavage » sous arthroscopie </a:t>
            </a:r>
            <a:r>
              <a:rPr lang="fr-FR" dirty="0" smtClean="0"/>
              <a:t>?</a:t>
            </a:r>
          </a:p>
          <a:p>
            <a:pPr lvl="1"/>
            <a:r>
              <a:rPr lang="fr-FR" dirty="0"/>
              <a:t>« Lavage » par </a:t>
            </a:r>
            <a:r>
              <a:rPr lang="fr-FR" dirty="0" err="1"/>
              <a:t>arthrotomie</a:t>
            </a:r>
            <a:r>
              <a:rPr lang="fr-FR" dirty="0"/>
              <a:t> ? </a:t>
            </a:r>
          </a:p>
          <a:p>
            <a:pPr lvl="1"/>
            <a:r>
              <a:rPr lang="fr-FR" dirty="0" smtClean="0"/>
              <a:t>Changement </a:t>
            </a:r>
            <a:r>
              <a:rPr lang="fr-FR" dirty="0" smtClean="0"/>
              <a:t>de prothèse en 1 temps ? En 2temps </a:t>
            </a:r>
            <a:r>
              <a:rPr lang="fr-FR" dirty="0" smtClean="0"/>
              <a:t>?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71725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Quelle antibiothérapie initiale?</a:t>
            </a:r>
          </a:p>
          <a:p>
            <a:pPr lvl="2"/>
            <a:endParaRPr lang="fr-FR" dirty="0" smtClean="0"/>
          </a:p>
          <a:p>
            <a:r>
              <a:rPr lang="fr-FR" dirty="0" smtClean="0"/>
              <a:t>Quelle antibiothérapie après réception de la culture et antibiogramme?</a:t>
            </a:r>
          </a:p>
          <a:p>
            <a:pPr lvl="2"/>
            <a:endParaRPr lang="fr-FR" dirty="0" smtClean="0"/>
          </a:p>
          <a:p>
            <a:r>
              <a:rPr lang="fr-FR" dirty="0" smtClean="0"/>
              <a:t>Date du relais </a:t>
            </a:r>
            <a:r>
              <a:rPr lang="fr-FR" dirty="0" smtClean="0"/>
              <a:t>oral </a:t>
            </a:r>
            <a:r>
              <a:rPr lang="fr-FR" dirty="0" smtClean="0"/>
              <a:t>?</a:t>
            </a:r>
          </a:p>
          <a:p>
            <a:pPr lvl="2"/>
            <a:endParaRPr lang="fr-FR" dirty="0" smtClean="0"/>
          </a:p>
          <a:p>
            <a:r>
              <a:rPr lang="fr-FR" dirty="0" smtClean="0"/>
              <a:t>Quel relais </a:t>
            </a:r>
            <a:r>
              <a:rPr lang="fr-FR" dirty="0" smtClean="0"/>
              <a:t>oral ?</a:t>
            </a:r>
            <a:endParaRPr lang="fr-FR" dirty="0" smtClean="0"/>
          </a:p>
          <a:p>
            <a:pPr lvl="2"/>
            <a:endParaRPr lang="fr-FR" dirty="0" smtClean="0"/>
          </a:p>
          <a:p>
            <a:r>
              <a:rPr lang="fr-FR" dirty="0" smtClean="0"/>
              <a:t>Durée ?</a:t>
            </a:r>
          </a:p>
          <a:p>
            <a:pPr lvl="2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892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Quelle antibiothérapie initiale?</a:t>
            </a:r>
          </a:p>
          <a:p>
            <a:pPr lvl="2"/>
            <a:r>
              <a:rPr lang="fr-FR" dirty="0" smtClean="0"/>
              <a:t>C1G (</a:t>
            </a:r>
            <a:r>
              <a:rPr lang="fr-FR" dirty="0" err="1" smtClean="0"/>
              <a:t>Céfazoline</a:t>
            </a:r>
            <a:r>
              <a:rPr lang="fr-FR" dirty="0" smtClean="0"/>
              <a:t>) ou </a:t>
            </a:r>
            <a:r>
              <a:rPr lang="fr-FR" dirty="0" err="1" smtClean="0"/>
              <a:t>Péni</a:t>
            </a:r>
            <a:r>
              <a:rPr lang="fr-FR" dirty="0" smtClean="0"/>
              <a:t> M (</a:t>
            </a:r>
            <a:r>
              <a:rPr lang="fr-FR" dirty="0" err="1" smtClean="0"/>
              <a:t>oxa:cloxacilline</a:t>
            </a:r>
            <a:r>
              <a:rPr lang="fr-FR" dirty="0" smtClean="0"/>
              <a:t>) IV</a:t>
            </a:r>
          </a:p>
          <a:p>
            <a:r>
              <a:rPr lang="fr-FR" dirty="0" smtClean="0"/>
              <a:t>Quelle antibiothérapie après réception de la culture et antibiogramme?</a:t>
            </a:r>
          </a:p>
          <a:p>
            <a:pPr lvl="2"/>
            <a:endParaRPr lang="fr-FR" dirty="0" smtClean="0"/>
          </a:p>
          <a:p>
            <a:r>
              <a:rPr lang="fr-FR" dirty="0" smtClean="0"/>
              <a:t>Date du relais </a:t>
            </a:r>
            <a:r>
              <a:rPr lang="fr-FR" dirty="0" smtClean="0"/>
              <a:t>oral </a:t>
            </a:r>
            <a:r>
              <a:rPr lang="fr-FR" dirty="0" smtClean="0"/>
              <a:t>?</a:t>
            </a:r>
          </a:p>
          <a:p>
            <a:pPr lvl="2"/>
            <a:endParaRPr lang="fr-FR" dirty="0" smtClean="0"/>
          </a:p>
          <a:p>
            <a:r>
              <a:rPr lang="fr-FR" dirty="0" smtClean="0"/>
              <a:t>Quel relais </a:t>
            </a:r>
            <a:r>
              <a:rPr lang="fr-FR" dirty="0" smtClean="0"/>
              <a:t>oral ?</a:t>
            </a:r>
            <a:endParaRPr lang="fr-FR" dirty="0" smtClean="0"/>
          </a:p>
          <a:p>
            <a:pPr lvl="2"/>
            <a:endParaRPr lang="fr-FR" dirty="0" smtClean="0"/>
          </a:p>
          <a:p>
            <a:r>
              <a:rPr lang="fr-FR" dirty="0" smtClean="0"/>
              <a:t>Durée ?</a:t>
            </a:r>
          </a:p>
          <a:p>
            <a:pPr lvl="2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623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i="1" dirty="0" smtClean="0"/>
              <a:t>Staphylococcus aureus</a:t>
            </a:r>
          </a:p>
          <a:p>
            <a:endParaRPr lang="fr-FR" i="1" dirty="0" smtClean="0"/>
          </a:p>
          <a:p>
            <a:r>
              <a:rPr lang="fr-FR" sz="2200" i="1" dirty="0" err="1" smtClean="0"/>
              <a:t>Péni</a:t>
            </a:r>
            <a:r>
              <a:rPr lang="fr-FR" sz="2200" i="1" dirty="0" smtClean="0"/>
              <a:t> G…………..R</a:t>
            </a:r>
          </a:p>
          <a:p>
            <a:r>
              <a:rPr lang="fr-FR" sz="2200" i="1" dirty="0" smtClean="0"/>
              <a:t>Oxacilline………..S</a:t>
            </a:r>
          </a:p>
          <a:p>
            <a:r>
              <a:rPr lang="fr-FR" sz="2200" i="1" dirty="0" err="1" smtClean="0"/>
              <a:t>Erytrhomycine</a:t>
            </a:r>
            <a:r>
              <a:rPr lang="fr-FR" sz="2200" i="1" dirty="0" smtClean="0"/>
              <a:t>……S</a:t>
            </a:r>
          </a:p>
          <a:p>
            <a:r>
              <a:rPr lang="fr-FR" sz="2200" i="1" dirty="0" err="1" smtClean="0"/>
              <a:t>Lincosamide</a:t>
            </a:r>
            <a:r>
              <a:rPr lang="fr-FR" sz="2200" i="1" dirty="0" smtClean="0"/>
              <a:t>…….S</a:t>
            </a:r>
          </a:p>
          <a:p>
            <a:r>
              <a:rPr lang="fr-FR" sz="2200" i="1" dirty="0" smtClean="0"/>
              <a:t>Pristinamycine…S</a:t>
            </a:r>
          </a:p>
          <a:p>
            <a:r>
              <a:rPr lang="fr-FR" sz="2200" i="1" dirty="0" smtClean="0"/>
              <a:t>Gentamycine……s</a:t>
            </a:r>
          </a:p>
          <a:p>
            <a:r>
              <a:rPr lang="fr-FR" sz="2200" i="1" dirty="0" smtClean="0"/>
              <a:t>Ciprofloxacine……S</a:t>
            </a:r>
          </a:p>
          <a:p>
            <a:r>
              <a:rPr lang="fr-FR" sz="2200" i="1" dirty="0" smtClean="0"/>
              <a:t>Rifampicine………S</a:t>
            </a:r>
          </a:p>
          <a:p>
            <a:r>
              <a:rPr lang="fr-FR" sz="2200" i="1" dirty="0" err="1" smtClean="0"/>
              <a:t>Cotrimoxazole</a:t>
            </a:r>
            <a:r>
              <a:rPr lang="fr-FR" sz="2200" i="1" dirty="0" smtClean="0"/>
              <a:t>…..S</a:t>
            </a:r>
          </a:p>
          <a:p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68164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623</Words>
  <Application>Microsoft Office PowerPoint</Application>
  <PresentationFormat>Grand écran</PresentationFormat>
  <Paragraphs>178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Thème Office</vt:lpstr>
      <vt:lpstr>Infections ostéo-articulaires « simples »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Cas clinique N°2</vt:lpstr>
      <vt:lpstr>Une radio..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infections aigues de prothèse (hématogène ou post op précoce):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 ostéo-articulaires « simples »</dc:title>
  <dc:creator>fabien fily</dc:creator>
  <cp:lastModifiedBy>fabien fily</cp:lastModifiedBy>
  <cp:revision>27</cp:revision>
  <dcterms:created xsi:type="dcterms:W3CDTF">2016-11-11T10:23:29Z</dcterms:created>
  <dcterms:modified xsi:type="dcterms:W3CDTF">2016-11-18T09:25:00Z</dcterms:modified>
</cp:coreProperties>
</file>