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7" r:id="rId2"/>
    <p:sldId id="268" r:id="rId3"/>
    <p:sldId id="261" r:id="rId4"/>
    <p:sldId id="269" r:id="rId5"/>
    <p:sldId id="270" r:id="rId6"/>
    <p:sldId id="257" r:id="rId7"/>
    <p:sldId id="271" r:id="rId8"/>
    <p:sldId id="273" r:id="rId9"/>
    <p:sldId id="272" r:id="rId10"/>
    <p:sldId id="256" r:id="rId11"/>
    <p:sldId id="262" r:id="rId12"/>
    <p:sldId id="263" r:id="rId13"/>
    <p:sldId id="275" r:id="rId14"/>
    <p:sldId id="277" r:id="rId15"/>
    <p:sldId id="280" r:id="rId16"/>
    <p:sldId id="281" r:id="rId17"/>
    <p:sldId id="282" r:id="rId18"/>
    <p:sldId id="283" r:id="rId19"/>
    <p:sldId id="284" r:id="rId20"/>
    <p:sldId id="285" r:id="rId21"/>
    <p:sldId id="278" r:id="rId22"/>
    <p:sldId id="274" r:id="rId23"/>
    <p:sldId id="279" r:id="rId24"/>
    <p:sldId id="286" r:id="rId25"/>
    <p:sldId id="258" r:id="rId26"/>
    <p:sldId id="287" r:id="rId27"/>
    <p:sldId id="288" r:id="rId28"/>
    <p:sldId id="259" r:id="rId29"/>
    <p:sldId id="289" r:id="rId30"/>
    <p:sldId id="265" r:id="rId31"/>
    <p:sldId id="264" r:id="rId32"/>
    <p:sldId id="290" r:id="rId33"/>
    <p:sldId id="266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474FB-77A2-B943-ADF1-CBEC286BBAE8}" type="datetimeFigureOut">
              <a:rPr lang="fr-FR" smtClean="0"/>
              <a:t>09/01/2017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2FFBA-3855-C241-8EAF-AFA02F0A6E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35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334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C717-5AE6-4169-94C4-916E249A070A}" type="datetimeFigureOut">
              <a:rPr lang="fr-FR" smtClean="0"/>
              <a:t>09/01/2017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B307-348E-4E37-AE33-F1EDAB5CB1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04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C717-5AE6-4169-94C4-916E249A070A}" type="datetimeFigureOut">
              <a:rPr lang="fr-FR" smtClean="0"/>
              <a:t>09/01/2017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B307-348E-4E37-AE33-F1EDAB5CB1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10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C717-5AE6-4169-94C4-916E249A070A}" type="datetimeFigureOut">
              <a:rPr lang="fr-FR" smtClean="0"/>
              <a:t>09/01/2017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B307-348E-4E37-AE33-F1EDAB5CB1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36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C717-5AE6-4169-94C4-916E249A070A}" type="datetimeFigureOut">
              <a:rPr lang="fr-FR" smtClean="0"/>
              <a:t>09/01/2017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B307-348E-4E37-AE33-F1EDAB5CB1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36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C717-5AE6-4169-94C4-916E249A070A}" type="datetimeFigureOut">
              <a:rPr lang="fr-FR" smtClean="0"/>
              <a:t>09/01/2017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B307-348E-4E37-AE33-F1EDAB5CB1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49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C717-5AE6-4169-94C4-916E249A070A}" type="datetimeFigureOut">
              <a:rPr lang="fr-FR" smtClean="0"/>
              <a:t>09/01/2017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B307-348E-4E37-AE33-F1EDAB5CB1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14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C717-5AE6-4169-94C4-916E249A070A}" type="datetimeFigureOut">
              <a:rPr lang="fr-FR" smtClean="0"/>
              <a:t>09/01/2017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B307-348E-4E37-AE33-F1EDAB5CB1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49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C717-5AE6-4169-94C4-916E249A070A}" type="datetimeFigureOut">
              <a:rPr lang="fr-FR" smtClean="0"/>
              <a:t>09/01/2017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B307-348E-4E37-AE33-F1EDAB5CB1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92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C717-5AE6-4169-94C4-916E249A070A}" type="datetimeFigureOut">
              <a:rPr lang="fr-FR" smtClean="0"/>
              <a:t>09/01/2017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B307-348E-4E37-AE33-F1EDAB5CB1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29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C717-5AE6-4169-94C4-916E249A070A}" type="datetimeFigureOut">
              <a:rPr lang="fr-FR" smtClean="0"/>
              <a:t>09/01/2017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B307-348E-4E37-AE33-F1EDAB5CB1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24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C717-5AE6-4169-94C4-916E249A070A}" type="datetimeFigureOut">
              <a:rPr lang="fr-FR" smtClean="0"/>
              <a:t>09/01/2017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B307-348E-4E37-AE33-F1EDAB5CB1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98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1C717-5AE6-4169-94C4-916E249A070A}" type="datetimeFigureOut">
              <a:rPr lang="fr-FR" smtClean="0"/>
              <a:t>09/01/2017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7B307-348E-4E37-AE33-F1EDAB5CB1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67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wmf"/><Relationship Id="rId3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Mr A, 50 ans</a:t>
            </a:r>
            <a:br>
              <a:rPr lang="fr-FR" dirty="0" smtClean="0"/>
            </a:br>
            <a:r>
              <a:rPr lang="fr-FR" dirty="0" smtClean="0"/>
              <a:t>récidive de lombalgies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7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590" y="2348880"/>
            <a:ext cx="3638550" cy="260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 flipH="1">
            <a:off x="2567637" y="5301208"/>
            <a:ext cx="153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07/10/2016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2596257" y="522417"/>
            <a:ext cx="5221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/>
              <a:t>Ponction Biopsie Radioguidée 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5508104" y="2780928"/>
            <a:ext cx="2868318" cy="1158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fr-FR" dirty="0" err="1" smtClean="0"/>
              <a:t>Bactério</a:t>
            </a:r>
            <a:r>
              <a:rPr lang="fr-FR" dirty="0" smtClean="0"/>
              <a:t>: 3 prélèvements</a:t>
            </a:r>
          </a:p>
          <a:p>
            <a:pPr>
              <a:lnSpc>
                <a:spcPct val="130000"/>
              </a:lnSpc>
            </a:pPr>
            <a:r>
              <a:rPr lang="fr-FR" dirty="0" smtClean="0"/>
              <a:t>Mycobactéries: 2 </a:t>
            </a:r>
            <a:r>
              <a:rPr lang="fr-FR" dirty="0" err="1" smtClean="0"/>
              <a:t>prlvts</a:t>
            </a:r>
            <a:endParaRPr lang="fr-FR" dirty="0" smtClean="0"/>
          </a:p>
          <a:p>
            <a:pPr>
              <a:lnSpc>
                <a:spcPct val="130000"/>
              </a:lnSpc>
            </a:pPr>
            <a:r>
              <a:rPr lang="fr-FR" dirty="0" smtClean="0"/>
              <a:t>Anatomopathologie: 2 </a:t>
            </a:r>
            <a:r>
              <a:rPr lang="fr-FR" dirty="0" err="1" smtClean="0"/>
              <a:t>prlvts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0206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7704" y="260648"/>
            <a:ext cx="60304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/>
              <a:t>BIOPSIE </a:t>
            </a:r>
            <a:r>
              <a:rPr lang="fr-FR" sz="1200" dirty="0"/>
              <a:t>D'OS</a:t>
            </a:r>
          </a:p>
          <a:p>
            <a:r>
              <a:rPr lang="fr-FR" sz="1200" dirty="0"/>
              <a:t>Localisation: VERTEBRE</a:t>
            </a:r>
          </a:p>
          <a:p>
            <a:r>
              <a:rPr lang="fr-FR" sz="1200" dirty="0" smtClean="0"/>
              <a:t>Origine </a:t>
            </a:r>
            <a:r>
              <a:rPr lang="fr-FR" sz="1200" dirty="0"/>
              <a:t>et Localisation            DISQUE L4 L5</a:t>
            </a:r>
          </a:p>
          <a:p>
            <a:r>
              <a:rPr lang="fr-FR" sz="1200" dirty="0" smtClean="0"/>
              <a:t>CYTOLOGIE: Leucocytes                         </a:t>
            </a:r>
            <a:r>
              <a:rPr lang="fr-FR" sz="1200" dirty="0"/>
              <a:t>Absence</a:t>
            </a:r>
          </a:p>
          <a:p>
            <a:r>
              <a:rPr lang="fr-FR" sz="1200" dirty="0"/>
              <a:t>EXAMEN </a:t>
            </a:r>
            <a:r>
              <a:rPr lang="fr-FR" sz="1200" dirty="0" smtClean="0"/>
              <a:t>DIRECT: Négatif</a:t>
            </a:r>
            <a:endParaRPr lang="fr-FR" sz="1200" dirty="0"/>
          </a:p>
          <a:p>
            <a:r>
              <a:rPr lang="fr-FR" sz="1200" b="1" dirty="0"/>
              <a:t>CULTURE</a:t>
            </a:r>
          </a:p>
          <a:p>
            <a:r>
              <a:rPr lang="fr-FR" sz="1200" b="1" dirty="0"/>
              <a:t>                                     Rares colonies de</a:t>
            </a:r>
          </a:p>
          <a:p>
            <a:r>
              <a:rPr lang="fr-FR" sz="1200" b="1" dirty="0"/>
              <a:t>                                     </a:t>
            </a:r>
            <a:r>
              <a:rPr lang="fr-FR" sz="1200" b="1" i="1" dirty="0"/>
              <a:t>Staphylococcus </a:t>
            </a:r>
            <a:r>
              <a:rPr lang="fr-FR" sz="1200" b="1" i="1" dirty="0" err="1"/>
              <a:t>epidermidis</a:t>
            </a:r>
            <a:endParaRPr lang="fr-FR" sz="1200" b="1" i="1" dirty="0"/>
          </a:p>
          <a:p>
            <a:r>
              <a:rPr lang="fr-FR" sz="1200" dirty="0"/>
              <a:t>                                     Antibiogramme ci-joint</a:t>
            </a:r>
          </a:p>
          <a:p>
            <a:r>
              <a:rPr lang="fr-FR" sz="1200" dirty="0"/>
              <a:t>  BETALACTAMINES</a:t>
            </a:r>
          </a:p>
          <a:p>
            <a:r>
              <a:rPr lang="fr-FR" sz="1200" dirty="0"/>
              <a:t>  Pénicilline G                      </a:t>
            </a:r>
            <a:r>
              <a:rPr lang="fr-FR" sz="1200" dirty="0" smtClean="0"/>
              <a:t>	Résistant</a:t>
            </a:r>
            <a:endParaRPr lang="fr-FR" sz="1200" dirty="0"/>
          </a:p>
          <a:p>
            <a:r>
              <a:rPr lang="fr-FR" sz="1200" dirty="0"/>
              <a:t>  Oxacilline                        </a:t>
            </a:r>
            <a:r>
              <a:rPr lang="fr-FR" sz="1200" dirty="0" smtClean="0"/>
              <a:t>    	Sensible</a:t>
            </a:r>
            <a:endParaRPr lang="fr-FR" sz="1200" dirty="0"/>
          </a:p>
          <a:p>
            <a:r>
              <a:rPr lang="fr-FR" sz="1200" dirty="0"/>
              <a:t>  AMINOSIDES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Kanamycine</a:t>
            </a:r>
            <a:r>
              <a:rPr lang="fr-FR" sz="1200" dirty="0"/>
              <a:t>                       </a:t>
            </a:r>
            <a:r>
              <a:rPr lang="fr-FR" sz="1200" dirty="0" smtClean="0"/>
              <a:t>	Sensible</a:t>
            </a:r>
            <a:endParaRPr lang="fr-FR" sz="1200" dirty="0"/>
          </a:p>
          <a:p>
            <a:r>
              <a:rPr lang="fr-FR" sz="1200" dirty="0"/>
              <a:t>  </a:t>
            </a:r>
            <a:r>
              <a:rPr lang="fr-FR" sz="1200" dirty="0" err="1"/>
              <a:t>Tobramycine</a:t>
            </a:r>
            <a:r>
              <a:rPr lang="fr-FR" sz="1200" dirty="0"/>
              <a:t>                        </a:t>
            </a:r>
            <a:r>
              <a:rPr lang="fr-FR" sz="1200" dirty="0" smtClean="0"/>
              <a:t>	Sensible</a:t>
            </a:r>
            <a:endParaRPr lang="fr-FR" sz="1200" dirty="0"/>
          </a:p>
          <a:p>
            <a:r>
              <a:rPr lang="fr-FR" sz="1200" dirty="0"/>
              <a:t>  Gentamicine                       </a:t>
            </a:r>
            <a:r>
              <a:rPr lang="fr-FR" sz="1200" dirty="0" smtClean="0"/>
              <a:t>	Sensible</a:t>
            </a:r>
            <a:endParaRPr lang="fr-FR" sz="1200" dirty="0"/>
          </a:p>
          <a:p>
            <a:r>
              <a:rPr lang="fr-FR" sz="1200" dirty="0"/>
              <a:t>  MACROLIDES ET APPARENTES</a:t>
            </a:r>
          </a:p>
          <a:p>
            <a:r>
              <a:rPr lang="fr-FR" sz="1200" dirty="0"/>
              <a:t>  Erythromycine                    	</a:t>
            </a:r>
            <a:r>
              <a:rPr lang="fr-FR" sz="1200" dirty="0" smtClean="0"/>
              <a:t>Résistant</a:t>
            </a:r>
            <a:endParaRPr lang="fr-FR" sz="1200" dirty="0"/>
          </a:p>
          <a:p>
            <a:r>
              <a:rPr lang="fr-FR" sz="1200" dirty="0"/>
              <a:t>  Clindamycine 2                     </a:t>
            </a:r>
            <a:r>
              <a:rPr lang="fr-FR" sz="1200" dirty="0" smtClean="0"/>
              <a:t>	Sensible</a:t>
            </a:r>
            <a:endParaRPr lang="fr-FR" sz="1200" dirty="0"/>
          </a:p>
          <a:p>
            <a:r>
              <a:rPr lang="fr-FR" sz="1200" dirty="0"/>
              <a:t>  Pristinamycine                    </a:t>
            </a:r>
            <a:r>
              <a:rPr lang="fr-FR" sz="1200" dirty="0" smtClean="0"/>
              <a:t>	 </a:t>
            </a:r>
            <a:r>
              <a:rPr lang="fr-FR" sz="1200" dirty="0"/>
              <a:t>Sensible</a:t>
            </a:r>
          </a:p>
          <a:p>
            <a:r>
              <a:rPr lang="fr-FR" sz="1200" dirty="0"/>
              <a:t>  QUINOLONES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Ofloxacine</a:t>
            </a:r>
            <a:r>
              <a:rPr lang="fr-FR" sz="1200" dirty="0"/>
              <a:t>                         </a:t>
            </a:r>
            <a:r>
              <a:rPr lang="fr-FR" sz="1200" dirty="0" smtClean="0"/>
              <a:t>	Sensible</a:t>
            </a:r>
            <a:endParaRPr lang="fr-FR" sz="1200" dirty="0"/>
          </a:p>
          <a:p>
            <a:r>
              <a:rPr lang="fr-FR" sz="1200" dirty="0"/>
              <a:t>  AUTRES</a:t>
            </a:r>
          </a:p>
          <a:p>
            <a:r>
              <a:rPr lang="fr-FR" sz="1200" dirty="0"/>
              <a:t>  Tétracycline                       </a:t>
            </a:r>
            <a:r>
              <a:rPr lang="fr-FR" sz="1200" dirty="0" smtClean="0"/>
              <a:t>	Sensible</a:t>
            </a:r>
            <a:endParaRPr lang="fr-FR" sz="1200" dirty="0"/>
          </a:p>
          <a:p>
            <a:r>
              <a:rPr lang="fr-FR" sz="1200" dirty="0"/>
              <a:t>  Rifampicine                       </a:t>
            </a:r>
            <a:r>
              <a:rPr lang="fr-FR" sz="1200" dirty="0" smtClean="0"/>
              <a:t>	Sensible</a:t>
            </a:r>
            <a:endParaRPr lang="fr-FR" sz="1200" dirty="0"/>
          </a:p>
          <a:p>
            <a:r>
              <a:rPr lang="fr-FR" sz="1200" dirty="0"/>
              <a:t>  Acide </a:t>
            </a:r>
            <a:r>
              <a:rPr lang="fr-FR" sz="1200" dirty="0" err="1"/>
              <a:t>fusidique</a:t>
            </a:r>
            <a:r>
              <a:rPr lang="fr-FR" sz="1200" dirty="0"/>
              <a:t>                   </a:t>
            </a:r>
            <a:r>
              <a:rPr lang="fr-FR" sz="1200" dirty="0" smtClean="0"/>
              <a:t>	Sensible</a:t>
            </a:r>
            <a:endParaRPr lang="fr-FR" sz="1200" dirty="0"/>
          </a:p>
          <a:p>
            <a:r>
              <a:rPr lang="fr-FR" sz="1200" dirty="0"/>
              <a:t>  </a:t>
            </a:r>
            <a:r>
              <a:rPr lang="fr-FR" sz="1200" dirty="0" err="1"/>
              <a:t>Trimethoprime</a:t>
            </a:r>
            <a:r>
              <a:rPr lang="fr-FR" sz="1200" dirty="0"/>
              <a:t> + Sulfamides </a:t>
            </a:r>
            <a:r>
              <a:rPr lang="fr-FR" sz="1200" dirty="0" smtClean="0"/>
              <a:t>Sensible</a:t>
            </a:r>
            <a:endParaRPr lang="fr-FR" sz="1200" dirty="0"/>
          </a:p>
          <a:p>
            <a:r>
              <a:rPr lang="fr-FR" sz="1200" dirty="0"/>
              <a:t>  GLYCOPEPTIDES</a:t>
            </a:r>
          </a:p>
          <a:p>
            <a:r>
              <a:rPr lang="fr-FR" sz="1200" dirty="0"/>
              <a:t>  Vancomycine                       </a:t>
            </a:r>
            <a:r>
              <a:rPr lang="fr-FR" sz="1200" dirty="0" smtClean="0"/>
              <a:t>	Sensible</a:t>
            </a:r>
            <a:endParaRPr lang="fr-FR" sz="1200" dirty="0"/>
          </a:p>
          <a:p>
            <a:r>
              <a:rPr lang="fr-FR" sz="1200" dirty="0"/>
              <a:t>CMI vancomycine : 2mg/L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Téicoplanine</a:t>
            </a:r>
            <a:r>
              <a:rPr lang="fr-FR" sz="1200" dirty="0"/>
              <a:t>                       </a:t>
            </a:r>
            <a:r>
              <a:rPr lang="fr-FR" sz="1200" dirty="0" smtClean="0"/>
              <a:t>	Sensible</a:t>
            </a:r>
            <a:endParaRPr lang="fr-FR" sz="1200" dirty="0"/>
          </a:p>
          <a:p>
            <a:r>
              <a:rPr lang="fr-FR" sz="1200" dirty="0"/>
              <a:t>CMI </a:t>
            </a:r>
            <a:r>
              <a:rPr lang="fr-FR" sz="1200" dirty="0" err="1"/>
              <a:t>teicoplanine</a:t>
            </a:r>
            <a:r>
              <a:rPr lang="fr-FR" sz="1200" dirty="0"/>
              <a:t> : 2 mg/L</a:t>
            </a:r>
          </a:p>
          <a:p>
            <a:endParaRPr lang="fr-FR" sz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6228184" y="9807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1/3 prélèvements (+)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2959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1600" y="1196752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/>
              <a:t>ANATOMOPATHOLOGIE </a:t>
            </a:r>
          </a:p>
          <a:p>
            <a:r>
              <a:rPr lang="fr-FR" i="1" dirty="0"/>
              <a:t>Les deux prélèvements communiqués sont intitulés :</a:t>
            </a:r>
          </a:p>
          <a:p>
            <a:r>
              <a:rPr lang="fr-FR" b="1" dirty="0"/>
              <a:t>- N°1 : L4</a:t>
            </a:r>
          </a:p>
          <a:p>
            <a:r>
              <a:rPr lang="fr-FR" b="1" dirty="0"/>
              <a:t>- N°2 : L5</a:t>
            </a:r>
          </a:p>
          <a:p>
            <a:r>
              <a:rPr lang="fr-FR" i="1" dirty="0"/>
              <a:t>Une carotte chacun (de plus petite taille pour le N°2). Ils ont été immédiatement fixés en formol acétique puis inclus en paraffine</a:t>
            </a:r>
          </a:p>
          <a:p>
            <a:r>
              <a:rPr lang="fr-FR" i="1" dirty="0"/>
              <a:t>et examinés après décalcification légère</a:t>
            </a:r>
            <a:r>
              <a:rPr lang="fr-FR" i="1" dirty="0" smtClean="0"/>
              <a:t>.</a:t>
            </a:r>
          </a:p>
          <a:p>
            <a:endParaRPr lang="fr-FR" b="1" i="1" dirty="0"/>
          </a:p>
          <a:p>
            <a:r>
              <a:rPr lang="fr-FR" b="1" dirty="0" smtClean="0"/>
              <a:t>Conclusion </a:t>
            </a:r>
            <a:r>
              <a:rPr lang="fr-FR" b="1" dirty="0"/>
              <a:t>:</a:t>
            </a:r>
          </a:p>
          <a:p>
            <a:r>
              <a:rPr lang="fr-FR" dirty="0"/>
              <a:t>Prélèvements peu informatifs en raison des artéfacts liés à la lyse cellulaire (fixation retardée) </a:t>
            </a:r>
            <a:r>
              <a:rPr lang="fr-FR" dirty="0" smtClean="0"/>
              <a:t>;</a:t>
            </a:r>
          </a:p>
          <a:p>
            <a:endParaRPr lang="fr-FR" dirty="0"/>
          </a:p>
          <a:p>
            <a:r>
              <a:rPr lang="fr-FR" dirty="0" smtClean="0"/>
              <a:t> </a:t>
            </a:r>
            <a:r>
              <a:rPr lang="fr-FR" dirty="0"/>
              <a:t>une ostéite ne </a:t>
            </a:r>
            <a:r>
              <a:rPr lang="fr-FR" dirty="0" smtClean="0"/>
              <a:t>peut être </a:t>
            </a:r>
            <a:r>
              <a:rPr lang="fr-FR" dirty="0"/>
              <a:t>éliminée.</a:t>
            </a:r>
          </a:p>
        </p:txBody>
      </p:sp>
    </p:spTree>
    <p:extLst>
      <p:ext uri="{BB962C8B-B14F-4D97-AF65-F5344CB8AC3E}">
        <p14:creationId xmlns:p14="http://schemas.microsoft.com/office/powerpoint/2010/main" val="759824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085184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 smtClean="0"/>
              <a:t>PCR ARN 16S:  2/2 négatifs </a:t>
            </a:r>
            <a:endParaRPr lang="fr-FR" sz="4000" dirty="0"/>
          </a:p>
        </p:txBody>
      </p:sp>
      <p:sp>
        <p:nvSpPr>
          <p:cNvPr id="5" name="Rectangle 4"/>
          <p:cNvSpPr/>
          <p:nvPr/>
        </p:nvSpPr>
        <p:spPr>
          <a:xfrm>
            <a:off x="971600" y="1196752"/>
            <a:ext cx="7272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ANATOMOPATHOLOGIE </a:t>
            </a:r>
          </a:p>
          <a:p>
            <a:r>
              <a:rPr lang="fr-FR" i="1" dirty="0"/>
              <a:t>Les deux prélèvements communiqués sont intitulés :</a:t>
            </a:r>
          </a:p>
          <a:p>
            <a:r>
              <a:rPr lang="fr-FR" b="1" dirty="0"/>
              <a:t>- N°1 : L4</a:t>
            </a:r>
          </a:p>
          <a:p>
            <a:r>
              <a:rPr lang="fr-FR" b="1" dirty="0"/>
              <a:t>- N°2 : L5</a:t>
            </a:r>
          </a:p>
          <a:p>
            <a:r>
              <a:rPr lang="fr-FR" i="1" dirty="0"/>
              <a:t>Une carotte chacun (de plus petite taille pour le N°2). Ils ont été immédiatement fixés en formol acétique puis inclus en paraffine</a:t>
            </a:r>
          </a:p>
          <a:p>
            <a:r>
              <a:rPr lang="fr-FR" i="1" dirty="0"/>
              <a:t>et examinés après décalcification légère</a:t>
            </a:r>
            <a:r>
              <a:rPr lang="fr-FR" i="1" dirty="0" smtClean="0"/>
              <a:t>.</a:t>
            </a:r>
          </a:p>
          <a:p>
            <a:endParaRPr lang="fr-FR" b="1" i="1" dirty="0"/>
          </a:p>
          <a:p>
            <a:r>
              <a:rPr lang="fr-FR" b="1" dirty="0" smtClean="0"/>
              <a:t>Conclusion </a:t>
            </a:r>
            <a:r>
              <a:rPr lang="fr-FR" b="1" dirty="0"/>
              <a:t>:</a:t>
            </a:r>
          </a:p>
          <a:p>
            <a:r>
              <a:rPr lang="fr-FR" dirty="0"/>
              <a:t>Prélèvements peu informatifs en raison des artéfacts liés à la lyse cellulaire (fixation retardée) ; 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une </a:t>
            </a:r>
            <a:r>
              <a:rPr lang="fr-FR" dirty="0"/>
              <a:t>ostéite ne </a:t>
            </a:r>
            <a:r>
              <a:rPr lang="fr-FR" dirty="0" smtClean="0"/>
              <a:t>peut être </a:t>
            </a:r>
            <a:r>
              <a:rPr lang="fr-FR" dirty="0"/>
              <a:t>éliminée.</a:t>
            </a:r>
          </a:p>
        </p:txBody>
      </p:sp>
    </p:spTree>
    <p:extLst>
      <p:ext uri="{BB962C8B-B14F-4D97-AF65-F5344CB8AC3E}">
        <p14:creationId xmlns:p14="http://schemas.microsoft.com/office/powerpoint/2010/main" val="2047738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Mr A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fr-FR" dirty="0" smtClean="0"/>
              <a:t>Interrogatoire: doute sur une prise d’antibiotique</a:t>
            </a:r>
          </a:p>
          <a:p>
            <a:endParaRPr lang="fr-FR" dirty="0"/>
          </a:p>
          <a:p>
            <a:r>
              <a:rPr lang="fr-FR" dirty="0" smtClean="0"/>
              <a:t>Question: l’antibiothérapie préalable négative-t-elle les prélèvements microbiologique 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317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en-US" sz="4000">
                <a:ea typeface="ＭＳ Ｐゴシック" charset="-128"/>
              </a:rPr>
              <a:t>L</a:t>
            </a:r>
            <a:r>
              <a:rPr lang="ja-JP" altLang="fr-FR" sz="4000">
                <a:ea typeface="ＭＳ Ｐゴシック" charset="-128"/>
              </a:rPr>
              <a:t>’</a:t>
            </a:r>
            <a:r>
              <a:rPr lang="fr-FR" altLang="en-US" sz="4000">
                <a:ea typeface="ＭＳ Ｐゴシック" charset="-128"/>
              </a:rPr>
              <a:t>antibiothérapie préalable négative-t-elle la culture microbiologique d</a:t>
            </a:r>
            <a:r>
              <a:rPr lang="ja-JP" altLang="fr-FR" sz="4000">
                <a:ea typeface="ＭＳ Ｐゴシック" charset="-128"/>
              </a:rPr>
              <a:t>’</a:t>
            </a:r>
            <a:r>
              <a:rPr lang="fr-FR" altLang="en-US" sz="4000">
                <a:ea typeface="ＭＳ Ｐゴシック" charset="-128"/>
              </a:rPr>
              <a:t>une PBDV ?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971800"/>
            <a:ext cx="8424862" cy="3886200"/>
          </a:xfrm>
        </p:spPr>
        <p:txBody>
          <a:bodyPr/>
          <a:lstStyle/>
          <a:p>
            <a:pPr eaLnBrk="1" hangingPunct="1"/>
            <a:r>
              <a:rPr lang="fr-FR" altLang="en-US">
                <a:ea typeface="ＭＳ Ｐゴシック" charset="-128"/>
              </a:rPr>
              <a:t>articles contradictoires</a:t>
            </a:r>
          </a:p>
          <a:p>
            <a:pPr eaLnBrk="1" hangingPunct="1">
              <a:buFont typeface="Wingdings" charset="2"/>
              <a:buChar char="Ø"/>
            </a:pPr>
            <a:r>
              <a:rPr lang="fr-FR" altLang="en-US">
                <a:ea typeface="ＭＳ Ｐゴシック" charset="-128"/>
              </a:rPr>
              <a:t>J Marschall, CID 2011; 52: 867-72</a:t>
            </a:r>
          </a:p>
          <a:p>
            <a:pPr eaLnBrk="1" hangingPunct="1">
              <a:buFont typeface="Wingdings" charset="2"/>
              <a:buChar char="Ø"/>
            </a:pPr>
            <a:r>
              <a:rPr lang="fr-FR" altLang="en-US">
                <a:ea typeface="ＭＳ Ｐゴシック" charset="-128"/>
              </a:rPr>
              <a:t>K Chung-Jong, AAC 2012;56:2122-4</a:t>
            </a:r>
          </a:p>
          <a:p>
            <a:pPr eaLnBrk="1" hangingPunct="1">
              <a:buFont typeface="Wingdings" charset="2"/>
              <a:buChar char="Ø"/>
            </a:pPr>
            <a:r>
              <a:rPr lang="fr-FR" altLang="en-US">
                <a:ea typeface="ＭＳ Ｐゴシック" charset="-128"/>
              </a:rPr>
              <a:t>K Chung-Jong, </a:t>
            </a:r>
            <a:r>
              <a:rPr lang="fr-FR" altLang="en-US"/>
              <a:t>AAC 2015; 59:4 2470-3;</a:t>
            </a:r>
            <a:endParaRPr lang="fr-FR" altLang="en-US"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fr-FR" altLang="en-US">
                <a:ea typeface="ＭＳ Ｐゴシック" charset="-12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800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altLang="en-US" sz="4000">
                <a:ea typeface="ＭＳ Ｐゴシック" charset="-128"/>
              </a:rPr>
              <a:t>J Marschall, </a:t>
            </a:r>
            <a:r>
              <a:rPr lang="fr-FR" altLang="en-US" sz="3600">
                <a:ea typeface="ＭＳ Ｐゴシック" charset="-128"/>
              </a:rPr>
              <a:t>CID 2011; 52: 867-72</a:t>
            </a:r>
            <a:r>
              <a:rPr lang="fr-FR" altLang="en-US" sz="4000">
                <a:ea typeface="ＭＳ Ｐゴシック" charset="-128"/>
              </a:rPr>
              <a:t/>
            </a:r>
            <a:br>
              <a:rPr lang="fr-FR" altLang="en-US" sz="4000">
                <a:ea typeface="ＭＳ Ｐゴシック" charset="-128"/>
              </a:rPr>
            </a:br>
            <a:endParaRPr lang="fr-FR" altLang="en-US" sz="4000">
              <a:ea typeface="ＭＳ Ｐゴシック" charset="-128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785225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en-US" sz="2000">
                <a:ea typeface="ＭＳ Ｐゴシック" charset="-128"/>
              </a:rPr>
              <a:t>92 PBDV: 60 (65%) à l</a:t>
            </a:r>
            <a:r>
              <a:rPr lang="ja-JP" altLang="fr-FR" sz="2000">
                <a:ea typeface="ＭＳ Ｐゴシック" charset="-128"/>
              </a:rPr>
              <a:t>’</a:t>
            </a:r>
            <a:r>
              <a:rPr lang="fr-FR" altLang="en-US" sz="2000">
                <a:ea typeface="ＭＳ Ｐゴシック" charset="-128"/>
              </a:rPr>
              <a:t>aiguille, 32 (35%) per op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fr-FR" altLang="en-US" sz="200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en-US" sz="2000">
                <a:ea typeface="ＭＳ Ｐゴシック" charset="-128"/>
              </a:rPr>
              <a:t>60 patients (65%) ont reçu des ATB </a:t>
            </a:r>
            <a:r>
              <a:rPr lang="fr-FR" altLang="en-US" sz="2000">
                <a:ea typeface="ＭＳ Ｐゴシック" charset="-128"/>
                <a:cs typeface="Arial" charset="0"/>
              </a:rPr>
              <a:t>≤ 14j : médiane 4 j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en-US" sz="1800">
                <a:ea typeface="ＭＳ Ｐゴシック" charset="-128"/>
                <a:cs typeface="Arial" charset="0"/>
              </a:rPr>
              <a:t>43/60 (72%) : culture positive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endParaRPr lang="fr-FR" altLang="en-US" sz="1800">
              <a:ea typeface="ＭＳ Ｐゴシック" charset="-128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en-US" sz="2000">
                <a:ea typeface="ＭＳ Ｐゴシック" charset="-128"/>
              </a:rPr>
              <a:t>32 patients (56%) sans ATB 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en-US" sz="1800">
                <a:ea typeface="ＭＳ Ｐゴシック" charset="-128"/>
              </a:rPr>
              <a:t>18/32 (56%) : culture positive</a:t>
            </a:r>
          </a:p>
          <a:p>
            <a:pPr eaLnBrk="1" hangingPunct="1">
              <a:lnSpc>
                <a:spcPct val="80000"/>
              </a:lnSpc>
            </a:pPr>
            <a:endParaRPr lang="fr-FR" altLang="en-US" sz="200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fr-FR" altLang="en-US" sz="200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en-US" sz="2000">
                <a:ea typeface="ＭＳ Ｐゴシック" charset="-128"/>
              </a:rPr>
              <a:t>Résultats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en-US" sz="1800">
                <a:ea typeface="ＭＳ Ｐゴシック" charset="-128"/>
              </a:rPr>
              <a:t>PBDV per op (91%) &gt; aiguille (53%)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en-US" sz="1800">
                <a:ea typeface="ＭＳ Ｐゴシック" charset="-128"/>
              </a:rPr>
              <a:t>Pas d</a:t>
            </a:r>
            <a:r>
              <a:rPr lang="ja-JP" altLang="fr-FR" sz="1800">
                <a:ea typeface="ＭＳ Ｐゴシック" charset="-128"/>
              </a:rPr>
              <a:t>’</a:t>
            </a:r>
            <a:r>
              <a:rPr lang="fr-FR" altLang="en-US" sz="1800">
                <a:ea typeface="ＭＳ Ｐゴシック" charset="-128"/>
              </a:rPr>
              <a:t>association entre prise ATB et culture négative  </a:t>
            </a:r>
          </a:p>
          <a:p>
            <a:pPr lvl="1" eaLnBrk="1" hangingPunct="1">
              <a:lnSpc>
                <a:spcPct val="80000"/>
              </a:lnSpc>
            </a:pPr>
            <a:endParaRPr lang="fr-FR" altLang="en-US" sz="180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</a:pPr>
            <a:endParaRPr lang="fr-FR" altLang="en-US" sz="180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98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8351838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Text Box 5"/>
          <p:cNvSpPr txBox="1">
            <a:spLocks noChangeArrowheads="1"/>
          </p:cNvSpPr>
          <p:nvPr/>
        </p:nvSpPr>
        <p:spPr bwMode="auto">
          <a:xfrm>
            <a:off x="1743075" y="5827713"/>
            <a:ext cx="440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/>
              <a:t>Utilisation de vancomycine ? Posologie ? </a:t>
            </a:r>
          </a:p>
        </p:txBody>
      </p:sp>
    </p:spTree>
    <p:extLst>
      <p:ext uri="{BB962C8B-B14F-4D97-AF65-F5344CB8AC3E}">
        <p14:creationId xmlns:p14="http://schemas.microsoft.com/office/powerpoint/2010/main" val="4351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z="3200">
                <a:ea typeface="ＭＳ Ｐゴシック" charset="-128"/>
              </a:rPr>
              <a:t>K Chung-Jong, </a:t>
            </a:r>
            <a:r>
              <a:rPr lang="fr-FR" altLang="en-US" sz="2800">
                <a:ea typeface="ＭＳ Ｐゴシック" charset="-128"/>
              </a:rPr>
              <a:t>AAC 2012;56:2122–4</a:t>
            </a:r>
            <a:r>
              <a:rPr lang="fr-FR" altLang="en-US" sz="3200">
                <a:ea typeface="ＭＳ Ｐゴシック" charset="-128"/>
              </a:rPr>
              <a:t/>
            </a:r>
            <a:br>
              <a:rPr lang="fr-FR" altLang="en-US" sz="3200">
                <a:ea typeface="ＭＳ Ｐゴシック" charset="-128"/>
              </a:rPr>
            </a:br>
            <a:endParaRPr lang="fr-FR" altLang="en-US" sz="3200">
              <a:ea typeface="ＭＳ Ｐゴシック" charset="-128"/>
            </a:endParaRPr>
          </a:p>
        </p:txBody>
      </p:sp>
      <p:sp>
        <p:nvSpPr>
          <p:cNvPr id="1146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388" y="1774825"/>
            <a:ext cx="8785225" cy="3886200"/>
          </a:xfrm>
        </p:spPr>
        <p:txBody>
          <a:bodyPr/>
          <a:lstStyle/>
          <a:p>
            <a:pPr eaLnBrk="1" hangingPunct="1"/>
            <a:r>
              <a:rPr lang="fr-FR" altLang="en-US" sz="2800">
                <a:ea typeface="ＭＳ Ｐゴシック" charset="-128"/>
              </a:rPr>
              <a:t>101 patients avec PBDV: </a:t>
            </a:r>
          </a:p>
          <a:p>
            <a:pPr lvl="1" eaLnBrk="1" hangingPunct="1"/>
            <a:r>
              <a:rPr lang="fr-FR" altLang="en-US" sz="2400">
                <a:ea typeface="ＭＳ Ｐゴシック" charset="-128"/>
              </a:rPr>
              <a:t>71 (70,3%) culture positive</a:t>
            </a:r>
          </a:p>
          <a:p>
            <a:pPr lvl="1" eaLnBrk="1" hangingPunct="1"/>
            <a:r>
              <a:rPr lang="fr-FR" altLang="en-US" sz="2400">
                <a:ea typeface="ＭＳ Ｐゴシック" charset="-128"/>
              </a:rPr>
              <a:t>30 (29,7%) culture négative </a:t>
            </a:r>
          </a:p>
          <a:p>
            <a:pPr eaLnBrk="1" hangingPunct="1"/>
            <a:endParaRPr lang="fr-FR" altLang="en-US" sz="2800">
              <a:ea typeface="ＭＳ Ｐゴシック" charset="-128"/>
            </a:endParaRPr>
          </a:p>
          <a:p>
            <a:pPr eaLnBrk="1" hangingPunct="1"/>
            <a:r>
              <a:rPr lang="fr-FR" altLang="en-US" sz="2800">
                <a:ea typeface="ＭＳ Ｐゴシック" charset="-128"/>
              </a:rPr>
              <a:t>23/101 (22,8%) ont reçu des ATB  (médiane 4 j)</a:t>
            </a:r>
          </a:p>
          <a:p>
            <a:pPr lvl="1" eaLnBrk="1" hangingPunct="1"/>
            <a:r>
              <a:rPr lang="fr-FR" altLang="en-US" sz="2400">
                <a:ea typeface="ＭＳ Ｐゴシック" charset="-128"/>
              </a:rPr>
              <a:t>Culture (+) 9/71 (12,7%) patients (médiane ATB 4 j)</a:t>
            </a:r>
          </a:p>
          <a:p>
            <a:pPr lvl="1" eaLnBrk="1" hangingPunct="1"/>
            <a:r>
              <a:rPr lang="fr-FR" altLang="en-US" sz="2400">
                <a:ea typeface="ＭＳ Ｐゴシック" charset="-128"/>
              </a:rPr>
              <a:t>Culture (-) 14/30 (46,7%) pts (médiane ATB 8,5 j)</a:t>
            </a:r>
          </a:p>
          <a:p>
            <a:pPr lvl="1" eaLnBrk="1" hangingPunct="1"/>
            <a:endParaRPr lang="fr-FR" altLang="en-US" sz="2400">
              <a:ea typeface="ＭＳ Ｐゴシック" charset="-128"/>
            </a:endParaRPr>
          </a:p>
          <a:p>
            <a:pPr lvl="1" eaLnBrk="1" hangingPunct="1"/>
            <a:endParaRPr lang="fr-FR" altLang="en-US" sz="2000"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86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800100"/>
            <a:ext cx="7481887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Text Box 6"/>
          <p:cNvSpPr txBox="1">
            <a:spLocks noChangeArrowheads="1"/>
          </p:cNvSpPr>
          <p:nvPr/>
        </p:nvSpPr>
        <p:spPr bwMode="auto">
          <a:xfrm>
            <a:off x="1692275" y="6308725"/>
            <a:ext cx="4400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000" b="1"/>
              <a:t>Nature de l</a:t>
            </a:r>
            <a:r>
              <a:rPr lang="ja-JP" altLang="fr-FR" sz="2000" b="1">
                <a:ea typeface="ＭＳ Ｐゴシック" charset="-128"/>
              </a:rPr>
              <a:t>’</a:t>
            </a:r>
            <a:r>
              <a:rPr lang="fr-FR" altLang="en-US" sz="2000" b="1"/>
              <a:t>antibiothérapie ? </a:t>
            </a:r>
          </a:p>
        </p:txBody>
      </p:sp>
      <p:sp>
        <p:nvSpPr>
          <p:cNvPr id="167944" name="Rectangle 8"/>
          <p:cNvSpPr>
            <a:spLocks noChangeArrowheads="1"/>
          </p:cNvSpPr>
          <p:nvPr/>
        </p:nvSpPr>
        <p:spPr bwMode="auto">
          <a:xfrm>
            <a:off x="1116013" y="2133600"/>
            <a:ext cx="5184775" cy="2873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7945" name="Rectangle 9"/>
          <p:cNvSpPr>
            <a:spLocks noChangeArrowheads="1"/>
          </p:cNvSpPr>
          <p:nvPr/>
        </p:nvSpPr>
        <p:spPr bwMode="auto">
          <a:xfrm>
            <a:off x="1187450" y="3209925"/>
            <a:ext cx="5184775" cy="2873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7946" name="Rectangle 10"/>
          <p:cNvSpPr>
            <a:spLocks noChangeArrowheads="1"/>
          </p:cNvSpPr>
          <p:nvPr/>
        </p:nvSpPr>
        <p:spPr bwMode="auto">
          <a:xfrm>
            <a:off x="1187450" y="3548063"/>
            <a:ext cx="5184775" cy="287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0489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4" grpId="0" animBg="1"/>
      <p:bldP spid="167945" grpId="0" animBg="1"/>
      <p:bldP spid="1679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2089" y="116632"/>
            <a:ext cx="8229600" cy="792088"/>
          </a:xfrm>
        </p:spPr>
        <p:txBody>
          <a:bodyPr/>
          <a:lstStyle/>
          <a:p>
            <a:r>
              <a:rPr lang="fr-FR" dirty="0" smtClean="0"/>
              <a:t>Mr A.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9476" y="620688"/>
            <a:ext cx="8724524" cy="4525963"/>
          </a:xfrm>
        </p:spPr>
        <p:txBody>
          <a:bodyPr>
            <a:noAutofit/>
          </a:bodyPr>
          <a:lstStyle/>
          <a:p>
            <a:r>
              <a:rPr lang="fr-FR" sz="1600" b="1" dirty="0"/>
              <a:t>ATCD</a:t>
            </a:r>
            <a:r>
              <a:rPr lang="fr-FR" sz="1600" b="1" dirty="0" smtClean="0"/>
              <a:t>:</a:t>
            </a:r>
          </a:p>
          <a:p>
            <a:pPr lvl="1"/>
            <a:r>
              <a:rPr lang="fr-FR" sz="1400" dirty="0"/>
              <a:t>Pneumothorax à répétition (1982, 1994, 2001)</a:t>
            </a:r>
          </a:p>
          <a:p>
            <a:pPr lvl="1"/>
            <a:r>
              <a:rPr lang="fr-FR" sz="1400" dirty="0"/>
              <a:t>Infection par le VIH (1995)</a:t>
            </a:r>
          </a:p>
          <a:p>
            <a:pPr lvl="1"/>
            <a:r>
              <a:rPr lang="fr-FR" sz="1400" dirty="0"/>
              <a:t>Toxoplasmose cérébrale (1995</a:t>
            </a:r>
            <a:r>
              <a:rPr lang="fr-FR" sz="1400" dirty="0" smtClean="0"/>
              <a:t>)</a:t>
            </a:r>
          </a:p>
          <a:p>
            <a:pPr lvl="1"/>
            <a:r>
              <a:rPr lang="fr-FR" sz="1400" dirty="0" smtClean="0"/>
              <a:t>HTA essentielle (2016)</a:t>
            </a:r>
          </a:p>
          <a:p>
            <a:pPr lvl="1"/>
            <a:r>
              <a:rPr lang="fr-FR" sz="1400" b="1" dirty="0" smtClean="0"/>
              <a:t>Cure </a:t>
            </a:r>
            <a:r>
              <a:rPr lang="fr-FR" sz="1400" b="1" dirty="0"/>
              <a:t>sténose du canal lombaire avec exérèse discale L3-L4 </a:t>
            </a:r>
            <a:r>
              <a:rPr lang="fr-FR" sz="1400" b="1" dirty="0" smtClean="0"/>
              <a:t>(</a:t>
            </a:r>
            <a:r>
              <a:rPr lang="fr-FR" sz="1400" b="1" i="1" dirty="0"/>
              <a:t>1999</a:t>
            </a:r>
            <a:r>
              <a:rPr lang="fr-FR" sz="1400" b="1" dirty="0"/>
              <a:t> )</a:t>
            </a:r>
          </a:p>
          <a:p>
            <a:pPr lvl="1"/>
            <a:r>
              <a:rPr lang="fr-FR" sz="1400" b="1" dirty="0"/>
              <a:t>Hernie discale </a:t>
            </a:r>
            <a:r>
              <a:rPr lang="fr-FR" sz="1400" b="1" dirty="0" smtClean="0"/>
              <a:t>L4-L5 (</a:t>
            </a:r>
            <a:r>
              <a:rPr lang="fr-FR" sz="1400" b="1" dirty="0" err="1" smtClean="0"/>
              <a:t>discectomie</a:t>
            </a:r>
            <a:r>
              <a:rPr lang="fr-FR" sz="1400" b="1" dirty="0" smtClean="0"/>
              <a:t> 10 </a:t>
            </a:r>
            <a:r>
              <a:rPr lang="fr-FR" sz="1400" b="1" dirty="0" err="1" smtClean="0"/>
              <a:t>oct</a:t>
            </a:r>
            <a:r>
              <a:rPr lang="fr-FR" sz="1400" b="1" dirty="0" smtClean="0"/>
              <a:t> 2014)</a:t>
            </a:r>
          </a:p>
          <a:p>
            <a:pPr lvl="1"/>
            <a:r>
              <a:rPr lang="fr-FR" sz="1400" b="1" dirty="0"/>
              <a:t>tuberculose bovine chez la mère</a:t>
            </a:r>
            <a:endParaRPr lang="fr-FR" sz="1400" b="1" dirty="0" smtClean="0"/>
          </a:p>
          <a:p>
            <a:pPr lvl="1"/>
            <a:endParaRPr lang="fr-FR" sz="1400" dirty="0" smtClean="0"/>
          </a:p>
          <a:p>
            <a:r>
              <a:rPr lang="fr-FR" sz="1600" b="1" i="1" dirty="0"/>
              <a:t>Lors de la reprise du travail le 01/09/16</a:t>
            </a:r>
            <a:r>
              <a:rPr lang="fr-FR" sz="1600" b="1" dirty="0"/>
              <a:t> : lombo-sciatique traitée par 8 jours d'AINS et doliprane</a:t>
            </a:r>
          </a:p>
          <a:p>
            <a:pPr lvl="1"/>
            <a:r>
              <a:rPr lang="fr-FR" sz="1600" dirty="0"/>
              <a:t>Diminution des accès douloureux mais persistance fond douloureux. </a:t>
            </a:r>
          </a:p>
          <a:p>
            <a:pPr lvl="1"/>
            <a:r>
              <a:rPr lang="fr-FR" sz="1600" dirty="0"/>
              <a:t>Marche à pied 45mns x 2 /jour sur conseil de son médecin. </a:t>
            </a:r>
          </a:p>
          <a:p>
            <a:endParaRPr lang="fr-FR" sz="1800" dirty="0"/>
          </a:p>
          <a:p>
            <a:r>
              <a:rPr lang="fr-FR" sz="1600" b="1" dirty="0" smtClean="0"/>
              <a:t>Clinique: </a:t>
            </a:r>
          </a:p>
          <a:p>
            <a:pPr lvl="1"/>
            <a:r>
              <a:rPr lang="fr-FR" sz="1400" dirty="0" smtClean="0"/>
              <a:t>37°2</a:t>
            </a:r>
          </a:p>
          <a:p>
            <a:pPr lvl="1"/>
            <a:r>
              <a:rPr lang="fr-FR" sz="1400" dirty="0" smtClean="0"/>
              <a:t>Bon Etat général</a:t>
            </a:r>
          </a:p>
          <a:p>
            <a:pPr lvl="1"/>
            <a:r>
              <a:rPr lang="fr-FR" sz="1400" dirty="0" smtClean="0"/>
              <a:t>Contracture </a:t>
            </a:r>
            <a:r>
              <a:rPr lang="fr-FR" sz="1400" dirty="0" err="1" smtClean="0"/>
              <a:t>paralombaire</a:t>
            </a:r>
            <a:endParaRPr lang="fr-FR" sz="1400" dirty="0" smtClean="0"/>
          </a:p>
          <a:p>
            <a:pPr lvl="1"/>
            <a:r>
              <a:rPr lang="fr-FR" sz="1400" dirty="0" smtClean="0"/>
              <a:t>Pas de déficit, pas de trajet radiculaire</a:t>
            </a:r>
          </a:p>
          <a:p>
            <a:pPr lvl="1"/>
            <a:r>
              <a:rPr lang="fr-FR" sz="1400" dirty="0" smtClean="0"/>
              <a:t>Lasègue 40°, doigt-sol 30 </a:t>
            </a:r>
            <a:r>
              <a:rPr lang="fr-FR" sz="1400" dirty="0" err="1" smtClean="0"/>
              <a:t>cms</a:t>
            </a:r>
            <a:r>
              <a:rPr lang="fr-FR" sz="1400" dirty="0" smtClean="0"/>
              <a:t> </a:t>
            </a:r>
          </a:p>
          <a:p>
            <a:pPr lvl="1"/>
            <a:endParaRPr lang="fr-FR" sz="1400" dirty="0"/>
          </a:p>
          <a:p>
            <a:r>
              <a:rPr lang="fr-FR" sz="1600" b="1" dirty="0"/>
              <a:t>lombalgie, douleur neuropathique S1 tronquée, épisode de cruralgie traitée par 8 jours AINS + antalgiques calmant la symptomatologie. Persistance d’une diminution des activités quotidiennes </a:t>
            </a:r>
          </a:p>
          <a:p>
            <a:pPr marL="0" indent="0">
              <a:buNone/>
            </a:pPr>
            <a:r>
              <a:rPr lang="fr-FR" sz="1600" dirty="0"/>
              <a:t> </a:t>
            </a:r>
          </a:p>
          <a:p>
            <a:endParaRPr lang="fr-FR" sz="1600" dirty="0"/>
          </a:p>
          <a:p>
            <a:pPr lvl="1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0002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z="3200">
                <a:ea typeface="ＭＳ Ｐゴシック" charset="-128"/>
              </a:rPr>
              <a:t>K Chung-Jong, </a:t>
            </a:r>
            <a:r>
              <a:rPr lang="fr-FR" altLang="en-US" sz="2800"/>
              <a:t>AAC 2015; 59:4 2470-3;</a:t>
            </a:r>
            <a:endParaRPr lang="fr-FR" altLang="en-US" sz="2800">
              <a:ea typeface="ＭＳ Ｐゴシック" charset="-128"/>
            </a:endParaRPr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388" y="1774825"/>
            <a:ext cx="8785225" cy="3886200"/>
          </a:xfrm>
          <a:extLst/>
        </p:spPr>
        <p:txBody>
          <a:bodyPr/>
          <a:lstStyle/>
          <a:p>
            <a:pPr lvl="1" eaLnBrk="1" hangingPunct="1">
              <a:defRPr/>
            </a:pPr>
            <a:r>
              <a:rPr lang="fr-FR" sz="2400" dirty="0"/>
              <a:t>Tissue culture </a:t>
            </a:r>
            <a:r>
              <a:rPr lang="fr-FR" sz="2400" dirty="0" err="1"/>
              <a:t>was</a:t>
            </a:r>
            <a:r>
              <a:rPr lang="fr-FR" sz="2400" dirty="0"/>
              <a:t> positive in 48.3% (28/58) </a:t>
            </a:r>
            <a:endParaRPr lang="fr-FR" sz="2400" dirty="0" smtClean="0"/>
          </a:p>
          <a:p>
            <a:pPr lvl="1" eaLnBrk="1" hangingPunct="1">
              <a:defRPr/>
            </a:pPr>
            <a:r>
              <a:rPr lang="fr-FR" sz="2400" dirty="0" err="1"/>
              <a:t>M</a:t>
            </a:r>
            <a:r>
              <a:rPr lang="fr-FR" sz="2400" dirty="0" err="1" smtClean="0"/>
              <a:t>edian</a:t>
            </a:r>
            <a:r>
              <a:rPr lang="fr-FR" sz="2400" dirty="0" smtClean="0"/>
              <a:t> </a:t>
            </a:r>
            <a:r>
              <a:rPr lang="fr-FR" sz="2400" dirty="0" err="1"/>
              <a:t>antibiotic</a:t>
            </a:r>
            <a:r>
              <a:rPr lang="fr-FR" sz="2400" dirty="0"/>
              <a:t>-free </a:t>
            </a:r>
            <a:r>
              <a:rPr lang="fr-FR" sz="2400" dirty="0" err="1"/>
              <a:t>period</a:t>
            </a:r>
            <a:r>
              <a:rPr lang="fr-FR" sz="2400" dirty="0"/>
              <a:t> </a:t>
            </a:r>
            <a:r>
              <a:rPr lang="fr-FR" sz="2400" dirty="0" err="1"/>
              <a:t>was</a:t>
            </a:r>
            <a:r>
              <a:rPr lang="fr-FR" sz="2400" dirty="0"/>
              <a:t> 1.5 </a:t>
            </a:r>
            <a:r>
              <a:rPr lang="fr-FR" sz="2400" dirty="0" err="1"/>
              <a:t>days</a:t>
            </a:r>
            <a:r>
              <a:rPr lang="fr-FR" sz="2400" dirty="0"/>
              <a:t> (range, 0.7 to 5.7 </a:t>
            </a:r>
            <a:r>
              <a:rPr lang="fr-FR" sz="2400" dirty="0" err="1"/>
              <a:t>days</a:t>
            </a:r>
            <a:r>
              <a:rPr lang="fr-FR" sz="2400" dirty="0"/>
              <a:t>). </a:t>
            </a:r>
            <a:endParaRPr lang="fr-FR" sz="2400" dirty="0" smtClean="0"/>
          </a:p>
          <a:p>
            <a:pPr lvl="1" eaLnBrk="1" hangingPunct="1">
              <a:defRPr/>
            </a:pPr>
            <a:r>
              <a:rPr lang="fr-FR" sz="2400" dirty="0" smtClean="0"/>
              <a:t>In </a:t>
            </a:r>
            <a:r>
              <a:rPr lang="fr-FR" sz="2400" dirty="0"/>
              <a:t>a </a:t>
            </a:r>
            <a:r>
              <a:rPr lang="fr-FR" sz="2400" dirty="0" err="1"/>
              <a:t>multivariate</a:t>
            </a:r>
            <a:r>
              <a:rPr lang="fr-FR" sz="2400" dirty="0"/>
              <a:t> </a:t>
            </a:r>
            <a:r>
              <a:rPr lang="fr-FR" sz="2400" dirty="0" err="1"/>
              <a:t>analysis</a:t>
            </a:r>
            <a:r>
              <a:rPr lang="fr-FR" sz="2400" dirty="0"/>
              <a:t>, </a:t>
            </a:r>
            <a:endParaRPr lang="fr-FR" sz="2400" dirty="0" smtClean="0"/>
          </a:p>
          <a:p>
            <a:pPr lvl="2" eaLnBrk="1" hangingPunct="1">
              <a:defRPr/>
            </a:pPr>
            <a:r>
              <a:rPr lang="fr-FR" sz="2000" dirty="0" smtClean="0"/>
              <a:t>a </a:t>
            </a:r>
            <a:r>
              <a:rPr lang="fr-FR" sz="2000" dirty="0" err="1"/>
              <a:t>higher</a:t>
            </a:r>
            <a:r>
              <a:rPr lang="fr-FR" sz="2000" dirty="0"/>
              <a:t> C-</a:t>
            </a:r>
            <a:r>
              <a:rPr lang="fr-FR" sz="2000" dirty="0" err="1"/>
              <a:t>reactive</a:t>
            </a:r>
            <a:r>
              <a:rPr lang="fr-FR" sz="2000" dirty="0"/>
              <a:t> </a:t>
            </a:r>
            <a:r>
              <a:rPr lang="fr-FR" sz="2000" dirty="0" err="1"/>
              <a:t>protein</a:t>
            </a:r>
            <a:r>
              <a:rPr lang="fr-FR" sz="2000" dirty="0"/>
              <a:t> (CRP) </a:t>
            </a:r>
            <a:r>
              <a:rPr lang="fr-FR" sz="2000" dirty="0" err="1"/>
              <a:t>level</a:t>
            </a:r>
            <a:r>
              <a:rPr lang="fr-FR" sz="2000" dirty="0"/>
              <a:t> (</a:t>
            </a:r>
            <a:r>
              <a:rPr lang="fr-FR" sz="2000" dirty="0" err="1"/>
              <a:t>adjusted</a:t>
            </a:r>
            <a:r>
              <a:rPr lang="fr-FR" sz="2000" dirty="0"/>
              <a:t> </a:t>
            </a:r>
            <a:r>
              <a:rPr lang="fr-FR" sz="2000" dirty="0" err="1"/>
              <a:t>odds</a:t>
            </a:r>
            <a:r>
              <a:rPr lang="fr-FR" sz="2000" dirty="0"/>
              <a:t> ratio [</a:t>
            </a:r>
            <a:r>
              <a:rPr lang="fr-FR" sz="2000" dirty="0" err="1"/>
              <a:t>aOR</a:t>
            </a:r>
            <a:r>
              <a:rPr lang="fr-FR" sz="2000" dirty="0"/>
              <a:t>], 1.18; 95% confidence </a:t>
            </a:r>
            <a:r>
              <a:rPr lang="fr-FR" sz="2000" dirty="0" err="1"/>
              <a:t>interval</a:t>
            </a:r>
            <a:r>
              <a:rPr lang="fr-FR" sz="2000" dirty="0"/>
              <a:t>, 1.07 to 1.29) </a:t>
            </a:r>
            <a:endParaRPr lang="fr-FR" sz="2000" dirty="0" smtClean="0"/>
          </a:p>
          <a:p>
            <a:pPr lvl="2" eaLnBrk="1" hangingPunct="1">
              <a:defRPr/>
            </a:pPr>
            <a:r>
              <a:rPr lang="fr-FR" sz="2000" dirty="0" smtClean="0"/>
              <a:t>and </a:t>
            </a:r>
            <a:r>
              <a:rPr lang="fr-FR" sz="2000" dirty="0"/>
              <a:t>open </a:t>
            </a:r>
            <a:r>
              <a:rPr lang="fr-FR" sz="2000" dirty="0" err="1"/>
              <a:t>surgical</a:t>
            </a:r>
            <a:r>
              <a:rPr lang="fr-FR" sz="2000" dirty="0"/>
              <a:t> </a:t>
            </a:r>
            <a:r>
              <a:rPr lang="fr-FR" sz="2000" dirty="0" err="1"/>
              <a:t>biopsy</a:t>
            </a:r>
            <a:r>
              <a:rPr lang="fr-FR" sz="2000" dirty="0"/>
              <a:t> (</a:t>
            </a:r>
            <a:r>
              <a:rPr lang="fr-FR" sz="2000" dirty="0" err="1"/>
              <a:t>aOR</a:t>
            </a:r>
            <a:r>
              <a:rPr lang="fr-FR" sz="2000" dirty="0"/>
              <a:t>, 6.33; 95% confidence </a:t>
            </a:r>
            <a:r>
              <a:rPr lang="fr-FR" sz="2000" dirty="0" err="1"/>
              <a:t>interval</a:t>
            </a:r>
            <a:r>
              <a:rPr lang="fr-FR" sz="2000" dirty="0"/>
              <a:t>, 1.12 to 35.86) </a:t>
            </a:r>
            <a:endParaRPr lang="fr-FR" sz="2000" dirty="0" smtClean="0"/>
          </a:p>
          <a:p>
            <a:pPr marL="914400" lvl="2" indent="0" eaLnBrk="1" hangingPunct="1">
              <a:buFontTx/>
              <a:buNone/>
              <a:defRPr/>
            </a:pPr>
            <a:r>
              <a:rPr lang="fr-FR" sz="2000" dirty="0" err="1" smtClean="0"/>
              <a:t>were</a:t>
            </a:r>
            <a:r>
              <a:rPr lang="fr-FR" sz="2000" dirty="0" smtClean="0"/>
              <a:t> </a:t>
            </a:r>
            <a:r>
              <a:rPr lang="fr-FR" sz="2000" dirty="0" err="1"/>
              <a:t>associated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tissue culture </a:t>
            </a:r>
            <a:r>
              <a:rPr lang="fr-FR" sz="2000" dirty="0" err="1"/>
              <a:t>positivity</a:t>
            </a:r>
            <a:r>
              <a:rPr lang="fr-FR" sz="2000" dirty="0"/>
              <a:t>.</a:t>
            </a:r>
            <a:endParaRPr lang="fr-FR" sz="2000" dirty="0">
              <a:ea typeface="ＭＳ Ｐゴシック" charset="0"/>
            </a:endParaRPr>
          </a:p>
          <a:p>
            <a:pPr lvl="1" eaLnBrk="1" hangingPunct="1">
              <a:defRPr/>
            </a:pPr>
            <a:endParaRPr lang="fr-FR" sz="2000" dirty="0"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9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 faîtes-vous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285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Mr A.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Retour à domicile </a:t>
            </a:r>
          </a:p>
          <a:p>
            <a:r>
              <a:rPr lang="fr-FR" dirty="0" smtClean="0"/>
              <a:t>Sans traitement</a:t>
            </a:r>
          </a:p>
          <a:p>
            <a:r>
              <a:rPr lang="fr-FR" dirty="0" smtClean="0"/>
              <a:t>EVA 1/10 avec corset et paracétamol</a:t>
            </a:r>
          </a:p>
          <a:p>
            <a:r>
              <a:rPr lang="fr-FR" dirty="0" smtClean="0"/>
              <a:t>Nouvelle IRM dans 1 mois +/-PBDV (2)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15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fr-FR" altLang="en-US" sz="3600">
                <a:ea typeface="ＭＳ Ｐゴシック" charset="-128"/>
              </a:rPr>
              <a:t>MICROBIOLOGIE (1)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143000"/>
            <a:ext cx="8004175" cy="5486400"/>
          </a:xfrm>
          <a:extLst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fr-FR" sz="2800" baseline="2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SDI </a:t>
            </a:r>
            <a:r>
              <a:rPr lang="fr-FR" sz="2800" baseline="2000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documentées non post op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fr-FR" sz="2800" baseline="2000" dirty="0" smtClean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fr-FR" baseline="2000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14 </a:t>
            </a:r>
            <a:r>
              <a:rPr lang="fr-FR" baseline="2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études /1008 patients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fr-FR" i="1" baseline="2000" dirty="0" err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Mylona</a:t>
            </a:r>
            <a:r>
              <a:rPr lang="fr-FR" i="1" baseline="2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 Sem. </a:t>
            </a:r>
            <a:r>
              <a:rPr lang="fr-FR" i="1" baseline="2000" dirty="0" err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Arthit.Rheum</a:t>
            </a:r>
            <a:r>
              <a:rPr lang="fr-FR" i="1" baseline="2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2008; 39:10-17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sz="2800" baseline="2000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sz="2800" baseline="2000" dirty="0" err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Monomicrobien</a:t>
            </a:r>
            <a:r>
              <a:rPr lang="fr-FR" sz="2800" baseline="2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86%, </a:t>
            </a:r>
            <a:r>
              <a:rPr lang="fr-FR" sz="2800" baseline="2000" dirty="0" err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multimicrobien</a:t>
            </a:r>
            <a:r>
              <a:rPr lang="fr-FR" sz="2800" baseline="2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9% 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fr-FR" sz="2800" baseline="2000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sz="2800" baseline="2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Gram(+): 65%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fr-FR" sz="2800" baseline="2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			- </a:t>
            </a:r>
            <a:r>
              <a:rPr lang="fr-FR" sz="2800" i="1" baseline="2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S. aureus</a:t>
            </a:r>
            <a:r>
              <a:rPr lang="fr-FR" sz="2800" baseline="2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42%, SARM 3%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fr-FR" sz="2800" i="1" baseline="2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			- SCN 8%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fr-FR" sz="2800" baseline="2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	</a:t>
            </a:r>
            <a:r>
              <a:rPr lang="fr-FR" sz="2800" i="1" baseline="2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		- </a:t>
            </a:r>
            <a:r>
              <a:rPr lang="fr-FR" sz="2800" i="1" baseline="2000" dirty="0" err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Strepto</a:t>
            </a:r>
            <a:r>
              <a:rPr lang="fr-FR" sz="2800" i="1" baseline="2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12%, </a:t>
            </a:r>
            <a:r>
              <a:rPr lang="fr-FR" sz="2800" i="1" baseline="2000" dirty="0" err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enterocoque</a:t>
            </a:r>
            <a:r>
              <a:rPr lang="fr-FR" sz="2800" i="1" baseline="2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0,7%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fr-FR" sz="2800" baseline="2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			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sz="2800" baseline="2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Gram(-) : 21%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fr-FR" sz="2800" baseline="2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			- </a:t>
            </a:r>
            <a:r>
              <a:rPr lang="fr-FR" sz="2800" i="1" baseline="2000" dirty="0" err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E.coli</a:t>
            </a:r>
            <a:r>
              <a:rPr lang="fr-FR" sz="2800" baseline="2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9%,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fr-FR" sz="2800" i="1" baseline="2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			- </a:t>
            </a:r>
            <a:r>
              <a:rPr lang="fr-FR" sz="2800" i="1" baseline="2000" dirty="0" err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pyo</a:t>
            </a:r>
            <a:r>
              <a:rPr lang="fr-FR" sz="2800" i="1" baseline="2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6%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fr-FR" sz="2800" baseline="2000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fr-FR" sz="2800" i="1" baseline="2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		- </a:t>
            </a:r>
            <a:r>
              <a:rPr lang="fr-FR" sz="2800" baseline="2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Mycobactéries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fr-FR" sz="2800" baseline="2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		- Levures (1%)</a:t>
            </a:r>
          </a:p>
        </p:txBody>
      </p:sp>
    </p:spTree>
    <p:extLst>
      <p:ext uri="{BB962C8B-B14F-4D97-AF65-F5344CB8AC3E}">
        <p14:creationId xmlns:p14="http://schemas.microsoft.com/office/powerpoint/2010/main" val="1207301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Mr A.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Re</a:t>
            </a:r>
            <a:r>
              <a:rPr lang="fr-FR" dirty="0" smtClean="0"/>
              <a:t>-hospitalisé pour IRM </a:t>
            </a:r>
          </a:p>
          <a:p>
            <a:r>
              <a:rPr lang="fr-FR" dirty="0" smtClean="0"/>
              <a:t>Apyrétique </a:t>
            </a:r>
          </a:p>
          <a:p>
            <a:r>
              <a:rPr lang="fr-FR" dirty="0" smtClean="0"/>
              <a:t>EVA 2/10 avec corset et paracétamol</a:t>
            </a:r>
          </a:p>
          <a:p>
            <a:r>
              <a:rPr lang="fr-FR" dirty="0" smtClean="0"/>
              <a:t>Examen neurologique/rhumatologique: idem</a:t>
            </a:r>
          </a:p>
          <a:p>
            <a:r>
              <a:rPr lang="fr-FR" dirty="0"/>
              <a:t>CRP: 9,3 </a:t>
            </a:r>
            <a:r>
              <a:rPr lang="fr-FR" dirty="0" smtClean="0"/>
              <a:t>mg/l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0473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 flipH="1">
            <a:off x="7092280" y="1627234"/>
            <a:ext cx="153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15/11/2016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0688"/>
            <a:ext cx="3795863" cy="549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452320" y="2852936"/>
            <a:ext cx="1455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CRP: 9,3 mg/l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 flipH="1">
            <a:off x="3900502" y="6309320"/>
            <a:ext cx="153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T1 </a:t>
            </a:r>
            <a:r>
              <a:rPr lang="fr-FR" dirty="0" err="1" smtClean="0"/>
              <a:t>Gado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1753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/>
          </p:cNvSpPr>
          <p:nvPr/>
        </p:nvSpPr>
        <p:spPr bwMode="auto">
          <a:xfrm>
            <a:off x="3781425" y="6562725"/>
            <a:ext cx="82296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altLang="en-US" sz="1400"/>
          </a:p>
        </p:txBody>
      </p:sp>
      <p:pic>
        <p:nvPicPr>
          <p:cNvPr id="1085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36667" r="68690" b="45810"/>
          <a:stretch>
            <a:fillRect/>
          </a:stretch>
        </p:blipFill>
        <p:spPr bwMode="auto">
          <a:xfrm>
            <a:off x="6772275" y="4552950"/>
            <a:ext cx="15811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2841625"/>
            <a:ext cx="7234237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765175"/>
            <a:ext cx="82296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en-US" sz="4000"/>
              <a:t>Que faire en cas d</a:t>
            </a:r>
            <a:r>
              <a:rPr lang="ja-JP" altLang="fr-FR" sz="4000">
                <a:ea typeface="ＭＳ Ｐゴシック" charset="-128"/>
              </a:rPr>
              <a:t>’</a:t>
            </a:r>
            <a:r>
              <a:rPr lang="fr-FR" altLang="en-US" sz="4000"/>
              <a:t>absence d</a:t>
            </a:r>
            <a:r>
              <a:rPr lang="ja-JP" altLang="fr-FR" sz="4000">
                <a:ea typeface="ＭＳ Ｐゴシック" charset="-128"/>
              </a:rPr>
              <a:t>’</a:t>
            </a:r>
            <a:r>
              <a:rPr lang="fr-FR" altLang="en-US" sz="4000"/>
              <a:t>identification microbiologique ?</a:t>
            </a:r>
            <a:br>
              <a:rPr lang="fr-FR" altLang="en-US" sz="4000"/>
            </a:br>
            <a:endParaRPr lang="fr-FR" altLang="en-US" sz="4000"/>
          </a:p>
        </p:txBody>
      </p:sp>
    </p:spTree>
    <p:extLst>
      <p:ext uri="{BB962C8B-B14F-4D97-AF65-F5344CB8AC3E}">
        <p14:creationId xmlns:p14="http://schemas.microsoft.com/office/powerpoint/2010/main" val="4074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560513"/>
            <a:ext cx="8640763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36667" r="68690" b="45810"/>
          <a:stretch>
            <a:fillRect/>
          </a:stretch>
        </p:blipFill>
        <p:spPr bwMode="auto">
          <a:xfrm>
            <a:off x="7439025" y="4943475"/>
            <a:ext cx="15811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404813"/>
            <a:ext cx="8229600" cy="1409700"/>
          </a:xfrm>
        </p:spPr>
        <p:txBody>
          <a:bodyPr/>
          <a:lstStyle/>
          <a:p>
            <a:pPr eaLnBrk="1" hangingPunct="1"/>
            <a:r>
              <a:rPr lang="fr-FR" altLang="en-US" sz="2400"/>
              <a:t>Et si la 1ère ponction est négative?</a:t>
            </a:r>
          </a:p>
          <a:p>
            <a:pPr eaLnBrk="1" hangingPunct="1"/>
            <a:r>
              <a:rPr lang="fr-FR" altLang="en-US" sz="2400"/>
              <a:t>=&gt; seconde biopsie à programmer…</a:t>
            </a:r>
          </a:p>
        </p:txBody>
      </p:sp>
    </p:spTree>
    <p:extLst>
      <p:ext uri="{BB962C8B-B14F-4D97-AF65-F5344CB8AC3E}">
        <p14:creationId xmlns:p14="http://schemas.microsoft.com/office/powerpoint/2010/main" val="20747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80009"/>
            <a:ext cx="30384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 flipH="1">
            <a:off x="2843807" y="76470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16/11/2016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5868144" y="2780928"/>
            <a:ext cx="29189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Bactério</a:t>
            </a:r>
            <a:r>
              <a:rPr lang="fr-FR" dirty="0" smtClean="0"/>
              <a:t>: 4 prélèvements</a:t>
            </a:r>
          </a:p>
          <a:p>
            <a:r>
              <a:rPr lang="fr-FR" dirty="0" smtClean="0"/>
              <a:t>Mycobactéries: 2 </a:t>
            </a:r>
            <a:r>
              <a:rPr lang="fr-FR" dirty="0" err="1" smtClean="0"/>
              <a:t>prlvts</a:t>
            </a:r>
            <a:endParaRPr lang="fr-FR" dirty="0" smtClean="0"/>
          </a:p>
          <a:p>
            <a:r>
              <a:rPr lang="fr-FR" dirty="0" smtClean="0"/>
              <a:t>Anatomopathologie: 3 </a:t>
            </a:r>
            <a:r>
              <a:rPr lang="fr-FR" dirty="0" err="1" smtClean="0"/>
              <a:t>prlvts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900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Microbiologie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J5: cultures négatives</a:t>
            </a:r>
          </a:p>
          <a:p>
            <a:r>
              <a:rPr lang="fr-FR" dirty="0" smtClean="0"/>
              <a:t>Mycobactéries: absence de BAAR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101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9" y="1105918"/>
            <a:ext cx="2663284" cy="312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 flipH="1">
            <a:off x="3180173" y="196670"/>
            <a:ext cx="2798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20/05/2014</a:t>
            </a:r>
            <a:endParaRPr lang="fr-FR" sz="3200" b="1" dirty="0"/>
          </a:p>
        </p:txBody>
      </p:sp>
      <p:sp>
        <p:nvSpPr>
          <p:cNvPr id="6" name="ZoneTexte 5"/>
          <p:cNvSpPr txBox="1"/>
          <p:nvPr/>
        </p:nvSpPr>
        <p:spPr>
          <a:xfrm flipH="1">
            <a:off x="827584" y="443899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T1</a:t>
            </a:r>
            <a:endParaRPr lang="fr-F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637" y="1105918"/>
            <a:ext cx="2677523" cy="312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 flipH="1">
            <a:off x="3904169" y="4423996"/>
            <a:ext cx="153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T1 </a:t>
            </a:r>
            <a:r>
              <a:rPr lang="fr-FR" dirty="0" err="1" smtClean="0"/>
              <a:t>Gado</a:t>
            </a:r>
            <a:endParaRPr lang="fr-F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4"/>
            <a:ext cx="2664296" cy="313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 flipH="1">
            <a:off x="7092280" y="443899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T2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39552" y="5085184"/>
            <a:ext cx="83564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10/10/2014  Intervention : </a:t>
            </a:r>
          </a:p>
          <a:p>
            <a:r>
              <a:rPr lang="fr-FR" dirty="0" smtClean="0"/>
              <a:t>Cure chirurgicale d'une hernie discale L4-L5 bilatérale, prédominant à droite.</a:t>
            </a:r>
          </a:p>
          <a:p>
            <a:r>
              <a:rPr lang="fr-FR" dirty="0" smtClean="0"/>
              <a:t>Sous anesthésie générale, patient en position </a:t>
            </a:r>
            <a:r>
              <a:rPr lang="fr-FR" dirty="0" err="1" smtClean="0"/>
              <a:t>genupectorale</a:t>
            </a:r>
            <a:r>
              <a:rPr lang="fr-FR" dirty="0" smtClean="0"/>
              <a:t>. </a:t>
            </a:r>
          </a:p>
          <a:p>
            <a:r>
              <a:rPr lang="fr-FR" dirty="0" smtClean="0"/>
              <a:t>Reprise du tiers inférieur de l'incision lombaire précédente, étendue vers le bas d'environ 2 cm.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417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/>
          </a:p>
          <a:p>
            <a:r>
              <a:rPr lang="fr-FR" dirty="0"/>
              <a:t> </a:t>
            </a:r>
            <a:r>
              <a:rPr lang="fr-FR" b="1" dirty="0"/>
              <a:t>Conclusion : </a:t>
            </a:r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  <a:r>
              <a:rPr lang="fr-FR" i="1" dirty="0"/>
              <a:t>Quatre prélèvements sont communiqués dans quatre pots : l’un ne porte pas d’indication (on le numérote 1), les autres sont intitulés : « plateau inférieur L4 » (n°2), « plateau supérieur L5 » (n°3) et « plateau supérieur L5 » (n°4). Inclusion en totalité et examen sur de nombreux plans de coupe. </a:t>
            </a:r>
            <a:endParaRPr lang="fr-FR" i="1" dirty="0" smtClean="0"/>
          </a:p>
          <a:p>
            <a:r>
              <a:rPr lang="fr-FR" dirty="0" smtClean="0"/>
              <a:t>La </a:t>
            </a:r>
            <a:r>
              <a:rPr lang="fr-FR" dirty="0"/>
              <a:t>biopsie n° 1 montre des </a:t>
            </a:r>
            <a:r>
              <a:rPr lang="fr-FR" b="1" dirty="0"/>
              <a:t>aspects inflammatoires non spécifiques très évocateurs d’une infection </a:t>
            </a:r>
            <a:r>
              <a:rPr lang="fr-FR" dirty="0"/>
              <a:t>; n° 4 : moelle </a:t>
            </a:r>
            <a:r>
              <a:rPr lang="fr-FR" dirty="0" err="1"/>
              <a:t>fibro-oedémateuse</a:t>
            </a:r>
            <a:r>
              <a:rPr lang="fr-FR" dirty="0"/>
              <a:t> et os remanié sans inflammation ; n° 2 et 3 : prélèvements peu informatifs. 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Anatomopathologie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6612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 Faîtes-vous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0956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fr-FR" dirty="0" smtClean="0"/>
              <a:t>Que Faîtes-vous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-Retour </a:t>
            </a:r>
            <a:r>
              <a:rPr lang="fr-FR" dirty="0" smtClean="0"/>
              <a:t>à domicile du patient sans traitement à J5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-Culture </a:t>
            </a:r>
            <a:r>
              <a:rPr lang="fr-FR" dirty="0" smtClean="0"/>
              <a:t>à J5 négative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-PCR   </a:t>
            </a:r>
            <a:r>
              <a:rPr lang="fr-FR" dirty="0"/>
              <a:t>UNISEQ</a:t>
            </a:r>
            <a:endParaRPr lang="fr-FR" dirty="0"/>
          </a:p>
          <a:p>
            <a:pPr marL="0" indent="0">
              <a:buNone/>
            </a:pPr>
            <a:r>
              <a:rPr lang="fr-FR" sz="2200" dirty="0"/>
              <a:t>RECHERCHE D'ADN BACTERIEN PAR AMPLIFICATION GENIQUE</a:t>
            </a:r>
          </a:p>
          <a:p>
            <a:pPr marL="0" indent="0">
              <a:buNone/>
            </a:pPr>
            <a:r>
              <a:rPr lang="fr-FR" sz="2200" dirty="0"/>
              <a:t>Gène </a:t>
            </a:r>
            <a:r>
              <a:rPr lang="fr-FR" sz="2200" dirty="0"/>
              <a:t>cible </a:t>
            </a:r>
            <a:r>
              <a:rPr lang="fr-FR" sz="2200" dirty="0"/>
              <a:t>: </a:t>
            </a:r>
            <a:r>
              <a:rPr lang="fr-FR" sz="2200" dirty="0" err="1"/>
              <a:t>rDNA</a:t>
            </a:r>
            <a:r>
              <a:rPr lang="fr-FR" sz="2200" dirty="0"/>
              <a:t> </a:t>
            </a:r>
            <a:r>
              <a:rPr lang="fr-FR" sz="2200" dirty="0"/>
              <a:t>16S</a:t>
            </a:r>
          </a:p>
          <a:p>
            <a:pPr marL="0" indent="0">
              <a:buNone/>
            </a:pPr>
            <a:r>
              <a:rPr lang="fr-FR" sz="2200" dirty="0"/>
              <a:t>Résultat :</a:t>
            </a:r>
            <a:r>
              <a:rPr lang="fr-FR" sz="2200" b="1" dirty="0"/>
              <a:t>Négatif</a:t>
            </a:r>
            <a:r>
              <a:rPr lang="fr-FR" sz="2200" dirty="0"/>
              <a:t> </a:t>
            </a:r>
            <a:r>
              <a:rPr lang="fr-FR" sz="2200" dirty="0"/>
              <a:t>(ADN bactérien non détecté)</a:t>
            </a:r>
          </a:p>
        </p:txBody>
      </p:sp>
    </p:spTree>
    <p:extLst>
      <p:ext uri="{BB962C8B-B14F-4D97-AF65-F5344CB8AC3E}">
        <p14:creationId xmlns:p14="http://schemas.microsoft.com/office/powerpoint/2010/main" val="9660615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5896" y="548680"/>
            <a:ext cx="54006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LPO</a:t>
            </a:r>
            <a:endParaRPr lang="fr-FR" sz="1200" dirty="0"/>
          </a:p>
          <a:p>
            <a:r>
              <a:rPr lang="fr-FR" sz="1200" dirty="0"/>
              <a:t>LIQUIDE / PONCTION</a:t>
            </a:r>
          </a:p>
          <a:p>
            <a:r>
              <a:rPr lang="fr-FR" sz="1200" dirty="0"/>
              <a:t>Localisation: VERTEBRAL</a:t>
            </a:r>
          </a:p>
          <a:p>
            <a:r>
              <a:rPr lang="fr-FR" sz="1200" dirty="0" smtClean="0"/>
              <a:t>CYTOLOGIE 		Leucocytes                       </a:t>
            </a:r>
            <a:r>
              <a:rPr lang="fr-FR" sz="1200" dirty="0"/>
              <a:t>Rares</a:t>
            </a:r>
          </a:p>
          <a:p>
            <a:r>
              <a:rPr lang="fr-FR" sz="1200" dirty="0"/>
              <a:t>EXAMEN </a:t>
            </a:r>
            <a:r>
              <a:rPr lang="fr-FR" sz="1200" dirty="0" smtClean="0"/>
              <a:t>DIRECT 	Négatif</a:t>
            </a:r>
            <a:endParaRPr lang="fr-FR" sz="1200" dirty="0"/>
          </a:p>
          <a:p>
            <a:r>
              <a:rPr lang="fr-FR" sz="1200" dirty="0"/>
              <a:t>CULTURE</a:t>
            </a:r>
          </a:p>
          <a:p>
            <a:r>
              <a:rPr lang="fr-FR" sz="1200" dirty="0"/>
              <a:t>                                  </a:t>
            </a:r>
            <a:r>
              <a:rPr lang="fr-FR" sz="1200" b="1" dirty="0"/>
              <a:t>   Culture  de</a:t>
            </a:r>
          </a:p>
          <a:p>
            <a:r>
              <a:rPr lang="fr-FR" sz="1200" b="1" dirty="0"/>
              <a:t>                                     </a:t>
            </a:r>
            <a:r>
              <a:rPr lang="fr-FR" sz="1200" b="1" dirty="0" err="1"/>
              <a:t>Propionibacterium</a:t>
            </a:r>
            <a:r>
              <a:rPr lang="fr-FR" sz="1200" b="1" dirty="0"/>
              <a:t> </a:t>
            </a:r>
            <a:r>
              <a:rPr lang="fr-FR" sz="1200" b="1" dirty="0" err="1" smtClean="0"/>
              <a:t>acnes</a:t>
            </a:r>
            <a:endParaRPr lang="fr-FR" sz="1200" b="1" dirty="0" smtClean="0"/>
          </a:p>
          <a:p>
            <a:endParaRPr lang="fr-FR" sz="1200" dirty="0"/>
          </a:p>
          <a:p>
            <a:r>
              <a:rPr lang="fr-FR" sz="1200" dirty="0"/>
              <a:t>                                     Antibiogramme ci-joint</a:t>
            </a:r>
          </a:p>
          <a:p>
            <a:r>
              <a:rPr lang="fr-FR" sz="1200" dirty="0"/>
              <a:t>  BETALACTAMINES</a:t>
            </a:r>
          </a:p>
          <a:p>
            <a:r>
              <a:rPr lang="fr-FR" sz="1200" dirty="0"/>
              <a:t>  Amoxicilline                       </a:t>
            </a:r>
            <a:r>
              <a:rPr lang="fr-FR" sz="1200" dirty="0" smtClean="0"/>
              <a:t>		Sensible</a:t>
            </a:r>
            <a:endParaRPr lang="fr-FR" sz="1200" dirty="0"/>
          </a:p>
          <a:p>
            <a:r>
              <a:rPr lang="fr-FR" sz="1200" dirty="0"/>
              <a:t>  Amoxicilline + </a:t>
            </a:r>
            <a:r>
              <a:rPr lang="fr-FR" sz="1200" dirty="0" err="1"/>
              <a:t>Ac.Clavulanique</a:t>
            </a:r>
            <a:r>
              <a:rPr lang="fr-FR" sz="1200" dirty="0"/>
              <a:t>     </a:t>
            </a:r>
            <a:r>
              <a:rPr lang="fr-FR" sz="1200" dirty="0" smtClean="0"/>
              <a:t>	Sensible</a:t>
            </a:r>
            <a:endParaRPr lang="fr-FR" sz="1200" dirty="0"/>
          </a:p>
          <a:p>
            <a:r>
              <a:rPr lang="fr-FR" sz="1200" dirty="0"/>
              <a:t>  </a:t>
            </a:r>
            <a:r>
              <a:rPr lang="fr-FR" sz="1200" dirty="0" err="1"/>
              <a:t>Pipéracilline</a:t>
            </a:r>
            <a:r>
              <a:rPr lang="fr-FR" sz="1200" dirty="0"/>
              <a:t> + </a:t>
            </a:r>
            <a:r>
              <a:rPr lang="fr-FR" sz="1200" dirty="0" err="1"/>
              <a:t>Tazobactam</a:t>
            </a:r>
            <a:r>
              <a:rPr lang="fr-FR" sz="1200" dirty="0"/>
              <a:t>        </a:t>
            </a:r>
            <a:r>
              <a:rPr lang="fr-FR" sz="1200" dirty="0" smtClean="0"/>
              <a:t>	 </a:t>
            </a:r>
            <a:r>
              <a:rPr lang="fr-FR" sz="1200" dirty="0"/>
              <a:t>Sensible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Imipeneme</a:t>
            </a:r>
            <a:r>
              <a:rPr lang="fr-FR" sz="1200" dirty="0"/>
              <a:t>                          </a:t>
            </a:r>
            <a:r>
              <a:rPr lang="fr-FR" sz="1200" dirty="0" smtClean="0"/>
              <a:t>		Sensible</a:t>
            </a:r>
            <a:endParaRPr lang="fr-FR" sz="1200" dirty="0"/>
          </a:p>
          <a:p>
            <a:r>
              <a:rPr lang="fr-FR" sz="1200" dirty="0"/>
              <a:t>  MACROLIDES ET APPARENTES</a:t>
            </a:r>
          </a:p>
          <a:p>
            <a:r>
              <a:rPr lang="fr-FR" sz="1200" dirty="0"/>
              <a:t>  Clindamycine 2                     </a:t>
            </a:r>
            <a:r>
              <a:rPr lang="fr-FR" sz="1200" dirty="0" smtClean="0"/>
              <a:t>		Sensible</a:t>
            </a:r>
            <a:endParaRPr lang="fr-FR" sz="1200" dirty="0"/>
          </a:p>
          <a:p>
            <a:r>
              <a:rPr lang="fr-FR" sz="1200" dirty="0"/>
              <a:t>  GLYCOPEPTIDES</a:t>
            </a:r>
          </a:p>
          <a:p>
            <a:r>
              <a:rPr lang="fr-FR" sz="1200" dirty="0"/>
              <a:t>  Vancomycine                       </a:t>
            </a:r>
            <a:r>
              <a:rPr lang="fr-FR" sz="1200" dirty="0" smtClean="0"/>
              <a:t>		 </a:t>
            </a:r>
            <a:r>
              <a:rPr lang="fr-FR" sz="1200" dirty="0"/>
              <a:t>Sensible</a:t>
            </a:r>
          </a:p>
          <a:p>
            <a:r>
              <a:rPr lang="fr-FR" sz="1200" dirty="0"/>
              <a:t>  QUINOLONES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Moxifloxacine</a:t>
            </a:r>
            <a:r>
              <a:rPr lang="fr-FR" sz="1200" dirty="0"/>
              <a:t>                      </a:t>
            </a:r>
            <a:r>
              <a:rPr lang="fr-FR" sz="1200" dirty="0" smtClean="0"/>
              <a:t>		Sensible</a:t>
            </a:r>
            <a:endParaRPr lang="fr-FR" sz="1200" dirty="0"/>
          </a:p>
          <a:p>
            <a:r>
              <a:rPr lang="fr-FR" sz="1200" dirty="0"/>
              <a:t>  AUTRES</a:t>
            </a:r>
          </a:p>
          <a:p>
            <a:r>
              <a:rPr lang="fr-FR" sz="1200" dirty="0"/>
              <a:t>  Chloramphénicol                   </a:t>
            </a:r>
            <a:r>
              <a:rPr lang="fr-FR" sz="1200" dirty="0" smtClean="0"/>
              <a:t>		 </a:t>
            </a:r>
            <a:r>
              <a:rPr lang="fr-FR" sz="1200" dirty="0"/>
              <a:t>Sensible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Metronidazole</a:t>
            </a:r>
            <a:r>
              <a:rPr lang="fr-FR" sz="1200" dirty="0"/>
              <a:t>                      </a:t>
            </a:r>
            <a:r>
              <a:rPr lang="fr-FR" sz="1200" dirty="0" smtClean="0"/>
              <a:t>		Résistant</a:t>
            </a:r>
            <a:endParaRPr lang="fr-FR" sz="1200" dirty="0"/>
          </a:p>
          <a:p>
            <a:r>
              <a:rPr lang="fr-FR" sz="1200" dirty="0"/>
              <a:t>  </a:t>
            </a:r>
            <a:r>
              <a:rPr lang="fr-FR" sz="1200" dirty="0" err="1"/>
              <a:t>Ofloxacine</a:t>
            </a:r>
            <a:r>
              <a:rPr lang="fr-FR" sz="1200" dirty="0"/>
              <a:t> CMI                    </a:t>
            </a:r>
            <a:r>
              <a:rPr lang="fr-FR" sz="1200" dirty="0" smtClean="0"/>
              <a:t>		1</a:t>
            </a:r>
            <a:endParaRPr lang="fr-FR" sz="1200" dirty="0"/>
          </a:p>
          <a:p>
            <a:r>
              <a:rPr lang="fr-FR" sz="1200" dirty="0"/>
              <a:t>  Interprétation                     </a:t>
            </a:r>
            <a:r>
              <a:rPr lang="fr-FR" sz="1200" dirty="0" smtClean="0"/>
              <a:t>		Sensible</a:t>
            </a:r>
            <a:endParaRPr lang="fr-FR" sz="1200" dirty="0"/>
          </a:p>
          <a:p>
            <a:r>
              <a:rPr lang="fr-FR" sz="1200" dirty="0"/>
              <a:t>  Rifampicine CMI                 </a:t>
            </a:r>
            <a:r>
              <a:rPr lang="fr-FR" sz="1200" dirty="0" smtClean="0"/>
              <a:t>		 0.003</a:t>
            </a:r>
            <a:endParaRPr lang="fr-FR" sz="1200" dirty="0"/>
          </a:p>
          <a:p>
            <a:r>
              <a:rPr lang="fr-FR" sz="1200" dirty="0"/>
              <a:t>  Interprétation                     </a:t>
            </a:r>
            <a:r>
              <a:rPr lang="fr-FR" sz="1200" dirty="0" smtClean="0"/>
              <a:t>		Sensible</a:t>
            </a:r>
            <a:endParaRPr lang="fr-FR" sz="1200" dirty="0"/>
          </a:p>
          <a:p>
            <a:endParaRPr lang="fr-FR" sz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467544" y="1628800"/>
            <a:ext cx="25733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J6,J7 et J8</a:t>
            </a:r>
          </a:p>
          <a:p>
            <a:endParaRPr lang="fr-FR" dirty="0" smtClean="0"/>
          </a:p>
          <a:p>
            <a:r>
              <a:rPr lang="fr-FR" dirty="0" smtClean="0"/>
              <a:t>4/4 prélèvements positifs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0073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Conduite à Tenir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1410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Conduite à Tenir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dirty="0" smtClean="0"/>
              <a:t>Clinique +++ Lombalgies </a:t>
            </a:r>
            <a:r>
              <a:rPr lang="fr-FR" dirty="0"/>
              <a:t>permanentes avec majoration au petit matin</a:t>
            </a:r>
          </a:p>
          <a:p>
            <a:endParaRPr lang="fr-FR" sz="2800" dirty="0" smtClean="0"/>
          </a:p>
          <a:p>
            <a:r>
              <a:rPr lang="fr-FR" sz="2800" dirty="0" smtClean="0"/>
              <a:t>Radiographie </a:t>
            </a:r>
          </a:p>
          <a:p>
            <a:endParaRPr lang="fr-FR" sz="2800" dirty="0"/>
          </a:p>
          <a:p>
            <a:r>
              <a:rPr lang="fr-FR" sz="2800" dirty="0" smtClean="0"/>
              <a:t>CRP </a:t>
            </a:r>
            <a:r>
              <a:rPr lang="fr-FR" sz="2800" dirty="0"/>
              <a:t>7,8 mg/l</a:t>
            </a:r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3" y="2835556"/>
            <a:ext cx="2517983" cy="347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870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66410"/>
            <a:ext cx="3240360" cy="1143000"/>
          </a:xfrm>
        </p:spPr>
        <p:txBody>
          <a:bodyPr/>
          <a:lstStyle/>
          <a:p>
            <a:r>
              <a:rPr lang="fr-FR" dirty="0" smtClean="0"/>
              <a:t>IRM 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64012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 flipH="1">
            <a:off x="1403648" y="1135777"/>
            <a:ext cx="153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26/09/2016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 flipH="1">
            <a:off x="4355975" y="2492896"/>
            <a:ext cx="4392487" cy="3407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b="1" i="1" dirty="0" smtClean="0"/>
              <a:t>Compte-rendu IRM </a:t>
            </a:r>
            <a:r>
              <a:rPr lang="fr-FR" b="1" i="1" dirty="0"/>
              <a:t>lombaire le 26/09/16</a:t>
            </a:r>
            <a:r>
              <a:rPr lang="fr-FR" b="1" dirty="0"/>
              <a:t> : </a:t>
            </a:r>
            <a:endParaRPr lang="fr-FR" b="1" dirty="0" smtClean="0"/>
          </a:p>
          <a:p>
            <a:pPr>
              <a:lnSpc>
                <a:spcPct val="120000"/>
              </a:lnSpc>
            </a:pPr>
            <a:endParaRPr lang="fr-FR" dirty="0"/>
          </a:p>
          <a:p>
            <a:pPr>
              <a:lnSpc>
                <a:spcPct val="120000"/>
              </a:lnSpc>
            </a:pPr>
            <a:r>
              <a:rPr lang="fr-FR" dirty="0" smtClean="0"/>
              <a:t>remaniement </a:t>
            </a:r>
            <a:r>
              <a:rPr lang="fr-FR" dirty="0"/>
              <a:t>inflammatoires rehaussés après injection de gadolinium des vertèbres L4-L5 avec rehaussement du psoas droit : spondylite</a:t>
            </a:r>
          </a:p>
          <a:p>
            <a:pPr>
              <a:lnSpc>
                <a:spcPct val="120000"/>
              </a:lnSpc>
            </a:pPr>
            <a:r>
              <a:rPr lang="fr-FR" dirty="0"/>
              <a:t>Epanchement liquidien </a:t>
            </a:r>
            <a:r>
              <a:rPr lang="fr-FR" dirty="0" err="1"/>
              <a:t>zygapophysaire</a:t>
            </a:r>
            <a:r>
              <a:rPr lang="fr-FR" dirty="0"/>
              <a:t> postérieur L4-L5 </a:t>
            </a:r>
            <a:r>
              <a:rPr lang="fr-FR" dirty="0" smtClean="0"/>
              <a:t>droit</a:t>
            </a:r>
          </a:p>
          <a:p>
            <a:pPr>
              <a:lnSpc>
                <a:spcPct val="120000"/>
              </a:lnSpc>
            </a:pPr>
            <a:endParaRPr lang="fr-FR" dirty="0"/>
          </a:p>
          <a:p>
            <a:pPr>
              <a:lnSpc>
                <a:spcPct val="120000"/>
              </a:lnSpc>
            </a:pPr>
            <a:r>
              <a:rPr lang="fr-FR" dirty="0">
                <a:latin typeface="Wingdings" charset="2"/>
              </a:rPr>
              <a:t>à</a:t>
            </a:r>
            <a:r>
              <a:rPr lang="fr-FR" dirty="0"/>
              <a:t> </a:t>
            </a:r>
            <a:r>
              <a:rPr lang="fr-FR" b="1" u="sng" dirty="0"/>
              <a:t>Evocateur </a:t>
            </a:r>
            <a:r>
              <a:rPr lang="fr-FR" b="1" u="sng" dirty="0" err="1"/>
              <a:t>spondylodiscite</a:t>
            </a:r>
            <a:r>
              <a:rPr lang="fr-FR" b="1" u="sng" dirty="0"/>
              <a:t> tuberculeuse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 flipH="1">
            <a:off x="1547664" y="6419969"/>
            <a:ext cx="153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T1 </a:t>
            </a:r>
            <a:r>
              <a:rPr lang="fr-FR" dirty="0" err="1" smtClean="0"/>
              <a:t>Gado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3020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Conduite à Tenir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6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Hémocultures</a:t>
            </a:r>
          </a:p>
          <a:p>
            <a:endParaRPr lang="fr-FR" dirty="0"/>
          </a:p>
          <a:p>
            <a:r>
              <a:rPr lang="fr-FR" dirty="0" smtClean="0"/>
              <a:t>Ponction Biopsie Radioguidée 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Conduite à Tenir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51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67936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938</Words>
  <Application>Microsoft Macintosh PowerPoint</Application>
  <PresentationFormat>Présentation à l'écran (4:3)</PresentationFormat>
  <Paragraphs>247</Paragraphs>
  <Slides>33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8" baseType="lpstr">
      <vt:lpstr>Calibri</vt:lpstr>
      <vt:lpstr>ＭＳ Ｐゴシック</vt:lpstr>
      <vt:lpstr>Wingdings</vt:lpstr>
      <vt:lpstr>Arial</vt:lpstr>
      <vt:lpstr>Thème Office</vt:lpstr>
      <vt:lpstr>Mr A, 50 ans récidive de lombalgies</vt:lpstr>
      <vt:lpstr>Mr A.</vt:lpstr>
      <vt:lpstr>Présentation PowerPoint</vt:lpstr>
      <vt:lpstr>Conduite à Tenir </vt:lpstr>
      <vt:lpstr>Conduite à Tenir </vt:lpstr>
      <vt:lpstr>IRM </vt:lpstr>
      <vt:lpstr>Conduite à Tenir </vt:lpstr>
      <vt:lpstr>Conduite à Tenir </vt:lpstr>
      <vt:lpstr>Présentation PowerPoint</vt:lpstr>
      <vt:lpstr>Présentation PowerPoint</vt:lpstr>
      <vt:lpstr>Présentation PowerPoint</vt:lpstr>
      <vt:lpstr>Présentation PowerPoint</vt:lpstr>
      <vt:lpstr>PCR ARN 16S:  2/2 négatifs </vt:lpstr>
      <vt:lpstr>Mr A </vt:lpstr>
      <vt:lpstr>L’antibiothérapie préalable négative-t-elle la culture microbiologique d’une PBDV ?</vt:lpstr>
      <vt:lpstr>J Marschall, CID 2011; 52: 867-72 </vt:lpstr>
      <vt:lpstr>Présentation PowerPoint</vt:lpstr>
      <vt:lpstr>K Chung-Jong, AAC 2012;56:2122–4 </vt:lpstr>
      <vt:lpstr>Présentation PowerPoint</vt:lpstr>
      <vt:lpstr>K Chung-Jong, AAC 2015; 59:4 2470-3;</vt:lpstr>
      <vt:lpstr>Que faîtes-vous ?</vt:lpstr>
      <vt:lpstr>Mr A.</vt:lpstr>
      <vt:lpstr>MICROBIOLOGIE (1)</vt:lpstr>
      <vt:lpstr>Mr A.</vt:lpstr>
      <vt:lpstr>Présentation PowerPoint</vt:lpstr>
      <vt:lpstr>Que faire en cas d’absence d’identification microbiologique ? </vt:lpstr>
      <vt:lpstr>Présentation PowerPoint</vt:lpstr>
      <vt:lpstr>Présentation PowerPoint</vt:lpstr>
      <vt:lpstr>Microbiologie</vt:lpstr>
      <vt:lpstr>Anatomopathologie</vt:lpstr>
      <vt:lpstr>Que Faîtes-vous ? </vt:lpstr>
      <vt:lpstr>Que Faîtes-vous</vt:lpstr>
      <vt:lpstr>Présentation PowerPoint</vt:lpstr>
    </vt:vector>
  </TitlesOfParts>
  <Company>CHRU Tours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DIH32649</dc:creator>
  <cp:lastModifiedBy>Louis Bernard</cp:lastModifiedBy>
  <cp:revision>24</cp:revision>
  <dcterms:created xsi:type="dcterms:W3CDTF">2017-01-08T17:21:37Z</dcterms:created>
  <dcterms:modified xsi:type="dcterms:W3CDTF">2017-01-09T21:38:50Z</dcterms:modified>
</cp:coreProperties>
</file>