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3" r:id="rId3"/>
    <p:sldId id="270" r:id="rId4"/>
    <p:sldId id="269" r:id="rId5"/>
    <p:sldId id="265" r:id="rId6"/>
    <p:sldId id="267" r:id="rId7"/>
    <p:sldId id="271" r:id="rId8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AB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8" autoAdjust="0"/>
    <p:restoredTop sz="98208" autoAdjust="0"/>
  </p:normalViewPr>
  <p:slideViewPr>
    <p:cSldViewPr snapToGrid="0" snapToObjects="1">
      <p:cViewPr>
        <p:scale>
          <a:sx n="94" d="100"/>
          <a:sy n="94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C9ED0E-B575-FB40-8BBB-F51ECDAAA258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37779-1329-A442-AD49-AE04474D0A7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45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0E44C9-2513-5D49-9983-73B86E559DD9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8C1C-0C3D-2A49-8D74-17A468E8D7D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05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458306-001D-EF4D-B9C8-1014AF09CE69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95FE-9814-144F-92ED-651794A0C97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296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2411EA-0A13-0847-9AB5-A169CF6E30EE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3127-4D7F-B94D-96E5-537D54C8E96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38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B4A605-8E54-0B47-AFE0-026CD8E8E2D5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E964-E526-1D46-8CA3-7D2A27D5813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15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D9FD4E-BEE0-454E-9584-C3443077C5FF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35518-70F5-1743-8641-D44C4129E8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61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407091-E2B4-0645-AB89-E57C9041BBD5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7BBE-AA77-3E42-9396-CD61D0F55A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44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7FBB8D-5180-7140-B7EA-8EA5AB14A0B4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B7B42-D55E-DD4D-8312-1BEE07A68E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50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CFE9E8D-49DE-7E46-B704-0643C4225BCE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DB53-3B72-5241-BEAB-93FD6EA124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5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73A47A-291B-D443-908C-7C1ACE39B534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6A1E-F401-8C43-AEF1-BC6676521C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0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230440-F306-7540-974C-32BAA50415B6}" type="datetimeFigureOut">
              <a:rPr lang="fr-FR"/>
              <a:pPr>
                <a:defRPr/>
              </a:pPr>
              <a:t>09/01/17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D9FD1-0A9C-D84D-BACB-94E13891D7D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5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518525" y="6492875"/>
            <a:ext cx="625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1E5EEC-35B9-CF46-8621-58594B687B04}" type="slidenum">
              <a:rPr lang="fr-FR"/>
              <a:pPr>
                <a:defRPr/>
              </a:pPr>
              <a:t>‹#›</a:t>
            </a:fld>
            <a:r>
              <a:rPr lang="fr-FR" dirty="0"/>
              <a:t>/ XX</a:t>
            </a:r>
          </a:p>
        </p:txBody>
      </p:sp>
      <p:sp>
        <p:nvSpPr>
          <p:cNvPr id="1029" name="ZoneTexte 7"/>
          <p:cNvSpPr txBox="1">
            <a:spLocks noChangeArrowheads="1"/>
          </p:cNvSpPr>
          <p:nvPr/>
        </p:nvSpPr>
        <p:spPr bwMode="auto">
          <a:xfrm>
            <a:off x="-42863" y="6581775"/>
            <a:ext cx="20370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DIU  IOA   9 &amp; 10 janvier 2017</a:t>
            </a:r>
          </a:p>
          <a:p>
            <a:pPr>
              <a:defRPr/>
            </a:pPr>
            <a:endParaRPr lang="fr-FR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64768"/>
            <a:ext cx="7772400" cy="1470025"/>
          </a:xfrm>
        </p:spPr>
        <p:txBody>
          <a:bodyPr/>
          <a:lstStyle/>
          <a:p>
            <a:r>
              <a:rPr lang="fr-FR" dirty="0" smtClean="0"/>
              <a:t>Démarche diagnostique dans les infections sur prothèse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442503"/>
            <a:ext cx="6400800" cy="1162505"/>
          </a:xfrm>
        </p:spPr>
        <p:txBody>
          <a:bodyPr/>
          <a:lstStyle/>
          <a:p>
            <a:r>
              <a:rPr lang="fr-FR" dirty="0" smtClean="0"/>
              <a:t>Ph Rosset </a:t>
            </a:r>
          </a:p>
          <a:p>
            <a:r>
              <a:rPr lang="fr-FR" dirty="0" smtClean="0"/>
              <a:t> Tours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311201" y="3005574"/>
            <a:ext cx="64611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Propositions d’</a:t>
            </a:r>
            <a:r>
              <a:rPr lang="fr-FR" sz="4400" dirty="0" err="1" smtClean="0"/>
              <a:t>algorythmes</a:t>
            </a: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664542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9933"/>
            <a:ext cx="8229600" cy="815715"/>
          </a:xfrm>
        </p:spPr>
        <p:txBody>
          <a:bodyPr/>
          <a:lstStyle/>
          <a:p>
            <a:r>
              <a:rPr lang="fr-FR" dirty="0" smtClean="0"/>
              <a:t>Quand y penser ? </a:t>
            </a:r>
            <a:r>
              <a:rPr lang="fr-FR" sz="2400" dirty="0" smtClean="0"/>
              <a:t>(indépendamment du délai)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54856" y="1825212"/>
            <a:ext cx="6220874" cy="83099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Plus difficile</a:t>
            </a:r>
            <a:r>
              <a:rPr lang="fr-FR" sz="1600" dirty="0" smtClean="0"/>
              <a:t>  malade « pas bien » + radios pas franchement inquiétantes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      sans contexte infectieux évident </a:t>
            </a:r>
          </a:p>
          <a:p>
            <a:r>
              <a:rPr lang="fr-FR" sz="1600" dirty="0"/>
              <a:t>	</a:t>
            </a:r>
            <a:r>
              <a:rPr lang="fr-FR" sz="1600" dirty="0" smtClean="0"/>
              <a:t>	      à distance de l’intervention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854856" y="1087815"/>
            <a:ext cx="6781925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Evident </a:t>
            </a:r>
            <a:r>
              <a:rPr lang="fr-FR" sz="1600" dirty="0" smtClean="0"/>
              <a:t>: Fistule 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     Cicatrice inflammatoire, fièvre + articulation douloureuse =&gt; ponction   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7166198" y="2217524"/>
            <a:ext cx="1065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Ponction ? 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7166198" y="1866100"/>
            <a:ext cx="10594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Imagerie ? </a:t>
            </a: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64552" y="6569649"/>
            <a:ext cx="22651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Cooper J , </a:t>
            </a:r>
            <a:r>
              <a:rPr lang="fr-FR" sz="1400" dirty="0" err="1" smtClean="0"/>
              <a:t>Dela</a:t>
            </a:r>
            <a:r>
              <a:rPr lang="fr-FR" sz="1400" dirty="0" smtClean="0"/>
              <a:t> Valle CJ 2014 </a:t>
            </a:r>
            <a:endParaRPr lang="fr-FR" sz="1400" dirty="0"/>
          </a:p>
        </p:txBody>
      </p:sp>
      <p:grpSp>
        <p:nvGrpSpPr>
          <p:cNvPr id="34" name="Grouper 33"/>
          <p:cNvGrpSpPr/>
          <p:nvPr/>
        </p:nvGrpSpPr>
        <p:grpSpPr>
          <a:xfrm>
            <a:off x="595480" y="3006695"/>
            <a:ext cx="3198311" cy="1809146"/>
            <a:chOff x="615800" y="3098135"/>
            <a:chExt cx="3198311" cy="1809146"/>
          </a:xfrm>
        </p:grpSpPr>
        <p:sp>
          <p:nvSpPr>
            <p:cNvPr id="8" name="ZoneTexte 7"/>
            <p:cNvSpPr txBox="1"/>
            <p:nvPr/>
          </p:nvSpPr>
          <p:spPr>
            <a:xfrm>
              <a:off x="615800" y="3566932"/>
              <a:ext cx="2544286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ATCD d’infection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Obésité 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Immunosuppression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Temps opératoire &gt; 2.5 h</a:t>
              </a:r>
              <a:endParaRPr lang="fr-FR" sz="1600" dirty="0"/>
            </a:p>
          </p:txBody>
        </p:sp>
        <p:grpSp>
          <p:nvGrpSpPr>
            <p:cNvPr id="33" name="Grouper 32"/>
            <p:cNvGrpSpPr/>
            <p:nvPr/>
          </p:nvGrpSpPr>
          <p:grpSpPr>
            <a:xfrm>
              <a:off x="615800" y="3098135"/>
              <a:ext cx="3198311" cy="1809146"/>
              <a:chOff x="615800" y="3098135"/>
              <a:chExt cx="3198311" cy="1809146"/>
            </a:xfrm>
          </p:grpSpPr>
          <p:sp>
            <p:nvSpPr>
              <p:cNvPr id="7" name="ZoneTexte 6"/>
              <p:cNvSpPr txBox="1"/>
              <p:nvPr/>
            </p:nvSpPr>
            <p:spPr>
              <a:xfrm>
                <a:off x="615800" y="3167137"/>
                <a:ext cx="31983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Facteurs de risques « certains » </a:t>
                </a:r>
                <a:endParaRPr lang="fr-FR" b="1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15800" y="3098135"/>
                <a:ext cx="3198311" cy="1809146"/>
              </a:xfrm>
              <a:prstGeom prst="rect">
                <a:avLst/>
              </a:prstGeom>
              <a:noFill/>
              <a:ln w="38100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0" name="Grouper 19"/>
          <p:cNvGrpSpPr/>
          <p:nvPr/>
        </p:nvGrpSpPr>
        <p:grpSpPr>
          <a:xfrm>
            <a:off x="734884" y="5168042"/>
            <a:ext cx="2692400" cy="575215"/>
            <a:chOff x="690880" y="5317585"/>
            <a:chExt cx="2692400" cy="575215"/>
          </a:xfrm>
        </p:grpSpPr>
        <p:grpSp>
          <p:nvGrpSpPr>
            <p:cNvPr id="17" name="Grouper 16"/>
            <p:cNvGrpSpPr/>
            <p:nvPr/>
          </p:nvGrpSpPr>
          <p:grpSpPr>
            <a:xfrm>
              <a:off x="980682" y="5407121"/>
              <a:ext cx="2216246" cy="369332"/>
              <a:chOff x="500338" y="5210043"/>
              <a:chExt cx="2216246" cy="369332"/>
            </a:xfrm>
          </p:grpSpPr>
          <p:sp>
            <p:nvSpPr>
              <p:cNvPr id="12" name="ZoneTexte 11"/>
              <p:cNvSpPr txBox="1"/>
              <p:nvPr/>
            </p:nvSpPr>
            <p:spPr>
              <a:xfrm>
                <a:off x="500338" y="5210043"/>
                <a:ext cx="17914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b="1" dirty="0" smtClean="0"/>
                  <a:t>CRP</a:t>
                </a:r>
                <a:r>
                  <a:rPr lang="fr-FR" dirty="0" smtClean="0"/>
                  <a:t>             +    VS </a:t>
                </a:r>
                <a:endParaRPr lang="fr-FR" dirty="0"/>
              </a:p>
            </p:txBody>
          </p:sp>
          <p:sp>
            <p:nvSpPr>
              <p:cNvPr id="15" name="Flèche vers la droite 14"/>
              <p:cNvSpPr/>
              <p:nvPr/>
            </p:nvSpPr>
            <p:spPr>
              <a:xfrm rot="19050284">
                <a:off x="1078095" y="5240906"/>
                <a:ext cx="441250" cy="218071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 </a:t>
                </a:r>
                <a:endParaRPr lang="fr-FR" dirty="0"/>
              </a:p>
            </p:txBody>
          </p:sp>
          <p:sp>
            <p:nvSpPr>
              <p:cNvPr id="16" name="Flèche vers la droite 15"/>
              <p:cNvSpPr/>
              <p:nvPr/>
            </p:nvSpPr>
            <p:spPr>
              <a:xfrm rot="19050284">
                <a:off x="2275334" y="5332750"/>
                <a:ext cx="441250" cy="149195"/>
              </a:xfrm>
              <a:prstGeom prst="rightArrow">
                <a:avLst/>
              </a:prstGeom>
              <a:solidFill>
                <a:schemeClr val="tx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 </a:t>
                </a:r>
                <a:endParaRPr lang="fr-FR" dirty="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690880" y="5317585"/>
              <a:ext cx="2692400" cy="575215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ZoneTexte 20"/>
          <p:cNvSpPr txBox="1"/>
          <p:nvPr/>
        </p:nvSpPr>
        <p:spPr>
          <a:xfrm>
            <a:off x="1849899" y="471804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+</a:t>
            </a:r>
            <a:endParaRPr lang="fr-FR" sz="28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897220" y="5874434"/>
            <a:ext cx="2242546" cy="64633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txBody>
          <a:bodyPr wrap="none" rtlCol="0">
            <a:spAutoFit/>
          </a:bodyPr>
          <a:lstStyle/>
          <a:p>
            <a:pPr marL="285750" indent="-285750">
              <a:buFont typeface="Symbol" charset="0"/>
              <a:buChar char=""/>
            </a:pPr>
            <a:r>
              <a:rPr lang="fr-FR" b="1" dirty="0" smtClean="0"/>
              <a:t>   Ponction</a:t>
            </a:r>
          </a:p>
          <a:p>
            <a:r>
              <a:rPr lang="fr-FR" b="1" dirty="0"/>
              <a:t>	</a:t>
            </a:r>
            <a:r>
              <a:rPr lang="fr-FR" b="1" dirty="0" smtClean="0"/>
              <a:t>Ponction biopsie  </a:t>
            </a:r>
            <a:endParaRPr lang="fr-FR" b="1" dirty="0"/>
          </a:p>
        </p:txBody>
      </p:sp>
      <p:grpSp>
        <p:nvGrpSpPr>
          <p:cNvPr id="32" name="Grouper 31"/>
          <p:cNvGrpSpPr/>
          <p:nvPr/>
        </p:nvGrpSpPr>
        <p:grpSpPr>
          <a:xfrm>
            <a:off x="4574732" y="3011387"/>
            <a:ext cx="3403496" cy="2444263"/>
            <a:chOff x="5349040" y="3083172"/>
            <a:chExt cx="3429200" cy="2749041"/>
          </a:xfrm>
        </p:grpSpPr>
        <p:sp>
          <p:nvSpPr>
            <p:cNvPr id="9" name="ZoneTexte 8"/>
            <p:cNvSpPr txBox="1"/>
            <p:nvPr/>
          </p:nvSpPr>
          <p:spPr>
            <a:xfrm>
              <a:off x="5349040" y="3083172"/>
              <a:ext cx="34034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Facteurs de risques « potentiels »</a:t>
              </a:r>
              <a:endParaRPr lang="fr-FR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450016" y="3465332"/>
              <a:ext cx="2929007" cy="20621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Pb cicatrisation  - hématome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Drainage prolongé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Infection à distance 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Bactériémie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Tabac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ATCD d’intervention / hanche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Drogue IV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600" dirty="0" smtClean="0"/>
                <a:t>Comorbidités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349040" y="3083172"/>
              <a:ext cx="3429200" cy="2749041"/>
            </a:xfrm>
            <a:prstGeom prst="rect">
              <a:avLst/>
            </a:prstGeom>
            <a:noFill/>
            <a:ln>
              <a:solidFill>
                <a:srgbClr val="3366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6091814" y="6197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grpSp>
        <p:nvGrpSpPr>
          <p:cNvPr id="31" name="Grouper 30"/>
          <p:cNvGrpSpPr/>
          <p:nvPr/>
        </p:nvGrpSpPr>
        <p:grpSpPr>
          <a:xfrm>
            <a:off x="4981180" y="5596484"/>
            <a:ext cx="2504592" cy="369332"/>
            <a:chOff x="5360780" y="6094336"/>
            <a:chExt cx="2504592" cy="369332"/>
          </a:xfrm>
        </p:grpSpPr>
        <p:sp>
          <p:nvSpPr>
            <p:cNvPr id="29" name="ZoneTexte 28"/>
            <p:cNvSpPr txBox="1"/>
            <p:nvPr/>
          </p:nvSpPr>
          <p:spPr>
            <a:xfrm>
              <a:off x="5360780" y="6094336"/>
              <a:ext cx="20251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VS ± </a:t>
              </a:r>
              <a:r>
                <a:rPr lang="fr-FR" dirty="0" err="1" smtClean="0"/>
                <a:t>Nle</a:t>
              </a:r>
              <a:r>
                <a:rPr lang="fr-FR" dirty="0" smtClean="0"/>
                <a:t>    +    CRP ±  </a:t>
              </a:r>
              <a:endParaRPr lang="fr-FR" dirty="0"/>
            </a:p>
          </p:txBody>
        </p:sp>
        <p:sp>
          <p:nvSpPr>
            <p:cNvPr id="30" name="Flèche vers la droite 29"/>
            <p:cNvSpPr/>
            <p:nvPr/>
          </p:nvSpPr>
          <p:spPr>
            <a:xfrm rot="19050284">
              <a:off x="7424122" y="6157213"/>
              <a:ext cx="441250" cy="218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</a:t>
              </a:r>
              <a:endParaRPr lang="fr-FR" dirty="0"/>
            </a:p>
          </p:txBody>
        </p:sp>
      </p:grpSp>
      <p:sp>
        <p:nvSpPr>
          <p:cNvPr id="35" name="ZoneTexte 34"/>
          <p:cNvSpPr txBox="1"/>
          <p:nvPr/>
        </p:nvSpPr>
        <p:spPr>
          <a:xfrm>
            <a:off x="4957479" y="6028311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Symbol" charset="0"/>
              <a:buChar char=""/>
            </a:pPr>
            <a:r>
              <a:rPr lang="fr-FR" dirty="0" smtClean="0"/>
              <a:t>Ponction ou imagerie ?</a:t>
            </a:r>
          </a:p>
          <a:p>
            <a:pPr marL="285750" indent="-285750">
              <a:buFont typeface="Symbol" charset="0"/>
              <a:buChar char=""/>
            </a:pPr>
            <a:r>
              <a:rPr lang="fr-FR" dirty="0" smtClean="0"/>
              <a:t>Surveillance ?</a:t>
            </a:r>
            <a:endParaRPr lang="fr-FR" dirty="0"/>
          </a:p>
        </p:txBody>
      </p:sp>
      <p:cxnSp>
        <p:nvCxnSpPr>
          <p:cNvPr id="37" name="Connecteur droit 36"/>
          <p:cNvCxnSpPr/>
          <p:nvPr/>
        </p:nvCxnSpPr>
        <p:spPr>
          <a:xfrm>
            <a:off x="7978228" y="5639174"/>
            <a:ext cx="0" cy="1035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8126827" y="5962256"/>
            <a:ext cx="100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=&gt; RCP ?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42772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35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-34717" y="59932"/>
            <a:ext cx="6788191" cy="780664"/>
          </a:xfrm>
        </p:spPr>
        <p:txBody>
          <a:bodyPr/>
          <a:lstStyle/>
          <a:p>
            <a:r>
              <a:rPr lang="fr-FR" sz="3600" dirty="0" smtClean="0"/>
              <a:t>Prothèse « pas bien »</a:t>
            </a:r>
            <a:endParaRPr lang="fr-FR" sz="3600" dirty="0"/>
          </a:p>
        </p:txBody>
      </p:sp>
      <p:sp>
        <p:nvSpPr>
          <p:cNvPr id="30" name="Rectangle 29"/>
          <p:cNvSpPr/>
          <p:nvPr/>
        </p:nvSpPr>
        <p:spPr>
          <a:xfrm>
            <a:off x="507514" y="5373203"/>
            <a:ext cx="1524351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1400" b="1" dirty="0" smtClean="0"/>
              <a:t>Ponction</a:t>
            </a:r>
          </a:p>
          <a:p>
            <a:r>
              <a:rPr lang="fr-FR" sz="1400" dirty="0" smtClean="0"/>
              <a:t>Ponction Biopsie ? 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666063" y="923566"/>
            <a:ext cx="3583032" cy="95410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Anomalies Non Evocatrices d’infection :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« descellement « aseptique » </a:t>
            </a:r>
            <a:r>
              <a:rPr lang="fr-FR" sz="1400" dirty="0" err="1" smtClean="0"/>
              <a:t>monopolaire</a:t>
            </a:r>
            <a:endParaRPr 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Usure polyéthylène  </a:t>
            </a:r>
          </a:p>
          <a:p>
            <a:pPr marL="285750" indent="-285750">
              <a:buFont typeface="Arial"/>
              <a:buChar char="•"/>
            </a:pPr>
            <a:r>
              <a:rPr lang="fr-FR" sz="1400" dirty="0" smtClean="0"/>
              <a:t>Défaut d’axe ou de position</a:t>
            </a:r>
            <a:endParaRPr lang="fr-FR" sz="14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961037" y="183414"/>
            <a:ext cx="2800767" cy="52322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Pas de facteurs de risques évidents</a:t>
            </a:r>
          </a:p>
          <a:p>
            <a:r>
              <a:rPr lang="fr-FR" sz="1400" b="1" dirty="0" smtClean="0"/>
              <a:t>Pas de porte d’entrée </a:t>
            </a:r>
            <a:endParaRPr lang="fr-FR" sz="1400" b="1" dirty="0"/>
          </a:p>
        </p:txBody>
      </p:sp>
      <p:sp>
        <p:nvSpPr>
          <p:cNvPr id="43" name="Rectangle 42"/>
          <p:cNvSpPr/>
          <p:nvPr/>
        </p:nvSpPr>
        <p:spPr>
          <a:xfrm>
            <a:off x="4047226" y="4559100"/>
            <a:ext cx="1645152" cy="307777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fr-FR" sz="1400" dirty="0" err="1" smtClean="0">
                <a:solidFill>
                  <a:prstClr val="black"/>
                </a:solidFill>
              </a:rPr>
              <a:t>Scinti</a:t>
            </a:r>
            <a:r>
              <a:rPr lang="fr-FR" sz="1400" dirty="0" smtClean="0">
                <a:solidFill>
                  <a:prstClr val="black"/>
                </a:solidFill>
              </a:rPr>
              <a:t> Os Tech99m ? </a:t>
            </a:r>
            <a:endParaRPr lang="fr-FR" sz="1400" dirty="0">
              <a:solidFill>
                <a:prstClr val="black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 flipH="1">
            <a:off x="1195838" y="1292898"/>
            <a:ext cx="283724" cy="83522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7563455" y="3430510"/>
            <a:ext cx="14703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Surveillance …</a:t>
            </a:r>
          </a:p>
          <a:p>
            <a:r>
              <a:rPr lang="fr-FR" sz="1400" dirty="0" smtClean="0"/>
              <a:t> ou </a:t>
            </a:r>
            <a:r>
              <a:rPr lang="fr-FR" sz="1400" dirty="0" err="1" smtClean="0"/>
              <a:t>scinti</a:t>
            </a:r>
            <a:endParaRPr lang="fr-FR" sz="1400" dirty="0" smtClean="0"/>
          </a:p>
          <a:p>
            <a:r>
              <a:rPr lang="fr-FR" sz="1400" dirty="0" smtClean="0"/>
              <a:t>Si inquiétude</a:t>
            </a:r>
            <a:endParaRPr lang="fr-FR" sz="1400" dirty="0"/>
          </a:p>
        </p:txBody>
      </p:sp>
      <p:sp>
        <p:nvSpPr>
          <p:cNvPr id="55" name="ZoneTexte 54"/>
          <p:cNvSpPr txBox="1"/>
          <p:nvPr/>
        </p:nvSpPr>
        <p:spPr>
          <a:xfrm>
            <a:off x="2837734" y="5896423"/>
            <a:ext cx="1105140" cy="307777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Scinti</a:t>
            </a:r>
            <a:r>
              <a:rPr lang="fr-FR" sz="1400" dirty="0" smtClean="0"/>
              <a:t> PNM ?</a:t>
            </a:r>
            <a:endParaRPr lang="fr-FR" sz="1400" dirty="0"/>
          </a:p>
        </p:txBody>
      </p:sp>
      <p:grpSp>
        <p:nvGrpSpPr>
          <p:cNvPr id="10" name="Grouper 9"/>
          <p:cNvGrpSpPr/>
          <p:nvPr/>
        </p:nvGrpSpPr>
        <p:grpSpPr>
          <a:xfrm>
            <a:off x="363520" y="2152263"/>
            <a:ext cx="1984311" cy="1477493"/>
            <a:chOff x="2885014" y="3337567"/>
            <a:chExt cx="1462355" cy="1081951"/>
          </a:xfrm>
        </p:grpSpPr>
        <p:sp>
          <p:nvSpPr>
            <p:cNvPr id="29" name="ZoneTexte 28"/>
            <p:cNvSpPr txBox="1"/>
            <p:nvPr/>
          </p:nvSpPr>
          <p:spPr>
            <a:xfrm>
              <a:off x="2907071" y="3405302"/>
              <a:ext cx="1440298" cy="1014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Signes Evocateurs :</a:t>
              </a:r>
            </a:p>
            <a:p>
              <a:pPr marL="285750" indent="-285750">
                <a:buFont typeface="Arial"/>
                <a:buChar char="•"/>
              </a:pPr>
              <a:r>
                <a:rPr lang="fr-FR" sz="1400" dirty="0" err="1" smtClean="0"/>
                <a:t>Descelltt</a:t>
              </a:r>
              <a:r>
                <a:rPr lang="fr-FR" sz="1400" dirty="0" smtClean="0"/>
                <a:t> </a:t>
              </a:r>
              <a:r>
                <a:rPr lang="fr-FR" sz="1400" dirty="0" err="1" smtClean="0"/>
                <a:t>bi-polaire</a:t>
              </a:r>
              <a:endParaRPr lang="fr-FR" sz="1400" dirty="0" smtClean="0"/>
            </a:p>
            <a:p>
              <a:pPr marL="285750" indent="-285750">
                <a:buFont typeface="Arial"/>
                <a:buChar char="•"/>
              </a:pPr>
              <a:r>
                <a:rPr lang="fr-FR" sz="1400" dirty="0" err="1" smtClean="0"/>
                <a:t>Ostélolyse</a:t>
              </a:r>
              <a:endParaRPr lang="fr-FR" sz="1400" dirty="0" smtClean="0"/>
            </a:p>
            <a:p>
              <a:pPr marL="285750" indent="-285750">
                <a:buFont typeface="Arial"/>
                <a:buChar char="•"/>
              </a:pPr>
              <a:r>
                <a:rPr lang="fr-FR" sz="1400" dirty="0" smtClean="0"/>
                <a:t>Appositions </a:t>
              </a:r>
            </a:p>
            <a:p>
              <a:endParaRPr lang="fr-FR" sz="1400" dirty="0"/>
            </a:p>
            <a:p>
              <a:r>
                <a:rPr lang="fr-FR" sz="1400" b="1" dirty="0"/>
                <a:t>Même si VS et CRP </a:t>
              </a:r>
              <a:r>
                <a:rPr lang="fr-FR" sz="1400" b="1" dirty="0" err="1" smtClean="0"/>
                <a:t>Nles</a:t>
              </a:r>
              <a:endParaRPr lang="fr-FR" sz="1400" b="1" dirty="0"/>
            </a:p>
          </p:txBody>
        </p:sp>
        <p:sp>
          <p:nvSpPr>
            <p:cNvPr id="38" name="ZoneTexte 37"/>
            <p:cNvSpPr txBox="1"/>
            <p:nvPr/>
          </p:nvSpPr>
          <p:spPr>
            <a:xfrm>
              <a:off x="2927059" y="3882356"/>
              <a:ext cx="1187456" cy="225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885014" y="3337567"/>
              <a:ext cx="1430412" cy="10680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58" name="Connecteur droit avec flèche 57"/>
          <p:cNvCxnSpPr/>
          <p:nvPr/>
        </p:nvCxnSpPr>
        <p:spPr>
          <a:xfrm>
            <a:off x="1187751" y="3761895"/>
            <a:ext cx="0" cy="12343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 flipH="1">
            <a:off x="1945858" y="3610717"/>
            <a:ext cx="902300" cy="13855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114" idx="1"/>
          </p:cNvCxnSpPr>
          <p:nvPr/>
        </p:nvCxnSpPr>
        <p:spPr>
          <a:xfrm flipH="1">
            <a:off x="3721417" y="2090873"/>
            <a:ext cx="1148385" cy="24424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>
          <a:xfrm flipH="1">
            <a:off x="2304490" y="4069672"/>
            <a:ext cx="1878670" cy="1105264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ZoneTexte 76"/>
          <p:cNvSpPr txBox="1"/>
          <p:nvPr/>
        </p:nvSpPr>
        <p:spPr>
          <a:xfrm>
            <a:off x="7435367" y="2895906"/>
            <a:ext cx="1616039" cy="523220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Pas d‘intervention prévue  </a:t>
            </a:r>
            <a:endParaRPr lang="fr-FR" sz="1400" dirty="0"/>
          </a:p>
        </p:txBody>
      </p:sp>
      <p:sp>
        <p:nvSpPr>
          <p:cNvPr id="86" name="ZoneTexte 85"/>
          <p:cNvSpPr txBox="1"/>
          <p:nvPr/>
        </p:nvSpPr>
        <p:spPr>
          <a:xfrm>
            <a:off x="4980259" y="5357973"/>
            <a:ext cx="817777" cy="30777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Normale </a:t>
            </a:r>
            <a:endParaRPr lang="fr-FR" sz="1400" dirty="0"/>
          </a:p>
        </p:txBody>
      </p:sp>
      <p:sp>
        <p:nvSpPr>
          <p:cNvPr id="87" name="ZoneTexte 86"/>
          <p:cNvSpPr txBox="1"/>
          <p:nvPr/>
        </p:nvSpPr>
        <p:spPr>
          <a:xfrm>
            <a:off x="4072868" y="5340259"/>
            <a:ext cx="75395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Positive 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3721417" y="6462252"/>
            <a:ext cx="817777" cy="307777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Normale 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2352169" y="6417805"/>
            <a:ext cx="753957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dirty="0" smtClean="0"/>
              <a:t>Positive </a:t>
            </a:r>
            <a:endParaRPr lang="fr-FR" sz="1400" dirty="0"/>
          </a:p>
        </p:txBody>
      </p:sp>
      <p:cxnSp>
        <p:nvCxnSpPr>
          <p:cNvPr id="90" name="Connecteur droit avec flèche 89"/>
          <p:cNvCxnSpPr>
            <a:stCxn id="43" idx="2"/>
          </p:cNvCxnSpPr>
          <p:nvPr/>
        </p:nvCxnSpPr>
        <p:spPr>
          <a:xfrm flipH="1">
            <a:off x="4514469" y="4866877"/>
            <a:ext cx="355333" cy="490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/>
          <p:cNvCxnSpPr>
            <a:stCxn id="43" idx="2"/>
          </p:cNvCxnSpPr>
          <p:nvPr/>
        </p:nvCxnSpPr>
        <p:spPr>
          <a:xfrm>
            <a:off x="4869802" y="4866877"/>
            <a:ext cx="410299" cy="49013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/>
          <p:cNvCxnSpPr>
            <a:endCxn id="55" idx="0"/>
          </p:cNvCxnSpPr>
          <p:nvPr/>
        </p:nvCxnSpPr>
        <p:spPr>
          <a:xfrm flipH="1">
            <a:off x="3390304" y="5665750"/>
            <a:ext cx="682564" cy="23067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 flipV="1">
            <a:off x="2004385" y="5896423"/>
            <a:ext cx="276606" cy="54536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avec flèche 101"/>
          <p:cNvCxnSpPr/>
          <p:nvPr/>
        </p:nvCxnSpPr>
        <p:spPr>
          <a:xfrm flipH="1">
            <a:off x="2352169" y="5466436"/>
            <a:ext cx="1695057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4869802" y="1936984"/>
            <a:ext cx="928234" cy="307777"/>
          </a:xfrm>
          <a:prstGeom prst="rect">
            <a:avLst/>
          </a:prstGeom>
          <a:ln>
            <a:solidFill>
              <a:srgbClr val="3366FF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1400" dirty="0" smtClean="0">
                <a:solidFill>
                  <a:prstClr val="black"/>
                </a:solidFill>
              </a:rPr>
              <a:t>CRP (VS ?) 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753474" y="2267657"/>
            <a:ext cx="81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Normale </a:t>
            </a:r>
            <a:endParaRPr lang="fr-FR" sz="1400" dirty="0"/>
          </a:p>
        </p:txBody>
      </p:sp>
      <p:sp>
        <p:nvSpPr>
          <p:cNvPr id="116" name="ZoneTexte 115"/>
          <p:cNvSpPr txBox="1"/>
          <p:nvPr/>
        </p:nvSpPr>
        <p:spPr>
          <a:xfrm>
            <a:off x="4764907" y="2848370"/>
            <a:ext cx="1647834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fr-FR" sz="1400" dirty="0">
                <a:solidFill>
                  <a:prstClr val="black"/>
                </a:solidFill>
              </a:rPr>
              <a:t>Si intervention prévue </a:t>
            </a:r>
            <a:r>
              <a:rPr lang="fr-FR" sz="1400" dirty="0" smtClean="0">
                <a:solidFill>
                  <a:prstClr val="black"/>
                </a:solidFill>
              </a:rPr>
              <a:t> !</a:t>
            </a:r>
            <a:endParaRPr lang="fr-FR" sz="2000" dirty="0"/>
          </a:p>
        </p:txBody>
      </p:sp>
      <p:cxnSp>
        <p:nvCxnSpPr>
          <p:cNvPr id="120" name="Connecteur droit avec flèche 119"/>
          <p:cNvCxnSpPr/>
          <p:nvPr/>
        </p:nvCxnSpPr>
        <p:spPr>
          <a:xfrm>
            <a:off x="5888930" y="2090873"/>
            <a:ext cx="768809" cy="26397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5203880" y="5742574"/>
            <a:ext cx="7964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8000"/>
                </a:solidFill>
              </a:rPr>
              <a:t>STOP !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4668522" y="6469515"/>
            <a:ext cx="596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8000"/>
                </a:solidFill>
              </a:rPr>
              <a:t>STOP !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1006618" y="92356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RX  Scanner 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6409821" y="4817039"/>
            <a:ext cx="2899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Si doute per-op =&gt; 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prélèvement et AB 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smtClean="0"/>
              <a:t>Dépose simple (1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temps d’un 2 temps)</a:t>
            </a:r>
          </a:p>
          <a:p>
            <a:pPr marL="171450" indent="-171450">
              <a:buFont typeface="Arial"/>
              <a:buChar char="•"/>
            </a:pPr>
            <a:r>
              <a:rPr lang="fr-FR" sz="1200" dirty="0" err="1" smtClean="0"/>
              <a:t>chgt</a:t>
            </a:r>
            <a:r>
              <a:rPr lang="fr-FR" sz="1200" dirty="0" smtClean="0"/>
              <a:t> en 1 temps </a:t>
            </a:r>
            <a:endParaRPr lang="fr-FR" sz="1200" dirty="0"/>
          </a:p>
        </p:txBody>
      </p:sp>
      <p:grpSp>
        <p:nvGrpSpPr>
          <p:cNvPr id="44" name="Grouper 43"/>
          <p:cNvGrpSpPr/>
          <p:nvPr/>
        </p:nvGrpSpPr>
        <p:grpSpPr>
          <a:xfrm>
            <a:off x="2848158" y="2419158"/>
            <a:ext cx="1379909" cy="1050342"/>
            <a:chOff x="3726598" y="2942382"/>
            <a:chExt cx="1379909" cy="1050342"/>
          </a:xfrm>
        </p:grpSpPr>
        <p:grpSp>
          <p:nvGrpSpPr>
            <p:cNvPr id="35" name="Grouper 34"/>
            <p:cNvGrpSpPr/>
            <p:nvPr/>
          </p:nvGrpSpPr>
          <p:grpSpPr>
            <a:xfrm>
              <a:off x="3726598" y="2942382"/>
              <a:ext cx="1379909" cy="1050342"/>
              <a:chOff x="3726598" y="2942384"/>
              <a:chExt cx="1379909" cy="561413"/>
            </a:xfrm>
          </p:grpSpPr>
          <p:grpSp>
            <p:nvGrpSpPr>
              <p:cNvPr id="52" name="Grouper 51"/>
              <p:cNvGrpSpPr/>
              <p:nvPr/>
            </p:nvGrpSpPr>
            <p:grpSpPr>
              <a:xfrm>
                <a:off x="4009702" y="2996442"/>
                <a:ext cx="930226" cy="307777"/>
                <a:chOff x="4423718" y="4838759"/>
                <a:chExt cx="930226" cy="307777"/>
              </a:xfrm>
            </p:grpSpPr>
            <p:sp>
              <p:nvSpPr>
                <p:cNvPr id="40" name="ZoneTexte 39"/>
                <p:cNvSpPr txBox="1"/>
                <p:nvPr/>
              </p:nvSpPr>
              <p:spPr>
                <a:xfrm>
                  <a:off x="4423718" y="4838759"/>
                  <a:ext cx="470627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400" dirty="0" smtClean="0"/>
                    <a:t>CRP </a:t>
                  </a:r>
                  <a:endParaRPr lang="fr-FR" sz="1400" dirty="0"/>
                </a:p>
              </p:txBody>
            </p:sp>
            <p:sp>
              <p:nvSpPr>
                <p:cNvPr id="42" name="Flèche vers la droite 41"/>
                <p:cNvSpPr/>
                <p:nvPr/>
              </p:nvSpPr>
              <p:spPr>
                <a:xfrm rot="19050284">
                  <a:off x="4905725" y="4862042"/>
                  <a:ext cx="448219" cy="111162"/>
                </a:xfrm>
                <a:prstGeom prst="rightArrow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400" dirty="0" smtClean="0"/>
                    <a:t> </a:t>
                  </a:r>
                  <a:endParaRPr lang="fr-FR" sz="1400" dirty="0"/>
                </a:p>
              </p:txBody>
            </p:sp>
          </p:grpSp>
          <p:sp>
            <p:nvSpPr>
              <p:cNvPr id="61" name="Rectangle 60"/>
              <p:cNvSpPr/>
              <p:nvPr/>
            </p:nvSpPr>
            <p:spPr>
              <a:xfrm>
                <a:off x="3726598" y="2942384"/>
                <a:ext cx="1379909" cy="56141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1" name="ZoneTexte 40"/>
            <p:cNvSpPr txBox="1"/>
            <p:nvPr/>
          </p:nvSpPr>
          <p:spPr>
            <a:xfrm>
              <a:off x="3827140" y="3419130"/>
              <a:ext cx="11887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Sans autre cause évidente</a:t>
              </a:r>
              <a:endParaRPr lang="fr-FR" sz="1200" dirty="0"/>
            </a:p>
          </p:txBody>
        </p:sp>
      </p:grpSp>
      <p:cxnSp>
        <p:nvCxnSpPr>
          <p:cNvPr id="94" name="Connecteur droit avec flèche 93"/>
          <p:cNvCxnSpPr/>
          <p:nvPr/>
        </p:nvCxnSpPr>
        <p:spPr>
          <a:xfrm flipH="1">
            <a:off x="6143647" y="2537562"/>
            <a:ext cx="425714" cy="27702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/>
          <p:nvPr/>
        </p:nvCxnSpPr>
        <p:spPr>
          <a:xfrm>
            <a:off x="7479617" y="2578128"/>
            <a:ext cx="554802" cy="27024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/>
          <p:nvPr/>
        </p:nvCxnSpPr>
        <p:spPr>
          <a:xfrm>
            <a:off x="4758227" y="4069672"/>
            <a:ext cx="0" cy="369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6000285" y="3900395"/>
            <a:ext cx="1219404" cy="338554"/>
          </a:xfrm>
          <a:prstGeom prst="rect">
            <a:avLst/>
          </a:prstGeom>
          <a:noFill/>
          <a:ln>
            <a:solidFill>
              <a:srgbClr val="95B3D7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Intervention </a:t>
            </a:r>
            <a:endParaRPr lang="fr-FR" sz="1600" dirty="0"/>
          </a:p>
        </p:txBody>
      </p:sp>
      <p:cxnSp>
        <p:nvCxnSpPr>
          <p:cNvPr id="122" name="Connecteur droit avec flèche 121"/>
          <p:cNvCxnSpPr/>
          <p:nvPr/>
        </p:nvCxnSpPr>
        <p:spPr>
          <a:xfrm>
            <a:off x="6000285" y="3419126"/>
            <a:ext cx="302897" cy="4521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ZoneTexte 136"/>
          <p:cNvSpPr txBox="1"/>
          <p:nvPr/>
        </p:nvSpPr>
        <p:spPr>
          <a:xfrm>
            <a:off x="4251636" y="3761895"/>
            <a:ext cx="107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Bilan pré-op</a:t>
            </a:r>
            <a:endParaRPr lang="fr-FR" sz="1400" dirty="0"/>
          </a:p>
        </p:txBody>
      </p:sp>
      <p:cxnSp>
        <p:nvCxnSpPr>
          <p:cNvPr id="147" name="Connecteur droit avec flèche 146"/>
          <p:cNvCxnSpPr/>
          <p:nvPr/>
        </p:nvCxnSpPr>
        <p:spPr>
          <a:xfrm flipH="1">
            <a:off x="5053105" y="3419126"/>
            <a:ext cx="237162" cy="34276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avec flèche 152"/>
          <p:cNvCxnSpPr/>
          <p:nvPr/>
        </p:nvCxnSpPr>
        <p:spPr>
          <a:xfrm>
            <a:off x="2529521" y="1157279"/>
            <a:ext cx="1008592" cy="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Connecteur droit avec flèche 184"/>
          <p:cNvCxnSpPr>
            <a:endCxn id="89" idx="0"/>
          </p:cNvCxnSpPr>
          <p:nvPr/>
        </p:nvCxnSpPr>
        <p:spPr>
          <a:xfrm flipH="1">
            <a:off x="2729148" y="6204200"/>
            <a:ext cx="501229" cy="213605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avec flèche 192"/>
          <p:cNvCxnSpPr/>
          <p:nvPr/>
        </p:nvCxnSpPr>
        <p:spPr>
          <a:xfrm>
            <a:off x="3546476" y="6200617"/>
            <a:ext cx="500750" cy="26889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avec flèche 196"/>
          <p:cNvCxnSpPr/>
          <p:nvPr/>
        </p:nvCxnSpPr>
        <p:spPr>
          <a:xfrm>
            <a:off x="6611135" y="4251278"/>
            <a:ext cx="302897" cy="45217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81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3" grpId="0" animBg="1"/>
      <p:bldP spid="54" grpId="0"/>
      <p:bldP spid="55" grpId="0" animBg="1"/>
      <p:bldP spid="77" grpId="0" animBg="1"/>
      <p:bldP spid="86" grpId="0" animBg="1"/>
      <p:bldP spid="87" grpId="0" animBg="1"/>
      <p:bldP spid="88" grpId="0" animBg="1"/>
      <p:bldP spid="89" grpId="0" animBg="1"/>
      <p:bldP spid="114" grpId="0" animBg="1"/>
      <p:bldP spid="115" grpId="0"/>
      <p:bldP spid="116" grpId="0" animBg="1"/>
      <p:bldP spid="124" grpId="0" animBg="1"/>
      <p:bldP spid="125" grpId="0"/>
      <p:bldP spid="25" grpId="0"/>
      <p:bldP spid="111" grpId="0" animBg="1"/>
      <p:bldP spid="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163677"/>
            <a:ext cx="9021152" cy="670242"/>
          </a:xfrm>
        </p:spPr>
        <p:txBody>
          <a:bodyPr>
            <a:noAutofit/>
          </a:bodyPr>
          <a:lstStyle/>
          <a:p>
            <a:r>
              <a:rPr lang="fr-FR" sz="3200" dirty="0" smtClean="0"/>
              <a:t>En </a:t>
            </a:r>
            <a:r>
              <a:rPr lang="fr-FR" sz="3200" dirty="0"/>
              <a:t>fonction du </a:t>
            </a:r>
            <a:r>
              <a:rPr lang="fr-FR" sz="3200" dirty="0" smtClean="0"/>
              <a:t>délai de survenue / pose prothèse </a:t>
            </a:r>
            <a:endParaRPr lang="fr-FR" sz="3200" dirty="0"/>
          </a:p>
        </p:txBody>
      </p:sp>
      <p:sp>
        <p:nvSpPr>
          <p:cNvPr id="5" name="ZoneTexte 4"/>
          <p:cNvSpPr txBox="1"/>
          <p:nvPr/>
        </p:nvSpPr>
        <p:spPr>
          <a:xfrm>
            <a:off x="250047" y="1669980"/>
            <a:ext cx="2610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Aigüe &lt; 1 mois</a:t>
            </a:r>
          </a:p>
          <a:p>
            <a:pPr algn="ctr"/>
            <a:r>
              <a:rPr lang="fr-FR" dirty="0" smtClean="0"/>
              <a:t>(précoce ou hématogène)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987040" y="965200"/>
            <a:ext cx="2792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Histoire – Examen clinique </a:t>
            </a:r>
          </a:p>
          <a:p>
            <a:r>
              <a:rPr lang="fr-FR" b="1" dirty="0" err="1" smtClean="0"/>
              <a:t>Synd</a:t>
            </a:r>
            <a:r>
              <a:rPr lang="fr-FR" b="1" baseline="30000" dirty="0" err="1" smtClean="0"/>
              <a:t>me</a:t>
            </a:r>
            <a:r>
              <a:rPr lang="fr-FR" b="1" dirty="0" smtClean="0"/>
              <a:t> Inflammatoire – RX </a:t>
            </a:r>
            <a:endParaRPr lang="fr-FR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165436" y="180848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Retardée  &gt; 1 mois 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680186" y="2270817"/>
            <a:ext cx="1101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URGENCE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61982" y="3042163"/>
            <a:ext cx="1542409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600" dirty="0" smtClean="0"/>
              <a:t>Hémocultures</a:t>
            </a:r>
          </a:p>
          <a:p>
            <a:r>
              <a:rPr lang="fr-FR" sz="1600" b="1" dirty="0" smtClean="0">
                <a:solidFill>
                  <a:srgbClr val="FF0000"/>
                </a:solidFill>
              </a:rPr>
              <a:t>Ponction</a:t>
            </a:r>
            <a:endParaRPr lang="fr-FR" sz="1600" b="1" dirty="0" smtClean="0"/>
          </a:p>
          <a:p>
            <a:r>
              <a:rPr lang="fr-FR" sz="1600" dirty="0" smtClean="0"/>
              <a:t>Porte d’entrée ?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54000" y="5312520"/>
            <a:ext cx="2974931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Lavage - Luxation</a:t>
            </a:r>
          </a:p>
          <a:p>
            <a:r>
              <a:rPr lang="fr-FR" sz="1400" dirty="0" err="1" smtClean="0"/>
              <a:t>Prlvts</a:t>
            </a:r>
            <a:r>
              <a:rPr lang="fr-FR" sz="1400" dirty="0" smtClean="0"/>
              <a:t> </a:t>
            </a:r>
            <a:r>
              <a:rPr lang="fr-FR" sz="1400" dirty="0" err="1" smtClean="0"/>
              <a:t>Bactério</a:t>
            </a:r>
            <a:endParaRPr lang="fr-FR" sz="1400" dirty="0" smtClean="0"/>
          </a:p>
          <a:p>
            <a:r>
              <a:rPr lang="fr-FR" sz="1400" dirty="0" err="1" smtClean="0"/>
              <a:t>Prlvts</a:t>
            </a:r>
            <a:r>
              <a:rPr lang="fr-FR" sz="1400" dirty="0" smtClean="0"/>
              <a:t> </a:t>
            </a:r>
            <a:r>
              <a:rPr lang="fr-FR" sz="1400" dirty="0" err="1" smtClean="0"/>
              <a:t>Histo</a:t>
            </a:r>
            <a:r>
              <a:rPr lang="fr-FR" sz="1400" dirty="0" smtClean="0"/>
              <a:t> si doute</a:t>
            </a:r>
          </a:p>
          <a:p>
            <a:r>
              <a:rPr lang="fr-FR" sz="1400" b="1" dirty="0" smtClean="0"/>
              <a:t>Changement </a:t>
            </a:r>
            <a:r>
              <a:rPr lang="fr-FR" sz="1400" b="1" u="sng" dirty="0" smtClean="0"/>
              <a:t>si possible</a:t>
            </a:r>
            <a:r>
              <a:rPr lang="fr-FR" sz="1400" b="1" dirty="0" smtClean="0"/>
              <a:t> (sans ciment)</a:t>
            </a:r>
            <a:endParaRPr lang="fr-FR" sz="1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789050" y="2316311"/>
            <a:ext cx="198113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Forte Suspicion </a:t>
            </a:r>
          </a:p>
          <a:p>
            <a:pPr algn="ctr"/>
            <a:r>
              <a:rPr lang="fr-FR" sz="1600" dirty="0" smtClean="0"/>
              <a:t>(signes locaux, fièvre)</a:t>
            </a: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5071730" y="2922716"/>
            <a:ext cx="14157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Arrêt de tout AB</a:t>
            </a:r>
            <a:r>
              <a:rPr lang="fr-FR" sz="1400" dirty="0" smtClean="0"/>
              <a:t>  </a:t>
            </a:r>
          </a:p>
          <a:p>
            <a:pPr algn="ctr"/>
            <a:r>
              <a:rPr lang="fr-FR" sz="1050" dirty="0" smtClean="0"/>
              <a:t>(sauf si </a:t>
            </a:r>
            <a:r>
              <a:rPr lang="fr-FR" sz="1050" dirty="0" err="1" smtClean="0"/>
              <a:t>sepsis</a:t>
            </a:r>
            <a:r>
              <a:rPr lang="fr-FR" sz="1050" dirty="0" smtClean="0"/>
              <a:t> sévère)</a:t>
            </a:r>
            <a:endParaRPr lang="fr-FR" sz="1050" dirty="0"/>
          </a:p>
        </p:txBody>
      </p:sp>
      <p:sp>
        <p:nvSpPr>
          <p:cNvPr id="11" name="ZoneTexte 10"/>
          <p:cNvSpPr txBox="1"/>
          <p:nvPr/>
        </p:nvSpPr>
        <p:spPr>
          <a:xfrm>
            <a:off x="4747789" y="3386309"/>
            <a:ext cx="21617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RX  TDM 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Ponction (</a:t>
            </a:r>
            <a:r>
              <a:rPr lang="fr-FR" sz="1600" b="1" dirty="0" err="1" smtClean="0">
                <a:solidFill>
                  <a:srgbClr val="FF0000"/>
                </a:solidFill>
              </a:rPr>
              <a:t>echo</a:t>
            </a:r>
            <a:r>
              <a:rPr lang="fr-FR" sz="1600" b="1" dirty="0" smtClean="0">
                <a:solidFill>
                  <a:srgbClr val="FF0000"/>
                </a:solidFill>
              </a:rPr>
              <a:t>-guidée)</a:t>
            </a:r>
            <a:r>
              <a:rPr lang="fr-FR" sz="1600" dirty="0" smtClean="0"/>
              <a:t>  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165436" y="5100708"/>
            <a:ext cx="9416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Négatifs </a:t>
            </a:r>
          </a:p>
          <a:p>
            <a:r>
              <a:rPr lang="fr-FR" sz="1600" dirty="0" smtClean="0"/>
              <a:t>ou doute </a:t>
            </a:r>
            <a:endParaRPr lang="fr-FR" sz="1600" dirty="0"/>
          </a:p>
        </p:txBody>
      </p:sp>
      <p:sp>
        <p:nvSpPr>
          <p:cNvPr id="15" name="ZoneTexte 14"/>
          <p:cNvSpPr txBox="1"/>
          <p:nvPr/>
        </p:nvSpPr>
        <p:spPr>
          <a:xfrm>
            <a:off x="7178281" y="2393980"/>
            <a:ext cx="1842871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Faible Suspicion </a:t>
            </a:r>
          </a:p>
          <a:p>
            <a:pPr algn="ctr"/>
            <a:r>
              <a:rPr lang="fr-FR" sz="1600" dirty="0" smtClean="0"/>
              <a:t>(</a:t>
            </a:r>
            <a:r>
              <a:rPr lang="fr-FR" sz="1600" dirty="0" err="1" smtClean="0"/>
              <a:t>Ø</a:t>
            </a:r>
            <a:r>
              <a:rPr lang="fr-FR" sz="1600" dirty="0" smtClean="0"/>
              <a:t> signes </a:t>
            </a:r>
            <a:r>
              <a:rPr lang="fr-FR" sz="1600" dirty="0" err="1" smtClean="0"/>
              <a:t>inflam</a:t>
            </a:r>
            <a:r>
              <a:rPr lang="fr-FR" sz="1600" baseline="30000" dirty="0" err="1" smtClean="0"/>
              <a:t>toire</a:t>
            </a:r>
            <a:r>
              <a:rPr lang="fr-FR" sz="1600" dirty="0" smtClean="0"/>
              <a:t>)</a:t>
            </a:r>
            <a:endParaRPr lang="fr-FR" sz="1600" dirty="0"/>
          </a:p>
        </p:txBody>
      </p:sp>
      <p:sp>
        <p:nvSpPr>
          <p:cNvPr id="16" name="ZoneTexte 15"/>
          <p:cNvSpPr txBox="1"/>
          <p:nvPr/>
        </p:nvSpPr>
        <p:spPr>
          <a:xfrm>
            <a:off x="7314815" y="3302000"/>
            <a:ext cx="1518679" cy="584776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Cause non infectieuse ?</a:t>
            </a:r>
            <a:endParaRPr lang="fr-FR" sz="1600" dirty="0"/>
          </a:p>
        </p:txBody>
      </p:sp>
      <p:sp>
        <p:nvSpPr>
          <p:cNvPr id="17" name="ZoneTexte 16"/>
          <p:cNvSpPr txBox="1"/>
          <p:nvPr/>
        </p:nvSpPr>
        <p:spPr>
          <a:xfrm>
            <a:off x="8096887" y="4422440"/>
            <a:ext cx="10287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Oui =&gt; </a:t>
            </a:r>
          </a:p>
          <a:p>
            <a:pPr algn="ctr"/>
            <a:r>
              <a:rPr lang="fr-FR" sz="1600" dirty="0" err="1" smtClean="0"/>
              <a:t>ttt</a:t>
            </a:r>
            <a:r>
              <a:rPr lang="fr-FR" sz="1600" dirty="0" smtClean="0"/>
              <a:t> adapté</a:t>
            </a:r>
            <a:endParaRPr lang="fr-FR" sz="1600" dirty="0"/>
          </a:p>
        </p:txBody>
      </p:sp>
      <p:sp>
        <p:nvSpPr>
          <p:cNvPr id="18" name="ZoneTexte 17"/>
          <p:cNvSpPr txBox="1"/>
          <p:nvPr/>
        </p:nvSpPr>
        <p:spPr>
          <a:xfrm>
            <a:off x="7048255" y="4376274"/>
            <a:ext cx="53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Non</a:t>
            </a:r>
            <a:endParaRPr lang="fr-FR" sz="16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247686" y="1669980"/>
            <a:ext cx="0" cy="3231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H="1">
            <a:off x="3037840" y="1993146"/>
            <a:ext cx="11988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4247283" y="1993146"/>
            <a:ext cx="128991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1452880" y="2666501"/>
            <a:ext cx="0" cy="3122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875140" y="4841901"/>
            <a:ext cx="0" cy="366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flipH="1">
            <a:off x="5426509" y="4587875"/>
            <a:ext cx="392014" cy="5916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5898949" y="3940307"/>
            <a:ext cx="0" cy="404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endCxn id="13" idx="0"/>
          </p:cNvCxnSpPr>
          <p:nvPr/>
        </p:nvCxnSpPr>
        <p:spPr>
          <a:xfrm>
            <a:off x="6024282" y="4562252"/>
            <a:ext cx="611996" cy="538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7" name="Grouper 66"/>
          <p:cNvGrpSpPr/>
          <p:nvPr/>
        </p:nvGrpSpPr>
        <p:grpSpPr>
          <a:xfrm>
            <a:off x="6581288" y="6005018"/>
            <a:ext cx="933933" cy="451886"/>
            <a:chOff x="6702451" y="4595675"/>
            <a:chExt cx="933933" cy="451886"/>
          </a:xfrm>
        </p:grpSpPr>
        <p:sp>
          <p:nvSpPr>
            <p:cNvPr id="61" name="Décision 60"/>
            <p:cNvSpPr/>
            <p:nvPr/>
          </p:nvSpPr>
          <p:spPr>
            <a:xfrm>
              <a:off x="6702451" y="4595675"/>
              <a:ext cx="933933" cy="45188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893250" y="4637454"/>
              <a:ext cx="559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RCP</a:t>
              </a:r>
              <a:endParaRPr lang="fr-FR" b="1" dirty="0"/>
            </a:p>
          </p:txBody>
        </p:sp>
      </p:grpSp>
      <p:sp>
        <p:nvSpPr>
          <p:cNvPr id="82" name="Ellipse 81"/>
          <p:cNvSpPr/>
          <p:nvPr/>
        </p:nvSpPr>
        <p:spPr>
          <a:xfrm>
            <a:off x="5818523" y="4370288"/>
            <a:ext cx="190799" cy="1919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4789050" y="2381395"/>
            <a:ext cx="2070778" cy="1558912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avec flèche 92"/>
          <p:cNvCxnSpPr/>
          <p:nvPr/>
        </p:nvCxnSpPr>
        <p:spPr>
          <a:xfrm flipH="1">
            <a:off x="7436815" y="3928338"/>
            <a:ext cx="536573" cy="516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/>
          <p:cNvCxnSpPr/>
          <p:nvPr/>
        </p:nvCxnSpPr>
        <p:spPr>
          <a:xfrm>
            <a:off x="8128521" y="3954951"/>
            <a:ext cx="454489" cy="4213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avec flèche 96"/>
          <p:cNvCxnSpPr>
            <a:stCxn id="18" idx="2"/>
          </p:cNvCxnSpPr>
          <p:nvPr/>
        </p:nvCxnSpPr>
        <p:spPr>
          <a:xfrm>
            <a:off x="7314815" y="4714828"/>
            <a:ext cx="0" cy="1215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6770181" y="5685484"/>
            <a:ext cx="0" cy="244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ZoneTexte 106"/>
          <p:cNvSpPr txBox="1"/>
          <p:nvPr/>
        </p:nvSpPr>
        <p:spPr>
          <a:xfrm>
            <a:off x="7434835" y="944880"/>
            <a:ext cx="13986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Inspiré de SPILF 2010</a:t>
            </a:r>
          </a:p>
          <a:p>
            <a:r>
              <a:rPr lang="fr-FR" sz="1100" dirty="0" smtClean="0"/>
              <a:t>HAS 2014</a:t>
            </a:r>
            <a:endParaRPr lang="fr-FR" sz="1100" dirty="0"/>
          </a:p>
        </p:txBody>
      </p:sp>
      <p:sp>
        <p:nvSpPr>
          <p:cNvPr id="109" name="ZoneTexte 108"/>
          <p:cNvSpPr txBox="1"/>
          <p:nvPr/>
        </p:nvSpPr>
        <p:spPr>
          <a:xfrm>
            <a:off x="194051" y="4326265"/>
            <a:ext cx="119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Tableau évident </a:t>
            </a:r>
          </a:p>
        </p:txBody>
      </p:sp>
      <p:sp>
        <p:nvSpPr>
          <p:cNvPr id="112" name="ZoneTexte 111"/>
          <p:cNvSpPr txBox="1"/>
          <p:nvPr/>
        </p:nvSpPr>
        <p:spPr>
          <a:xfrm>
            <a:off x="1762830" y="4326265"/>
            <a:ext cx="2701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Doute =&gt; </a:t>
            </a:r>
          </a:p>
          <a:p>
            <a:endParaRPr lang="fr-FR" sz="1400" dirty="0" smtClean="0"/>
          </a:p>
          <a:p>
            <a:pPr marL="285750" indent="-285750">
              <a:buFont typeface="Arial"/>
              <a:buChar char="•"/>
            </a:pPr>
            <a:r>
              <a:rPr lang="fr-FR" sz="1200" dirty="0" smtClean="0"/>
              <a:t>Attendre résultat ponction</a:t>
            </a:r>
          </a:p>
          <a:p>
            <a:pPr marL="285750" indent="-285750">
              <a:buFont typeface="Arial"/>
              <a:buChar char="•"/>
            </a:pPr>
            <a:r>
              <a:rPr lang="fr-FR" sz="1200" dirty="0" smtClean="0"/>
              <a:t>Rechercher autre foyer infectieux</a:t>
            </a:r>
            <a:endParaRPr lang="fr-FR" sz="1200" dirty="0"/>
          </a:p>
        </p:txBody>
      </p:sp>
      <p:cxnSp>
        <p:nvCxnSpPr>
          <p:cNvPr id="114" name="Connecteur droit avec flèche 113"/>
          <p:cNvCxnSpPr/>
          <p:nvPr/>
        </p:nvCxnSpPr>
        <p:spPr>
          <a:xfrm>
            <a:off x="910447" y="2666501"/>
            <a:ext cx="1" cy="17037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/>
          <p:nvPr/>
        </p:nvCxnSpPr>
        <p:spPr>
          <a:xfrm>
            <a:off x="1975180" y="3957154"/>
            <a:ext cx="314960" cy="334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7" name="Grouper 126"/>
          <p:cNvGrpSpPr/>
          <p:nvPr/>
        </p:nvGrpSpPr>
        <p:grpSpPr>
          <a:xfrm>
            <a:off x="2576842" y="4299310"/>
            <a:ext cx="933933" cy="451886"/>
            <a:chOff x="6702451" y="4595675"/>
            <a:chExt cx="933933" cy="451886"/>
          </a:xfrm>
        </p:grpSpPr>
        <p:sp>
          <p:nvSpPr>
            <p:cNvPr id="128" name="Décision 127"/>
            <p:cNvSpPr/>
            <p:nvPr/>
          </p:nvSpPr>
          <p:spPr>
            <a:xfrm>
              <a:off x="6702451" y="4595675"/>
              <a:ext cx="933933" cy="451886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6893250" y="4637454"/>
              <a:ext cx="5596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RCP</a:t>
              </a:r>
              <a:endParaRPr lang="fr-FR" b="1" dirty="0"/>
            </a:p>
          </p:txBody>
        </p:sp>
      </p:grpSp>
      <p:cxnSp>
        <p:nvCxnSpPr>
          <p:cNvPr id="130" name="Connecteur droit avec flèche 129"/>
          <p:cNvCxnSpPr/>
          <p:nvPr/>
        </p:nvCxnSpPr>
        <p:spPr>
          <a:xfrm flipH="1">
            <a:off x="5817381" y="2072721"/>
            <a:ext cx="413801" cy="2678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>
            <a:off x="8096887" y="2108688"/>
            <a:ext cx="305433" cy="2318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avec flèche 139"/>
          <p:cNvCxnSpPr/>
          <p:nvPr/>
        </p:nvCxnSpPr>
        <p:spPr>
          <a:xfrm>
            <a:off x="8096887" y="3042163"/>
            <a:ext cx="0" cy="244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er 18"/>
          <p:cNvGrpSpPr/>
          <p:nvPr/>
        </p:nvGrpSpPr>
        <p:grpSpPr>
          <a:xfrm>
            <a:off x="4789050" y="5196268"/>
            <a:ext cx="1133644" cy="1041880"/>
            <a:chOff x="4789050" y="5196268"/>
            <a:chExt cx="1133644" cy="1041880"/>
          </a:xfrm>
        </p:grpSpPr>
        <p:sp>
          <p:nvSpPr>
            <p:cNvPr id="12" name="ZoneTexte 11"/>
            <p:cNvSpPr txBox="1"/>
            <p:nvPr/>
          </p:nvSpPr>
          <p:spPr>
            <a:xfrm>
              <a:off x="4962776" y="5196268"/>
              <a:ext cx="783388" cy="33855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sz="1600" dirty="0" smtClean="0"/>
                <a:t>Positifs </a:t>
              </a:r>
              <a:endParaRPr lang="fr-FR" sz="16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789050" y="5930371"/>
              <a:ext cx="11336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Changement</a:t>
              </a:r>
              <a:endParaRPr lang="fr-FR" sz="1400" b="1" dirty="0"/>
            </a:p>
          </p:txBody>
        </p:sp>
      </p:grpSp>
      <p:cxnSp>
        <p:nvCxnSpPr>
          <p:cNvPr id="48" name="Connecteur droit avec flèche 47"/>
          <p:cNvCxnSpPr/>
          <p:nvPr/>
        </p:nvCxnSpPr>
        <p:spPr>
          <a:xfrm>
            <a:off x="5295394" y="5685484"/>
            <a:ext cx="0" cy="244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>
            <a:off x="1452880" y="3971085"/>
            <a:ext cx="0" cy="1237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283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8" grpId="0" animBg="1"/>
      <p:bldP spid="9" grpId="0"/>
      <p:bldP spid="10" grpId="0"/>
      <p:bldP spid="11" grpId="0"/>
      <p:bldP spid="13" grpId="0"/>
      <p:bldP spid="15" grpId="0" animBg="1"/>
      <p:bldP spid="16" grpId="0" animBg="1"/>
      <p:bldP spid="17" grpId="0"/>
      <p:bldP spid="18" grpId="0"/>
      <p:bldP spid="82" grpId="0" animBg="1"/>
      <p:bldP spid="83" grpId="0" animBg="1"/>
      <p:bldP spid="109" grpId="0"/>
      <p:bldP spid="1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Toujours rechercher les autres éléments indispensables à la discussion du dossier   </a:t>
            </a:r>
            <a:endParaRPr lang="fr-FR" sz="36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80529" y="1947132"/>
            <a:ext cx="2505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 smtClean="0">
                <a:latin typeface="+mn-lt"/>
              </a:rPr>
              <a:t>Une autre cause</a:t>
            </a:r>
            <a:r>
              <a:rPr lang="fr-FR" sz="2000" dirty="0" smtClean="0">
                <a:latin typeface="+mn-lt"/>
              </a:rPr>
              <a:t> de  </a:t>
            </a:r>
            <a:endParaRPr lang="fr-FR" sz="2000" dirty="0">
              <a:latin typeface="+mn-lt"/>
            </a:endParaRPr>
          </a:p>
        </p:txBody>
      </p:sp>
      <p:grpSp>
        <p:nvGrpSpPr>
          <p:cNvPr id="33" name="Grouper 32"/>
          <p:cNvGrpSpPr/>
          <p:nvPr/>
        </p:nvGrpSpPr>
        <p:grpSpPr>
          <a:xfrm>
            <a:off x="3185958" y="1947132"/>
            <a:ext cx="2443031" cy="400110"/>
            <a:chOff x="3007983" y="1774800"/>
            <a:chExt cx="2443031" cy="400110"/>
          </a:xfrm>
        </p:grpSpPr>
        <p:sp>
          <p:nvSpPr>
            <p:cNvPr id="26" name="ZoneTexte 25"/>
            <p:cNvSpPr txBox="1"/>
            <p:nvPr/>
          </p:nvSpPr>
          <p:spPr>
            <a:xfrm>
              <a:off x="3007983" y="1774800"/>
              <a:ext cx="19963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 smtClean="0">
                  <a:latin typeface="+mn-lt"/>
                </a:rPr>
                <a:t>VS           ou    CRP  </a:t>
              </a:r>
              <a:endParaRPr lang="fr-FR" sz="2000" dirty="0">
                <a:latin typeface="+mn-lt"/>
              </a:endParaRPr>
            </a:p>
          </p:txBody>
        </p:sp>
        <p:sp>
          <p:nvSpPr>
            <p:cNvPr id="27" name="Flèche vers la droite 26"/>
            <p:cNvSpPr/>
            <p:nvPr/>
          </p:nvSpPr>
          <p:spPr>
            <a:xfrm rot="19050284">
              <a:off x="3392384" y="1805663"/>
              <a:ext cx="441250" cy="218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/>
                <a:t> </a:t>
              </a:r>
              <a:endParaRPr lang="fr-FR" sz="2000" dirty="0"/>
            </a:p>
          </p:txBody>
        </p:sp>
        <p:sp>
          <p:nvSpPr>
            <p:cNvPr id="28" name="Flèche vers la droite 27"/>
            <p:cNvSpPr/>
            <p:nvPr/>
          </p:nvSpPr>
          <p:spPr>
            <a:xfrm rot="19050284">
              <a:off x="5009764" y="1837677"/>
              <a:ext cx="441250" cy="21807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000" dirty="0" smtClean="0"/>
                <a:t> </a:t>
              </a:r>
              <a:endParaRPr lang="fr-FR" sz="2000" dirty="0"/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731509" y="3254194"/>
            <a:ext cx="841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 smtClean="0">
                <a:latin typeface="+mn-lt"/>
              </a:rPr>
              <a:t>Une porte d’entrée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/>
              <a:t>(trop souvent </a:t>
            </a:r>
            <a:r>
              <a:rPr lang="fr-FR" sz="2000" dirty="0" smtClean="0"/>
              <a:t>oubliée </a:t>
            </a:r>
            <a:r>
              <a:rPr lang="fr-FR" sz="2000" dirty="0"/>
              <a:t>dans le bilan =&gt; cause de </a:t>
            </a:r>
            <a:r>
              <a:rPr lang="fr-FR" sz="2000" dirty="0" smtClean="0"/>
              <a:t>récidive) </a:t>
            </a:r>
            <a:r>
              <a:rPr lang="fr-FR" sz="2000" dirty="0" smtClean="0">
                <a:latin typeface="+mn-lt"/>
              </a:rPr>
              <a:t> </a:t>
            </a:r>
            <a:endParaRPr lang="fr-FR" sz="2000" dirty="0">
              <a:latin typeface="+mn-lt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029593" y="4024250"/>
            <a:ext cx="6365845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Radios </a:t>
            </a:r>
            <a:r>
              <a:rPr lang="fr-FR" sz="2000" dirty="0" err="1" smtClean="0">
                <a:latin typeface="+mn-lt"/>
              </a:rPr>
              <a:t>pre</a:t>
            </a:r>
            <a:r>
              <a:rPr lang="fr-FR" sz="2000" dirty="0" smtClean="0">
                <a:latin typeface="+mn-lt"/>
              </a:rPr>
              <a:t>-op, post-op et à distance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Le compte rendu-opératoire </a:t>
            </a:r>
          </a:p>
          <a:p>
            <a:pPr marL="1257300" lvl="2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Difficultés </a:t>
            </a:r>
          </a:p>
          <a:p>
            <a:pPr marL="1257300" lvl="2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Modèle de la prothèse 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Les prélèvements éventuels + antibiogramme</a:t>
            </a:r>
          </a:p>
          <a:p>
            <a:pPr marL="342900" indent="-342900">
              <a:lnSpc>
                <a:spcPct val="120000"/>
              </a:lnSpc>
              <a:buFont typeface="Wingdings" charset="2"/>
              <a:buChar char="ü"/>
            </a:pPr>
            <a:r>
              <a:rPr lang="fr-FR" sz="2000" dirty="0" smtClean="0">
                <a:latin typeface="+mn-lt"/>
              </a:rPr>
              <a:t>Type et durée des antibiotiques : +++ / date de ponction   </a:t>
            </a:r>
            <a:endParaRPr lang="fr-FR" sz="2000" dirty="0">
              <a:latin typeface="+mn-lt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47791" y="3624140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 smtClean="0">
                <a:latin typeface="+mn-lt"/>
              </a:rPr>
              <a:t>Les éléments du dossier</a:t>
            </a:r>
            <a:r>
              <a:rPr lang="fr-FR" sz="2000" dirty="0" smtClean="0">
                <a:latin typeface="+mn-lt"/>
              </a:rPr>
              <a:t> </a:t>
            </a:r>
            <a:endParaRPr lang="fr-FR" sz="2000" dirty="0">
              <a:latin typeface="+mn-lt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758286" y="2540001"/>
            <a:ext cx="7173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2000" b="1" dirty="0" smtClean="0"/>
              <a:t>Informer le malade</a:t>
            </a:r>
            <a:r>
              <a:rPr lang="fr-FR" sz="2000" dirty="0" smtClean="0"/>
              <a:t> de la nécessité d’hémoculture si bactériémie</a:t>
            </a:r>
          </a:p>
          <a:p>
            <a:pPr lvl="8"/>
            <a:r>
              <a:rPr lang="fr-FR" sz="2000" dirty="0" smtClean="0"/>
              <a:t> (ou dans le 1</a:t>
            </a:r>
            <a:r>
              <a:rPr lang="fr-FR" sz="2000" baseline="30000" dirty="0" smtClean="0"/>
              <a:t>er</a:t>
            </a:r>
            <a:r>
              <a:rPr lang="fr-FR" sz="2000" dirty="0" smtClean="0"/>
              <a:t> mois post-op) 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4974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606525" y="1105892"/>
            <a:ext cx="4271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Quand y penser ?     … Toujours !</a:t>
            </a:r>
            <a:endParaRPr lang="fr-FR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606525" y="3917226"/>
            <a:ext cx="406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Pas d’infection « superficielle »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507888" y="4721073"/>
            <a:ext cx="6496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Toujours rechercher une porte d’entrée à distance 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1507888" y="2802514"/>
            <a:ext cx="6598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La clinique + surveillance « rapprochée » </a:t>
            </a:r>
          </a:p>
          <a:p>
            <a:r>
              <a:rPr lang="fr-FR" sz="2400" dirty="0" smtClean="0"/>
              <a:t>=&gt; intérêt d’un  bilan biologique de référence (CRP)  </a:t>
            </a:r>
            <a:endParaRPr lang="fr-FR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507888" y="1689071"/>
            <a:ext cx="6016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Pas de décision précipitée (sauf choc septique)</a:t>
            </a:r>
          </a:p>
          <a:p>
            <a:r>
              <a:rPr lang="fr-FR" sz="2400" dirty="0"/>
              <a:t> </a:t>
            </a:r>
            <a:r>
              <a:rPr lang="fr-FR" sz="2400" dirty="0" smtClean="0"/>
              <a:t>                   =&gt; analyse du dossier et discuter </a:t>
            </a:r>
            <a:endParaRPr lang="fr-FR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606525" y="5424755"/>
            <a:ext cx="5803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Pas d’AB sans prélèvement  …. </a:t>
            </a:r>
          </a:p>
          <a:p>
            <a:r>
              <a:rPr lang="fr-FR" sz="2400" dirty="0" smtClean="0"/>
              <a:t>Et </a:t>
            </a:r>
            <a:r>
              <a:rPr lang="fr-FR" sz="2400" b="1" u="sng" dirty="0" smtClean="0"/>
              <a:t>pas de prélèvement per-op sans AB après</a:t>
            </a:r>
            <a:r>
              <a:rPr lang="fr-FR" sz="2400" dirty="0" smtClean="0"/>
              <a:t> </a:t>
            </a:r>
            <a:endParaRPr lang="fr-FR" sz="2400" dirty="0"/>
          </a:p>
        </p:txBody>
      </p:sp>
      <p:sp>
        <p:nvSpPr>
          <p:cNvPr id="2" name="ZoneTexte 1"/>
          <p:cNvSpPr txBox="1"/>
          <p:nvPr/>
        </p:nvSpPr>
        <p:spPr>
          <a:xfrm>
            <a:off x="2468361" y="418809"/>
            <a:ext cx="412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INFECTION SUR PROTHESE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06434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2110" y="443844"/>
            <a:ext cx="78360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dirty="0" smtClean="0"/>
              <a:t>Suspicion d’infection sur matériel 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585980" y="1997834"/>
            <a:ext cx="3177710" cy="369332"/>
          </a:xfrm>
          <a:prstGeom prst="rect">
            <a:avLst/>
          </a:prstGeom>
          <a:noFill/>
          <a:ln>
            <a:solidFill>
              <a:srgbClr val="95B3D7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Infection évidente cliniquement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234053" y="4932123"/>
            <a:ext cx="1016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Ponction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500461" y="4130750"/>
            <a:ext cx="1348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Intervention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43558" y="5645871"/>
            <a:ext cx="4275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CAT / matériel :</a:t>
            </a:r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Ablation si possible </a:t>
            </a:r>
            <a:endParaRPr lang="fr-FR" dirty="0"/>
          </a:p>
          <a:p>
            <a:pPr marL="742950" lvl="1" indent="-285750">
              <a:buFont typeface="Arial"/>
              <a:buChar char="•"/>
            </a:pPr>
            <a:r>
              <a:rPr lang="fr-FR" dirty="0" smtClean="0"/>
              <a:t>Lavage + - </a:t>
            </a:r>
            <a:r>
              <a:rPr lang="fr-FR" dirty="0" err="1" smtClean="0"/>
              <a:t>chgt</a:t>
            </a:r>
            <a:r>
              <a:rPr lang="fr-FR" dirty="0" smtClean="0"/>
              <a:t> si doit être conservé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17847" y="5091873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Prélèvement  + démarrage AB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629830" y="1997834"/>
            <a:ext cx="1767018" cy="369332"/>
          </a:xfrm>
          <a:prstGeom prst="rect">
            <a:avLst/>
          </a:prstGeom>
          <a:noFill/>
          <a:ln>
            <a:solidFill>
              <a:srgbClr val="95B3D7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/>
              <a:t>Doute diagnostic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6234053" y="5339786"/>
            <a:ext cx="1870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Ponction - Biopsie </a:t>
            </a:r>
            <a:endParaRPr lang="fr-FR" dirty="0"/>
          </a:p>
        </p:txBody>
      </p:sp>
      <p:cxnSp>
        <p:nvCxnSpPr>
          <p:cNvPr id="13" name="Connecteur droit avec flèche 12"/>
          <p:cNvCxnSpPr>
            <a:endCxn id="10" idx="0"/>
          </p:cNvCxnSpPr>
          <p:nvPr/>
        </p:nvCxnSpPr>
        <p:spPr>
          <a:xfrm>
            <a:off x="4557324" y="1338805"/>
            <a:ext cx="1956015" cy="6590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endCxn id="3" idx="0"/>
          </p:cNvCxnSpPr>
          <p:nvPr/>
        </p:nvCxnSpPr>
        <p:spPr>
          <a:xfrm flipH="1">
            <a:off x="2174835" y="1338805"/>
            <a:ext cx="2382489" cy="65902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7" idx="0"/>
          </p:cNvCxnSpPr>
          <p:nvPr/>
        </p:nvCxnSpPr>
        <p:spPr>
          <a:xfrm>
            <a:off x="2174835" y="2404164"/>
            <a:ext cx="0" cy="172658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171760" y="4500082"/>
            <a:ext cx="0" cy="616707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" name="Grouper 22"/>
          <p:cNvGrpSpPr/>
          <p:nvPr/>
        </p:nvGrpSpPr>
        <p:grpSpPr>
          <a:xfrm>
            <a:off x="4960315" y="2829513"/>
            <a:ext cx="3230376" cy="1146596"/>
            <a:chOff x="5190796" y="2613746"/>
            <a:chExt cx="3230376" cy="1146596"/>
          </a:xfrm>
        </p:grpSpPr>
        <p:sp>
          <p:nvSpPr>
            <p:cNvPr id="4" name="ZoneTexte 3"/>
            <p:cNvSpPr txBox="1"/>
            <p:nvPr/>
          </p:nvSpPr>
          <p:spPr>
            <a:xfrm>
              <a:off x="5383362" y="2836205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RX Scanner </a:t>
              </a:r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6464534" y="3230733"/>
              <a:ext cx="637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Echo </a:t>
              </a:r>
              <a:endParaRPr lang="fr-FR" dirty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6800463" y="2850147"/>
              <a:ext cx="14012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Scintigraphie </a:t>
              </a:r>
              <a:endParaRPr lang="fr-FR" dirty="0"/>
            </a:p>
          </p:txBody>
        </p:sp>
        <p:sp>
          <p:nvSpPr>
            <p:cNvPr id="22" name="Ellipse 21"/>
            <p:cNvSpPr/>
            <p:nvPr/>
          </p:nvSpPr>
          <p:spPr>
            <a:xfrm>
              <a:off x="5190796" y="2613746"/>
              <a:ext cx="3230376" cy="1146596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4" name="Connecteur droit avec flèche 23"/>
          <p:cNvCxnSpPr/>
          <p:nvPr/>
        </p:nvCxnSpPr>
        <p:spPr>
          <a:xfrm>
            <a:off x="6513339" y="2437737"/>
            <a:ext cx="0" cy="3856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22" idx="4"/>
          </p:cNvCxnSpPr>
          <p:nvPr/>
        </p:nvCxnSpPr>
        <p:spPr>
          <a:xfrm flipH="1">
            <a:off x="6569982" y="3976109"/>
            <a:ext cx="5521" cy="90617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7" idx="3"/>
          </p:cNvCxnSpPr>
          <p:nvPr/>
        </p:nvCxnSpPr>
        <p:spPr>
          <a:xfrm flipH="1">
            <a:off x="2849208" y="3624723"/>
            <a:ext cx="2111107" cy="690693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en arc 34"/>
          <p:cNvCxnSpPr/>
          <p:nvPr/>
        </p:nvCxnSpPr>
        <p:spPr>
          <a:xfrm rot="10800000">
            <a:off x="3082423" y="4500084"/>
            <a:ext cx="2983781" cy="83970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21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Modele dia SOO PTH septique en po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dia SOO PTH septique en pot.pot</Template>
  <TotalTime>1277</TotalTime>
  <Words>533</Words>
  <Application>Microsoft Macintosh PowerPoint</Application>
  <PresentationFormat>Présentation à l'écran (4:3)</PresentationFormat>
  <Paragraphs>155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Modele dia SOO PTH septique en pot</vt:lpstr>
      <vt:lpstr>Démarche diagnostique dans les infections sur prothèse</vt:lpstr>
      <vt:lpstr>Quand y penser ? (indépendamment du délai) </vt:lpstr>
      <vt:lpstr>Prothèse « pas bien »</vt:lpstr>
      <vt:lpstr>En fonction du délai de survenue / pose prothèse </vt:lpstr>
      <vt:lpstr>Toujours rechercher les autres éléments indispensables à la discussion du dossier   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ROSSET</dc:creator>
  <cp:lastModifiedBy>Philippe ROSSET</cp:lastModifiedBy>
  <cp:revision>336</cp:revision>
  <cp:lastPrinted>2017-01-06T22:38:30Z</cp:lastPrinted>
  <dcterms:created xsi:type="dcterms:W3CDTF">2015-04-30T09:33:58Z</dcterms:created>
  <dcterms:modified xsi:type="dcterms:W3CDTF">2017-01-09T15:31:53Z</dcterms:modified>
</cp:coreProperties>
</file>