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63" r:id="rId3"/>
    <p:sldId id="272" r:id="rId4"/>
    <p:sldId id="277" r:id="rId5"/>
    <p:sldId id="276" r:id="rId6"/>
    <p:sldId id="273" r:id="rId7"/>
    <p:sldId id="275" r:id="rId8"/>
    <p:sldId id="278" r:id="rId9"/>
    <p:sldId id="265" r:id="rId10"/>
    <p:sldId id="270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AB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5" autoAdjust="0"/>
    <p:restoredTop sz="94665"/>
  </p:normalViewPr>
  <p:slideViewPr>
    <p:cSldViewPr snapToGrid="0" snapToObjects="1">
      <p:cViewPr>
        <p:scale>
          <a:sx n="103" d="100"/>
          <a:sy n="103" d="100"/>
        </p:scale>
        <p:origin x="19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FCFCF-D654-084F-9AE8-37787712E8BA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78A3-47EA-844E-A450-913EE6BB54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6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C9ED0E-B575-FB40-8BBB-F51ECDAAA258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7779-1329-A442-AD49-AE04474D0A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45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0E44C9-2513-5D49-9983-73B86E559DD9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8C1C-0C3D-2A49-8D74-17A468E8D7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0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458306-001D-EF4D-B9C8-1014AF09CE69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95FE-9814-144F-92ED-651794A0C9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29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2411EA-0A13-0847-9AB5-A169CF6E30EE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3127-4D7F-B94D-96E5-537D54C8E9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8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B4A605-8E54-0B47-AFE0-026CD8E8E2D5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E964-E526-1D46-8CA3-7D2A27D581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1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D9FD4E-BEE0-454E-9584-C3443077C5FF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5518-70F5-1743-8641-D44C4129E8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1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407091-E2B4-0645-AB89-E57C9041BBD5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7BBE-AA77-3E42-9396-CD61D0F55A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4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7FBB8D-5180-7140-B7EA-8EA5AB14A0B4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7B42-D55E-DD4D-8312-1BEE07A68E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5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FE9E8D-49DE-7E46-B704-0643C4225BCE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DB53-3B72-5241-BEAB-93FD6EA124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73A47A-291B-D443-908C-7C1ACE39B534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6A1E-F401-8C43-AEF1-BC6676521C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230440-F306-7540-974C-32BAA50415B6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9FD1-0A9C-D84D-BACB-94E13891D7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5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18525" y="6492875"/>
            <a:ext cx="625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1E5EEC-35B9-CF46-8621-58594B687B04}" type="slidenum">
              <a:rPr lang="fr-FR"/>
              <a:pPr>
                <a:defRPr/>
              </a:pPr>
              <a:t>‹#›</a:t>
            </a:fld>
            <a:r>
              <a:rPr lang="fr-FR" dirty="0"/>
              <a:t>/ XX</a:t>
            </a:r>
          </a:p>
        </p:txBody>
      </p:sp>
      <p:sp>
        <p:nvSpPr>
          <p:cNvPr id="1029" name="ZoneTexte 7"/>
          <p:cNvSpPr txBox="1">
            <a:spLocks noChangeArrowheads="1"/>
          </p:cNvSpPr>
          <p:nvPr/>
        </p:nvSpPr>
        <p:spPr bwMode="auto">
          <a:xfrm>
            <a:off x="-42863" y="6581775"/>
            <a:ext cx="2037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DIU  IOA   9 &amp; 10 janvier 2017</a:t>
            </a:r>
          </a:p>
          <a:p>
            <a:pPr>
              <a:defRPr/>
            </a:pPr>
            <a:endParaRPr lang="fr-FR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4768"/>
            <a:ext cx="7772400" cy="1470025"/>
          </a:xfrm>
        </p:spPr>
        <p:txBody>
          <a:bodyPr/>
          <a:lstStyle/>
          <a:p>
            <a:r>
              <a:rPr lang="fr-FR" dirty="0" smtClean="0"/>
              <a:t>Démarche diagnostique dans les infections du Rachis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42503"/>
            <a:ext cx="6400800" cy="1162505"/>
          </a:xfrm>
        </p:spPr>
        <p:txBody>
          <a:bodyPr/>
          <a:lstStyle/>
          <a:p>
            <a:r>
              <a:rPr lang="fr-FR" dirty="0" smtClean="0"/>
              <a:t>L Bernard</a:t>
            </a:r>
          </a:p>
          <a:p>
            <a:r>
              <a:rPr lang="fr-FR" dirty="0" smtClean="0"/>
              <a:t> Tours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11201" y="3005574"/>
            <a:ext cx="6279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Proposition d’</a:t>
            </a:r>
            <a:r>
              <a:rPr lang="fr-FR" sz="4400" dirty="0" err="1" smtClean="0"/>
              <a:t>algorythme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66454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-106547" y="59852"/>
            <a:ext cx="6788191" cy="780664"/>
          </a:xfrm>
        </p:spPr>
        <p:txBody>
          <a:bodyPr/>
          <a:lstStyle/>
          <a:p>
            <a:r>
              <a:rPr lang="fr-FR" sz="3600" dirty="0" smtClean="0"/>
              <a:t>Rachialgies « inflammatoire »</a:t>
            </a:r>
            <a:endParaRPr lang="fr-FR" sz="3600" dirty="0"/>
          </a:p>
        </p:txBody>
      </p:sp>
      <p:sp>
        <p:nvSpPr>
          <p:cNvPr id="30" name="Rectangle 29"/>
          <p:cNvSpPr/>
          <p:nvPr/>
        </p:nvSpPr>
        <p:spPr>
          <a:xfrm>
            <a:off x="363769" y="4435328"/>
            <a:ext cx="3170265" cy="7386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/>
              <a:t>Drainage si compression et/ou matériel</a:t>
            </a:r>
          </a:p>
          <a:p>
            <a:r>
              <a:rPr lang="fr-FR" sz="1400" dirty="0" smtClean="0"/>
              <a:t>Ablation ou non du matériel </a:t>
            </a:r>
          </a:p>
          <a:p>
            <a:r>
              <a:rPr lang="fr-FR" sz="1400" dirty="0" smtClean="0"/>
              <a:t>Antibiotique adaptée </a:t>
            </a:r>
            <a:endParaRPr lang="fr-FR" sz="1400" dirty="0"/>
          </a:p>
        </p:txBody>
      </p:sp>
      <p:cxnSp>
        <p:nvCxnSpPr>
          <p:cNvPr id="48" name="Connecteur droit avec flèche 47"/>
          <p:cNvCxnSpPr/>
          <p:nvPr/>
        </p:nvCxnSpPr>
        <p:spPr>
          <a:xfrm flipH="1">
            <a:off x="2184165" y="1725913"/>
            <a:ext cx="2508870" cy="72476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577781" y="2991557"/>
            <a:ext cx="842603" cy="30777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PBDV (1)</a:t>
            </a:r>
            <a:endParaRPr lang="fr-FR" sz="1400" dirty="0"/>
          </a:p>
        </p:txBody>
      </p:sp>
      <p:grpSp>
        <p:nvGrpSpPr>
          <p:cNvPr id="10" name="Grouper 9"/>
          <p:cNvGrpSpPr/>
          <p:nvPr/>
        </p:nvGrpSpPr>
        <p:grpSpPr>
          <a:xfrm>
            <a:off x="450016" y="2485899"/>
            <a:ext cx="3442364" cy="936216"/>
            <a:chOff x="2885013" y="3337567"/>
            <a:chExt cx="2536879" cy="1452319"/>
          </a:xfrm>
        </p:grpSpPr>
        <p:sp>
          <p:nvSpPr>
            <p:cNvPr id="29" name="ZoneTexte 28"/>
            <p:cNvSpPr txBox="1"/>
            <p:nvPr/>
          </p:nvSpPr>
          <p:spPr>
            <a:xfrm>
              <a:off x="2907071" y="3405301"/>
              <a:ext cx="2440261" cy="1384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Hémocultures </a:t>
              </a:r>
              <a:r>
                <a:rPr lang="fr-FR" sz="2400" dirty="0" smtClean="0"/>
                <a:t>+</a:t>
              </a:r>
              <a:r>
                <a:rPr lang="fr-FR" dirty="0" smtClean="0"/>
                <a:t> </a:t>
              </a:r>
            </a:p>
            <a:p>
              <a:r>
                <a:rPr lang="fr-FR" sz="1400" dirty="0" smtClean="0"/>
                <a:t>avec micro-organismes    »indiscutables»</a:t>
              </a:r>
            </a:p>
            <a:p>
              <a:endParaRPr lang="fr-FR" sz="1400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927059" y="3882356"/>
              <a:ext cx="1187456" cy="477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85013" y="3337567"/>
              <a:ext cx="2536879" cy="10680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58" name="Connecteur droit avec flèche 57"/>
          <p:cNvCxnSpPr/>
          <p:nvPr/>
        </p:nvCxnSpPr>
        <p:spPr>
          <a:xfrm>
            <a:off x="2118362" y="3258251"/>
            <a:ext cx="0" cy="10443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808352" y="1146820"/>
            <a:ext cx="5777249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Imagerie évocatrice </a:t>
            </a:r>
            <a:r>
              <a:rPr lang="fr-FR" sz="2800" dirty="0"/>
              <a:t> </a:t>
            </a:r>
            <a:r>
              <a:rPr lang="fr-FR" sz="2800" dirty="0" smtClean="0"/>
              <a:t>+ hémocultures</a:t>
            </a:r>
            <a:endParaRPr lang="fr-FR" sz="2800" dirty="0"/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4771189" y="1713632"/>
            <a:ext cx="2217762" cy="4722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6130618" y="2209242"/>
            <a:ext cx="1568242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smtClean="0"/>
              <a:t>Hémoculures</a:t>
            </a:r>
            <a:r>
              <a:rPr lang="fr-FR" sz="1400" dirty="0" smtClean="0"/>
              <a:t> </a:t>
            </a:r>
            <a:r>
              <a:rPr lang="fr-FR" sz="2800" dirty="0" smtClean="0"/>
              <a:t>-</a:t>
            </a:r>
            <a:endParaRPr lang="fr-FR" sz="2400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6670206" y="2393268"/>
            <a:ext cx="1259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</p:txBody>
      </p:sp>
      <p:sp>
        <p:nvSpPr>
          <p:cNvPr id="68" name="ZoneTexte 67"/>
          <p:cNvSpPr txBox="1"/>
          <p:nvPr/>
        </p:nvSpPr>
        <p:spPr>
          <a:xfrm>
            <a:off x="6749169" y="3429748"/>
            <a:ext cx="26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-</a:t>
            </a:r>
            <a:endParaRPr lang="fr-FR" sz="3200" dirty="0"/>
          </a:p>
        </p:txBody>
      </p:sp>
      <p:sp>
        <p:nvSpPr>
          <p:cNvPr id="69" name="ZoneTexte 68"/>
          <p:cNvSpPr txBox="1"/>
          <p:nvPr/>
        </p:nvSpPr>
        <p:spPr>
          <a:xfrm>
            <a:off x="6609065" y="4318510"/>
            <a:ext cx="842603" cy="30777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PBDV (2)</a:t>
            </a:r>
            <a:endParaRPr lang="fr-FR" sz="1400" dirty="0"/>
          </a:p>
        </p:txBody>
      </p:sp>
      <p:cxnSp>
        <p:nvCxnSpPr>
          <p:cNvPr id="70" name="Connecteur droit avec flèche 69"/>
          <p:cNvCxnSpPr/>
          <p:nvPr/>
        </p:nvCxnSpPr>
        <p:spPr>
          <a:xfrm flipH="1">
            <a:off x="6902383" y="3325701"/>
            <a:ext cx="2" cy="2664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6906499" y="3922947"/>
            <a:ext cx="2" cy="2664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4053019" y="3592141"/>
            <a:ext cx="1827051" cy="8431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5937739" y="3174373"/>
            <a:ext cx="314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/>
              <a:t>+</a:t>
            </a:r>
            <a:endParaRPr lang="fr-FR" sz="3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5880070" y="4216461"/>
            <a:ext cx="314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/>
              <a:t>+</a:t>
            </a:r>
            <a:endParaRPr lang="fr-FR" sz="3200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H="1">
            <a:off x="6234677" y="3258251"/>
            <a:ext cx="343104" cy="14961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6304714" y="4485694"/>
            <a:ext cx="326611" cy="2315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>
            <a:off x="3791207" y="4589216"/>
            <a:ext cx="1979001" cy="2857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6753285" y="4743686"/>
            <a:ext cx="26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-</a:t>
            </a:r>
            <a:endParaRPr lang="fr-FR" sz="3200" dirty="0"/>
          </a:p>
        </p:txBody>
      </p:sp>
      <p:cxnSp>
        <p:nvCxnSpPr>
          <p:cNvPr id="93" name="Connecteur droit avec flèche 92"/>
          <p:cNvCxnSpPr/>
          <p:nvPr/>
        </p:nvCxnSpPr>
        <p:spPr>
          <a:xfrm flipH="1">
            <a:off x="6906499" y="4639639"/>
            <a:ext cx="2" cy="2664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5793248" y="5600670"/>
            <a:ext cx="3089178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Autres diagnostiques: </a:t>
            </a:r>
          </a:p>
          <a:p>
            <a:r>
              <a:rPr lang="fr-FR" sz="1400" dirty="0" smtClean="0"/>
              <a:t>-</a:t>
            </a:r>
            <a:r>
              <a:rPr lang="fr-FR" sz="1400" dirty="0" err="1" smtClean="0"/>
              <a:t>anapath</a:t>
            </a:r>
            <a:r>
              <a:rPr lang="fr-FR" sz="1400" dirty="0" smtClean="0"/>
              <a:t>: tumeur, microcristaux</a:t>
            </a:r>
            <a:r>
              <a:rPr lang="mr-IN" sz="1400" dirty="0" smtClean="0"/>
              <a:t>…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-germes intracellulaires/PCR sérologies</a:t>
            </a:r>
            <a:endParaRPr lang="fr-FR" dirty="0" smtClean="0"/>
          </a:p>
          <a:p>
            <a:r>
              <a:rPr lang="fr-FR" sz="1400" dirty="0" smtClean="0"/>
              <a:t>-mycobactéries, mycologie</a:t>
            </a:r>
            <a:endParaRPr lang="fr-FR" sz="14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814126" y="5815120"/>
            <a:ext cx="1240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</p:txBody>
      </p:sp>
      <p:cxnSp>
        <p:nvCxnSpPr>
          <p:cNvPr id="103" name="Connecteur droit avec flèche 102"/>
          <p:cNvCxnSpPr/>
          <p:nvPr/>
        </p:nvCxnSpPr>
        <p:spPr>
          <a:xfrm>
            <a:off x="6914739" y="5173992"/>
            <a:ext cx="0" cy="42667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>
            <a:off x="6894143" y="2761405"/>
            <a:ext cx="2" cy="2664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81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5" grpId="0" animBg="1"/>
      <p:bldP spid="68" grpId="0"/>
      <p:bldP spid="69" grpId="0" animBg="1"/>
      <p:bldP spid="76" grpId="0"/>
      <p:bldP spid="78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9933"/>
            <a:ext cx="8229600" cy="815715"/>
          </a:xfrm>
        </p:spPr>
        <p:txBody>
          <a:bodyPr/>
          <a:lstStyle/>
          <a:p>
            <a:r>
              <a:rPr lang="fr-FR" dirty="0" smtClean="0"/>
              <a:t>Quand y penser ?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54856" y="2307129"/>
            <a:ext cx="5925171" cy="83099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Plus difficile</a:t>
            </a:r>
            <a:r>
              <a:rPr lang="fr-FR" sz="1600" dirty="0" smtClean="0"/>
              <a:t>  dorsalgie chronique </a:t>
            </a:r>
          </a:p>
          <a:p>
            <a:r>
              <a:rPr lang="fr-FR" sz="1600" dirty="0" smtClean="0"/>
              <a:t>		    + radiographies pas franchement inquiétantes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     sans contexte infectieux évident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32819" y="1390676"/>
            <a:ext cx="5644798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Evident </a:t>
            </a:r>
            <a:r>
              <a:rPr lang="fr-FR" sz="1600" dirty="0" smtClean="0"/>
              <a:t>:	Fièvre + dorsalgies inflammatoires</a:t>
            </a:r>
          </a:p>
          <a:p>
            <a:r>
              <a:rPr lang="fr-FR" sz="1600" dirty="0" smtClean="0"/>
              <a:t>		Fistule /matériel Cicatrice inflammatoire,</a:t>
            </a:r>
            <a:endParaRPr lang="fr-FR" sz="1600" dirty="0"/>
          </a:p>
        </p:txBody>
      </p:sp>
      <p:grpSp>
        <p:nvGrpSpPr>
          <p:cNvPr id="34" name="Grouper 33"/>
          <p:cNvGrpSpPr/>
          <p:nvPr/>
        </p:nvGrpSpPr>
        <p:grpSpPr>
          <a:xfrm>
            <a:off x="595480" y="3488612"/>
            <a:ext cx="3198311" cy="1809146"/>
            <a:chOff x="615800" y="3098135"/>
            <a:chExt cx="3198311" cy="1809146"/>
          </a:xfrm>
        </p:grpSpPr>
        <p:sp>
          <p:nvSpPr>
            <p:cNvPr id="8" name="ZoneTexte 7"/>
            <p:cNvSpPr txBox="1"/>
            <p:nvPr/>
          </p:nvSpPr>
          <p:spPr>
            <a:xfrm>
              <a:off x="615800" y="3566932"/>
              <a:ext cx="202452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Chirurgie du rachis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Infiltration</a:t>
              </a:r>
            </a:p>
          </p:txBody>
        </p:sp>
        <p:grpSp>
          <p:nvGrpSpPr>
            <p:cNvPr id="33" name="Grouper 32"/>
            <p:cNvGrpSpPr/>
            <p:nvPr/>
          </p:nvGrpSpPr>
          <p:grpSpPr>
            <a:xfrm>
              <a:off x="615800" y="3098135"/>
              <a:ext cx="3198311" cy="1809146"/>
              <a:chOff x="615800" y="3098135"/>
              <a:chExt cx="3198311" cy="1809146"/>
            </a:xfrm>
          </p:grpSpPr>
          <p:sp>
            <p:nvSpPr>
              <p:cNvPr id="7" name="ZoneTexte 6"/>
              <p:cNvSpPr txBox="1"/>
              <p:nvPr/>
            </p:nvSpPr>
            <p:spPr>
              <a:xfrm>
                <a:off x="615800" y="3167137"/>
                <a:ext cx="3198311" cy="36933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Facteurs de risques « certains » </a:t>
                </a:r>
                <a:endParaRPr lang="fr-FR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15800" y="3098135"/>
                <a:ext cx="3198311" cy="1809146"/>
              </a:xfrm>
              <a:prstGeom prst="rect">
                <a:avLst/>
              </a:prstGeom>
              <a:noFill/>
              <a:ln w="38100" cmpd="sng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2" name="Grouper 31"/>
          <p:cNvGrpSpPr/>
          <p:nvPr/>
        </p:nvGrpSpPr>
        <p:grpSpPr>
          <a:xfrm>
            <a:off x="4574731" y="3493305"/>
            <a:ext cx="4112069" cy="1847700"/>
            <a:chOff x="5349040" y="3083172"/>
            <a:chExt cx="3705190" cy="2749041"/>
          </a:xfrm>
        </p:grpSpPr>
        <p:sp>
          <p:nvSpPr>
            <p:cNvPr id="9" name="ZoneTexte 8"/>
            <p:cNvSpPr txBox="1"/>
            <p:nvPr/>
          </p:nvSpPr>
          <p:spPr>
            <a:xfrm>
              <a:off x="5349040" y="3083172"/>
              <a:ext cx="3403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Facteurs de risques « potentiels »</a:t>
              </a:r>
              <a:endParaRPr lang="fr-FR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450016" y="3465331"/>
              <a:ext cx="3604214" cy="1969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Post op: Pb cicatrisation  - hématome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Infection à distance 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Bactériémie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Drogue IV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Comorbidités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349040" y="3083172"/>
              <a:ext cx="3429200" cy="2749041"/>
            </a:xfrm>
            <a:prstGeom prst="rect">
              <a:avLst/>
            </a:prstGeom>
            <a:noFill/>
            <a:ln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6091814" y="6197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360401" y="6169804"/>
            <a:ext cx="1759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Ponction </a:t>
            </a:r>
            <a:r>
              <a:rPr lang="fr-FR" sz="1600" dirty="0" err="1" smtClean="0"/>
              <a:t>Biposie</a:t>
            </a:r>
            <a:r>
              <a:rPr lang="fr-FR" sz="1600" dirty="0" smtClean="0"/>
              <a:t> ? </a:t>
            </a:r>
            <a:endParaRPr lang="fr-FR" sz="1600" dirty="0"/>
          </a:p>
        </p:txBody>
      </p:sp>
      <p:sp>
        <p:nvSpPr>
          <p:cNvPr id="39" name="ZoneTexte 38"/>
          <p:cNvSpPr txBox="1"/>
          <p:nvPr/>
        </p:nvSpPr>
        <p:spPr>
          <a:xfrm>
            <a:off x="3401588" y="5949180"/>
            <a:ext cx="1059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Imagerie ? </a:t>
            </a:r>
            <a:endParaRPr lang="fr-FR" sz="1600" dirty="0"/>
          </a:p>
        </p:txBody>
      </p:sp>
      <p:sp>
        <p:nvSpPr>
          <p:cNvPr id="41" name="ZoneTexte 40"/>
          <p:cNvSpPr txBox="1"/>
          <p:nvPr/>
        </p:nvSpPr>
        <p:spPr>
          <a:xfrm>
            <a:off x="3360401" y="6446198"/>
            <a:ext cx="1544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H</a:t>
            </a:r>
            <a:r>
              <a:rPr lang="fr-FR" sz="1600" dirty="0" smtClean="0"/>
              <a:t>émocultures ? </a:t>
            </a:r>
            <a:endParaRPr lang="fr-FR" sz="1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3401588" y="5672786"/>
            <a:ext cx="205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Bilan Inflammatoire ? 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42772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9933"/>
            <a:ext cx="8229600" cy="815715"/>
          </a:xfrm>
        </p:spPr>
        <p:txBody>
          <a:bodyPr/>
          <a:lstStyle/>
          <a:p>
            <a:r>
              <a:rPr lang="fr-FR" dirty="0" smtClean="0"/>
              <a:t>Quels examens?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45032" y="1533272"/>
            <a:ext cx="5644798" cy="33855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Bilan Inflammatoire </a:t>
            </a:r>
            <a:r>
              <a:rPr lang="fr-FR" sz="1600" dirty="0" smtClean="0"/>
              <a:t>	CRP VS </a:t>
            </a:r>
            <a:endParaRPr lang="fr-FR" sz="1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091814" y="6197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45032" y="2260418"/>
            <a:ext cx="564479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Imageries:	Radiographies standards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IRM</a:t>
            </a:r>
          </a:p>
          <a:p>
            <a:r>
              <a:rPr lang="fr-FR" sz="1600" dirty="0" smtClean="0"/>
              <a:t>		TDM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845032" y="3480007"/>
            <a:ext cx="5644798" cy="1077218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Bactériologie:</a:t>
            </a:r>
          </a:p>
          <a:p>
            <a:r>
              <a:rPr lang="fr-FR" sz="1600" dirty="0" smtClean="0"/>
              <a:t>-hémocultures</a:t>
            </a:r>
          </a:p>
          <a:p>
            <a:r>
              <a:rPr lang="fr-FR" sz="1600" dirty="0"/>
              <a:t>-</a:t>
            </a:r>
            <a:r>
              <a:rPr lang="fr-FR" sz="1600" dirty="0" smtClean="0"/>
              <a:t>Ponction Biopsie </a:t>
            </a:r>
          </a:p>
          <a:p>
            <a:r>
              <a:rPr lang="fr-FR" sz="1600" dirty="0" smtClean="0"/>
              <a:t>-Prélèvements superficiels :</a:t>
            </a:r>
          </a:p>
        </p:txBody>
      </p:sp>
    </p:spTree>
    <p:extLst>
      <p:ext uri="{BB962C8B-B14F-4D97-AF65-F5344CB8AC3E}">
        <p14:creationId xmlns:p14="http://schemas.microsoft.com/office/powerpoint/2010/main" val="9746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Biologie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598" y="1536174"/>
            <a:ext cx="86868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VS: sensible mais peu spécifique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CRP: utile : 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orientation diagnostique mais 8% des SDI à taux normal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Suivi </a:t>
            </a:r>
            <a:endParaRPr lang="fr-FR" sz="2000" dirty="0"/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PCT: aucun intérêt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101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Radiographies Standards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598" y="1536174"/>
            <a:ext cx="86868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Faible </a:t>
            </a:r>
            <a:r>
              <a:rPr lang="fr-FR" sz="2000" dirty="0" smtClean="0"/>
              <a:t>coût</a:t>
            </a:r>
            <a:r>
              <a:rPr lang="fr-FR" sz="2000" dirty="0"/>
              <a:t>, reproductibilité, accessibilité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Toujours réalisée dans le bilan initial.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Elimine des diagnostics différentiels.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Permet le suivi évolutif</a:t>
            </a:r>
          </a:p>
        </p:txBody>
      </p:sp>
    </p:spTree>
    <p:extLst>
      <p:ext uri="{BB962C8B-B14F-4D97-AF65-F5344CB8AC3E}">
        <p14:creationId xmlns:p14="http://schemas.microsoft.com/office/powerpoint/2010/main" val="93073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2995" y="0"/>
            <a:ext cx="8501448" cy="753762"/>
          </a:xfrm>
        </p:spPr>
        <p:txBody>
          <a:bodyPr/>
          <a:lstStyle/>
          <a:p>
            <a:r>
              <a:rPr lang="fr-FR" sz="4000" dirty="0" smtClean="0"/>
              <a:t>Imagerie </a:t>
            </a:r>
            <a:r>
              <a:rPr lang="fr-FR" sz="4000" smtClean="0"/>
              <a:t>par Résonance </a:t>
            </a:r>
            <a:r>
              <a:rPr lang="fr-FR" sz="4000" dirty="0" smtClean="0"/>
              <a:t>Magnétique 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345988" y="935724"/>
            <a:ext cx="78959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Absence </a:t>
            </a: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d'irradiation, possible chez l’insuffisant rénal</a:t>
            </a:r>
            <a:endParaRPr lang="fr-FR" sz="2000" dirty="0">
              <a:latin typeface="+mj-lt"/>
              <a:ea typeface="Calibri" charset="0"/>
              <a:cs typeface="Times New Roman" charset="0"/>
            </a:endParaRP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Signes </a:t>
            </a:r>
            <a:r>
              <a:rPr lang="fr-FR" sz="2000" b="1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précoces</a:t>
            </a: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 et Très </a:t>
            </a:r>
            <a:r>
              <a:rPr lang="fr-FR" sz="2000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bonne résolution spatiale et en contraste</a:t>
            </a:r>
            <a:endParaRPr lang="fr-FR" sz="2000" dirty="0">
              <a:latin typeface="+mj-lt"/>
              <a:ea typeface="Calibri" charset="0"/>
              <a:cs typeface="Times New Roman" charset="0"/>
            </a:endParaRP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b="1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Meilleur examen diagnostique </a:t>
            </a:r>
            <a:r>
              <a:rPr lang="fr-FR" sz="2000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(sensibilité et spécificité élevées)</a:t>
            </a: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Evaluation </a:t>
            </a:r>
            <a:r>
              <a:rPr lang="fr-FR" sz="2000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de l'extension aux </a:t>
            </a:r>
            <a:r>
              <a:rPr lang="fr-FR" sz="2000" b="1" dirty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tissus </a:t>
            </a:r>
            <a:r>
              <a:rPr lang="fr-FR" sz="2000" b="1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périphériques + espace péridural </a:t>
            </a:r>
            <a:endParaRPr lang="fr-FR" sz="2000" b="1" dirty="0">
              <a:latin typeface="+mj-lt"/>
              <a:ea typeface="Calibri" charset="0"/>
              <a:cs typeface="Times New Roman" charset="0"/>
            </a:endParaRP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Si </a:t>
            </a:r>
            <a:r>
              <a:rPr lang="fr-FR" sz="2000" dirty="0" err="1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spondylodiscite</a:t>
            </a:r>
            <a:r>
              <a:rPr lang="fr-FR" sz="2000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 : faire une </a:t>
            </a:r>
            <a:r>
              <a:rPr lang="fr-FR" sz="2000" b="1" dirty="0" err="1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panIRM</a:t>
            </a:r>
            <a:r>
              <a:rPr lang="fr-FR" sz="2000" b="1" dirty="0" smtClean="0">
                <a:solidFill>
                  <a:srgbClr val="3F424D"/>
                </a:solidFill>
                <a:latin typeface="+mj-lt"/>
                <a:ea typeface="Times New Roman" charset="0"/>
                <a:cs typeface="Times New Roman" charset="0"/>
              </a:rPr>
              <a:t> </a:t>
            </a:r>
            <a:endParaRPr lang="fr-FR" sz="2000" b="1" dirty="0" smtClean="0">
              <a:latin typeface="+mj-lt"/>
              <a:ea typeface="Calibri" charset="0"/>
              <a:cs typeface="Times New Roman" charset="0"/>
            </a:endParaRP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 smtClean="0">
                <a:latin typeface="+mj-lt"/>
              </a:rPr>
              <a:t>Contre indication: </a:t>
            </a:r>
            <a:r>
              <a:rPr lang="fr-FR" sz="2000" b="1" dirty="0" smtClean="0">
                <a:latin typeface="+mj-lt"/>
              </a:rPr>
              <a:t>Pace maker </a:t>
            </a: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dirty="0" smtClean="0">
                <a:latin typeface="+mj-lt"/>
              </a:rPr>
              <a:t>Illisible si matériel </a:t>
            </a: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r>
              <a:rPr lang="fr-FR" sz="2000" b="1" dirty="0">
                <a:solidFill>
                  <a:srgbClr val="3F424D"/>
                </a:solidFill>
                <a:latin typeface="+mj-lt"/>
                <a:ea typeface="Times New Roman" charset="0"/>
              </a:rPr>
              <a:t>Pas d'indication dans le suivi</a:t>
            </a:r>
            <a:r>
              <a:rPr lang="fr-FR" sz="2000" b="1" dirty="0">
                <a:latin typeface="+mj-lt"/>
              </a:rPr>
              <a:t> </a:t>
            </a:r>
          </a:p>
          <a:p>
            <a:pPr marL="189230">
              <a:lnSpc>
                <a:spcPct val="200000"/>
              </a:lnSpc>
              <a:spcAft>
                <a:spcPts val="0"/>
              </a:spcAft>
            </a:pPr>
            <a:endParaRPr lang="fr-FR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316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TomoDensiTométrie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598" y="1536174"/>
            <a:ext cx="8686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Très bonne résolution spatiale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Examen de choix pour l'analyse fine des </a:t>
            </a:r>
            <a:r>
              <a:rPr lang="fr-FR" sz="2000" b="1" dirty="0"/>
              <a:t>structures osseuses</a:t>
            </a:r>
            <a:r>
              <a:rPr lang="fr-FR" sz="2000" dirty="0"/>
              <a:t>.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Peut orienter vers des </a:t>
            </a:r>
            <a:r>
              <a:rPr lang="fr-FR" sz="2000" b="1" dirty="0" smtClean="0"/>
              <a:t>diagnostiques </a:t>
            </a:r>
            <a:r>
              <a:rPr lang="fr-FR" sz="2000" b="1" dirty="0"/>
              <a:t>différentiels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Recherche un </a:t>
            </a:r>
            <a:r>
              <a:rPr lang="fr-FR" sz="2000" b="1" dirty="0"/>
              <a:t>séquestre osseux </a:t>
            </a:r>
            <a:r>
              <a:rPr lang="fr-FR" sz="2000" dirty="0"/>
              <a:t>et du gaz intra osseux (IRM en défaut devant ces signes)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Permet de guider les gestes notamment les </a:t>
            </a:r>
            <a:r>
              <a:rPr lang="fr-FR" sz="2000" b="1" dirty="0"/>
              <a:t>PBDV,</a:t>
            </a:r>
            <a:r>
              <a:rPr lang="fr-FR" sz="2000" dirty="0"/>
              <a:t> le </a:t>
            </a:r>
            <a:r>
              <a:rPr lang="fr-FR" sz="2000" b="1" dirty="0"/>
              <a:t>drainage </a:t>
            </a:r>
            <a:r>
              <a:rPr lang="fr-FR" sz="2000" dirty="0"/>
              <a:t>d'abcès ou des prélèvements profonds.</a:t>
            </a:r>
          </a:p>
          <a:p>
            <a:pPr marL="474980" indent="-285750">
              <a:lnSpc>
                <a:spcPct val="200000"/>
              </a:lnSpc>
              <a:spcAft>
                <a:spcPts val="0"/>
              </a:spcAft>
              <a:buFont typeface="Arial" charset="0"/>
              <a:buChar char="•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53520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8" y="0"/>
            <a:ext cx="8229600" cy="1143000"/>
          </a:xfrm>
        </p:spPr>
        <p:txBody>
          <a:bodyPr/>
          <a:lstStyle/>
          <a:p>
            <a:r>
              <a:rPr lang="fr-FR" dirty="0" smtClean="0"/>
              <a:t>Microbiologie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597" y="844192"/>
            <a:ext cx="86868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Hémocultures: répétées (3 paires)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60% (+) si SDI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PDBV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b="1" dirty="0" smtClean="0"/>
              <a:t>Indispensable si hémocultures négatives </a:t>
            </a:r>
            <a:endParaRPr lang="fr-FR" sz="2000" b="1" dirty="0"/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/>
              <a:t>1</a:t>
            </a:r>
            <a:r>
              <a:rPr lang="fr-FR" sz="2000" baseline="30000" dirty="0"/>
              <a:t>ère</a:t>
            </a:r>
            <a:r>
              <a:rPr lang="fr-FR" sz="2000" dirty="0"/>
              <a:t>: 40% </a:t>
            </a:r>
            <a:r>
              <a:rPr lang="fr-FR" sz="2000" b="1" dirty="0"/>
              <a:t>+ </a:t>
            </a:r>
            <a:r>
              <a:rPr lang="fr-FR" sz="2000" b="1" dirty="0" smtClean="0"/>
              <a:t>      2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</a:t>
            </a:r>
            <a:r>
              <a:rPr lang="fr-FR" sz="2000" b="1" dirty="0"/>
              <a:t>: 80</a:t>
            </a:r>
            <a:r>
              <a:rPr lang="fr-FR" sz="2000" b="1" dirty="0" smtClean="0"/>
              <a:t>% +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Arrêt Antibiotiques (&gt; 14 j)</a:t>
            </a:r>
            <a:endParaRPr lang="fr-FR" sz="2000" dirty="0"/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b="1" dirty="0"/>
              <a:t>3 biopsies </a:t>
            </a:r>
            <a:r>
              <a:rPr lang="fr-FR" sz="2000" dirty="0"/>
              <a:t>+ examen </a:t>
            </a:r>
            <a:r>
              <a:rPr lang="fr-FR" sz="2000" b="1" dirty="0" smtClean="0"/>
              <a:t>anatomopat</a:t>
            </a:r>
            <a:r>
              <a:rPr lang="fr-FR" sz="2000" dirty="0" smtClean="0"/>
              <a:t>hologie</a:t>
            </a:r>
          </a:p>
          <a:p>
            <a:pPr marL="800100" lvl="1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+/- Ensemencement </a:t>
            </a:r>
            <a:r>
              <a:rPr lang="fr-FR" sz="2000" dirty="0" smtClean="0"/>
              <a:t>sur flacon hémoculture</a:t>
            </a:r>
            <a:endParaRPr lang="fr-FR" sz="2000" dirty="0"/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fr-FR" sz="2000" dirty="0" smtClean="0"/>
              <a:t>Prélèvements superficiels/fistule: non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7207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Toujours rechercher les autres éléments indispensables au suivi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27457" y="2611959"/>
            <a:ext cx="6225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dirty="0" smtClean="0">
                <a:latin typeface="+mn-lt"/>
              </a:rPr>
              <a:t>Suivi radiologique:</a:t>
            </a:r>
          </a:p>
          <a:p>
            <a:pPr marL="742950" lvl="1" indent="-285750">
              <a:buFont typeface="Arial"/>
              <a:buChar char="•"/>
            </a:pPr>
            <a:r>
              <a:rPr lang="fr-FR" sz="2000" dirty="0" smtClean="0">
                <a:latin typeface="+mn-lt"/>
              </a:rPr>
              <a:t>Radiographie standards : 6 s, 3 mois, 12 mois</a:t>
            </a:r>
          </a:p>
          <a:p>
            <a:pPr marL="742950" lvl="1" indent="-285750">
              <a:buFont typeface="Arial"/>
              <a:buChar char="•"/>
            </a:pPr>
            <a:r>
              <a:rPr lang="fr-FR" sz="2000" dirty="0" smtClean="0">
                <a:latin typeface="+mn-lt"/>
              </a:rPr>
              <a:t>TDM: M3</a:t>
            </a:r>
          </a:p>
          <a:p>
            <a:pPr marL="742950" lvl="1" indent="-285750">
              <a:buFont typeface="Arial"/>
              <a:buChar char="•"/>
            </a:pPr>
            <a:r>
              <a:rPr lang="fr-FR" sz="2000" dirty="0" smtClean="0">
                <a:latin typeface="+mn-lt"/>
              </a:rPr>
              <a:t>IRM: non </a:t>
            </a:r>
            <a:endParaRPr lang="fr-FR" sz="2000" dirty="0">
              <a:latin typeface="+mn-lt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6311" y="4646655"/>
            <a:ext cx="7968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dirty="0" smtClean="0">
                <a:latin typeface="+mn-lt"/>
              </a:rPr>
              <a:t>Recherche de la porte d’entrée autres localisations  </a:t>
            </a:r>
            <a:r>
              <a:rPr lang="fr-FR" sz="2000" dirty="0" smtClean="0"/>
              <a:t>(clinique, imagerie)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26311" y="4090971"/>
            <a:ext cx="7508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dirty="0" smtClean="0"/>
              <a:t>Echographie cardiaque (si Gram +) ETT et ETO (sauf rachis cervical)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497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 dia SOO PTH septique en po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dia SOO PTH septique en pot.pot</Template>
  <TotalTime>1362</TotalTime>
  <Words>397</Words>
  <Application>Microsoft Macintosh PowerPoint</Application>
  <PresentationFormat>Présentation à l'écran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ＭＳ Ｐゴシック</vt:lpstr>
      <vt:lpstr>Times New Roman</vt:lpstr>
      <vt:lpstr>Modele dia SOO PTH septique en pot</vt:lpstr>
      <vt:lpstr>Démarche diagnostique dans les infections du Rachis</vt:lpstr>
      <vt:lpstr>Quand y penser ? </vt:lpstr>
      <vt:lpstr>Quels examens? </vt:lpstr>
      <vt:lpstr>Biologie</vt:lpstr>
      <vt:lpstr>Radiographies Standards</vt:lpstr>
      <vt:lpstr>Imagerie par Résonance Magnétique </vt:lpstr>
      <vt:lpstr>TomoDensiTométrie</vt:lpstr>
      <vt:lpstr>Microbiologie</vt:lpstr>
      <vt:lpstr>Toujours rechercher les autres éléments indispensables au suivi</vt:lpstr>
      <vt:lpstr>Rachialgies « inflammatoire 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ROSSET</dc:creator>
  <cp:lastModifiedBy>Louis BERNARD</cp:lastModifiedBy>
  <cp:revision>342</cp:revision>
  <cp:lastPrinted>2017-01-06T22:38:30Z</cp:lastPrinted>
  <dcterms:created xsi:type="dcterms:W3CDTF">2015-04-30T09:33:58Z</dcterms:created>
  <dcterms:modified xsi:type="dcterms:W3CDTF">2017-01-09T09:38:47Z</dcterms:modified>
</cp:coreProperties>
</file>