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38"/>
  </p:notesMasterIdLst>
  <p:sldIdLst>
    <p:sldId id="256" r:id="rId2"/>
    <p:sldId id="288" r:id="rId3"/>
    <p:sldId id="258" r:id="rId4"/>
    <p:sldId id="267" r:id="rId5"/>
    <p:sldId id="286" r:id="rId6"/>
    <p:sldId id="262" r:id="rId7"/>
    <p:sldId id="259" r:id="rId8"/>
    <p:sldId id="268" r:id="rId9"/>
    <p:sldId id="269" r:id="rId10"/>
    <p:sldId id="280" r:id="rId11"/>
    <p:sldId id="260" r:id="rId12"/>
    <p:sldId id="261" r:id="rId13"/>
    <p:sldId id="282" r:id="rId14"/>
    <p:sldId id="264" r:id="rId15"/>
    <p:sldId id="265" r:id="rId16"/>
    <p:sldId id="270" r:id="rId17"/>
    <p:sldId id="266" r:id="rId18"/>
    <p:sldId id="284" r:id="rId19"/>
    <p:sldId id="278" r:id="rId20"/>
    <p:sldId id="279" r:id="rId21"/>
    <p:sldId id="281" r:id="rId22"/>
    <p:sldId id="275" r:id="rId23"/>
    <p:sldId id="276" r:id="rId24"/>
    <p:sldId id="272" r:id="rId25"/>
    <p:sldId id="271" r:id="rId26"/>
    <p:sldId id="273" r:id="rId27"/>
    <p:sldId id="274" r:id="rId28"/>
    <p:sldId id="285" r:id="rId29"/>
    <p:sldId id="257" r:id="rId30"/>
    <p:sldId id="277" r:id="rId31"/>
    <p:sldId id="294" r:id="rId32"/>
    <p:sldId id="287" r:id="rId33"/>
    <p:sldId id="290" r:id="rId34"/>
    <p:sldId id="291" r:id="rId35"/>
    <p:sldId id="293" r:id="rId36"/>
    <p:sldId id="289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D68D-9A04-45CB-A40F-3A5A7FDED76A}" type="datetimeFigureOut">
              <a:rPr lang="fr-FR" smtClean="0"/>
              <a:t>31/01/2017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66DA6-96FE-4CB6-8318-62F7929FF7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6DA6-96FE-4CB6-8318-62F7929FF7B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8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E3954A-E811-4395-9B55-0D0E9520E433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57305F-A43E-4853-B7E7-1CABD6F4F481}" type="slidenum">
              <a:rPr lang="fr-FR" altLang="fr-FR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6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AC82E8-762B-4678-891B-366A181A9D89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8488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Nine RCTs involving 3396 participants met the inclusion criteria. Patient populations varied and several types of nosocomial S. aureus infection were described including </a:t>
            </a:r>
            <a:r>
              <a:rPr lang="en-US" dirty="0" err="1"/>
              <a:t>bacteraemia</a:t>
            </a:r>
            <a:r>
              <a:rPr lang="en-US" dirty="0"/>
              <a:t>, exit-site infections, peritonitis, respiratory tract infections, skin infections, surgical site infections (SSI) and urinary tract infections.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pooling the eight studies that compared mupirocin with placebo or with no treatment, there was a statistically significant reduction in the rate of S. aureus infection associated with intranasal mupirocin (RR 0.55, 95% CI 0.43 to 0.70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</a:t>
            </a:r>
            <a:r>
              <a:rPr lang="en-US" dirty="0"/>
              <a:t>planned subgroup analysis of surgical trials demonstrated a significant reduction in the rate of nosocomial S. aureus infection rate associated with mupirocin use (RR 0.55, 95% CI 0.34 to 0.89)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owever </a:t>
            </a:r>
            <a:r>
              <a:rPr lang="en-US" dirty="0"/>
              <a:t>this effect disappeared if the analysis only included surgical site infections caused by S. aureus (RR 0.63, 95% CI 0.38 to 1.04), possibly due to a lack of power. The infection rate caused by micro-organisms other than S. aureus was significantly higher in patients treated with mupirocin compared with control patients (RR 1.38 95% CI 1.118 to 1.72).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6DA6-96FE-4CB6-8318-62F7929FF7B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6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AEF-A355-49EC-B604-E3A0EF97289C}" type="datetime1">
              <a:rPr lang="fr-FR" smtClean="0"/>
              <a:t>31/01/2017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F64A-49D3-4851-8803-AE98B89672C4}" type="datetime1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B757-698A-4AA7-A2AF-F6B01E7373AF}" type="datetime1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C34F-6997-4E08-BA29-2EA45B23CE38}" type="datetime1">
              <a:rPr lang="fr-FR" altLang="fr-FR" smtClean="0">
                <a:solidFill>
                  <a:srgbClr val="000000"/>
                </a:solidFill>
              </a:rPr>
              <a:t>31/01/2017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E3669-2ED2-43F2-A502-C90452DEA4E8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8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6874-937A-4A8D-9513-99FE9791B06F}" type="datetime1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671F-CB43-4D9A-B56F-9D51C2B90391}" type="datetime1">
              <a:rPr lang="fr-FR" smtClean="0"/>
              <a:t>31/01/2017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34A1-8C93-4CF2-B2AB-39EBA8DE1608}" type="datetime1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B397-922F-4B20-80F5-4D6C824EBF79}" type="datetime1">
              <a:rPr lang="fr-FR" smtClean="0"/>
              <a:t>31/01/2017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4699-B94B-40A0-A8A1-32905C34E050}" type="datetime1">
              <a:rPr lang="fr-FR" smtClean="0"/>
              <a:t>31/01/2017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C36-6295-4976-8371-6BB443B0640A}" type="datetime1">
              <a:rPr lang="fr-FR" smtClean="0"/>
              <a:t>31/01/2017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14A-9FCD-4FB1-A72E-9FF69AA6299B}" type="datetime1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7D79-09C4-46B9-843F-B893649A4BEE}" type="datetime1">
              <a:rPr lang="fr-FR" smtClean="0"/>
              <a:t>31/01/2017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9C36CB-00D1-427F-A887-E1401DAC41DB}" type="datetime1">
              <a:rPr lang="fr-FR" smtClean="0"/>
              <a:t>31/01/2017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D74E06-182F-429B-96EC-FEE499264CF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c.europa.e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267" y="3996266"/>
            <a:ext cx="8585199" cy="1718733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P.-Y. </a:t>
            </a:r>
            <a:r>
              <a:rPr lang="fr-FR" sz="2400" b="1" dirty="0" err="1" smtClean="0"/>
              <a:t>Donnio</a:t>
            </a:r>
            <a:endParaRPr lang="fr-FR" sz="2400" b="1" dirty="0" smtClean="0"/>
          </a:p>
          <a:p>
            <a:endParaRPr lang="fr-FR" sz="1600" b="1" dirty="0" smtClean="0"/>
          </a:p>
          <a:p>
            <a:r>
              <a:rPr lang="fr-FR" sz="1600" dirty="0" smtClean="0">
                <a:solidFill>
                  <a:schemeClr val="tx1"/>
                </a:solidFill>
              </a:rPr>
              <a:t>pierre-yves.donnio@chu-rennes.fr</a:t>
            </a:r>
          </a:p>
          <a:p>
            <a:endParaRPr lang="fr-FR" sz="16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400" dirty="0"/>
              <a:t>Bactériologie-Hygiène Hospitalière, CHU de Rennes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400" dirty="0"/>
              <a:t>Centre de Coordination de Lutte contre les Infections Nosocomiales - Ouest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400" dirty="0" smtClean="0"/>
              <a:t>INSERM U1230 ; Université </a:t>
            </a:r>
            <a:r>
              <a:rPr lang="fr-FR" sz="1400" dirty="0"/>
              <a:t>de Rennes </a:t>
            </a:r>
            <a:r>
              <a:rPr lang="fr-FR" sz="1400" dirty="0" smtClean="0"/>
              <a:t>1</a:t>
            </a:r>
          </a:p>
          <a:p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Décontamination du portage de </a:t>
            </a:r>
            <a:r>
              <a:rPr lang="fr-FR" b="1" i="1" dirty="0" smtClean="0"/>
              <a:t>Staphylococcus aureus</a:t>
            </a:r>
            <a:endParaRPr lang="fr-FR" i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116013" y="115888"/>
            <a:ext cx="7375525" cy="1093787"/>
            <a:chOff x="1116013" y="115888"/>
            <a:chExt cx="7375525" cy="1093787"/>
          </a:xfrm>
        </p:grpSpPr>
        <p:pic>
          <p:nvPicPr>
            <p:cNvPr id="5" name="Picture 9" descr="logo-RVB-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260350"/>
              <a:ext cx="201612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88913"/>
              <a:ext cx="827087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115888"/>
              <a:ext cx="1471613" cy="1093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Pourquoi pas un vaccin anti-staphylocoque doré 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Immunité anti staphylococcique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341438"/>
            <a:ext cx="8712200" cy="475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000" b="1" dirty="0" smtClean="0">
                <a:sym typeface="Wingdings"/>
              </a:rPr>
              <a:t></a:t>
            </a:r>
            <a:r>
              <a:rPr lang="fr-FR" sz="2000" b="1" dirty="0" smtClean="0"/>
              <a:t>Immunité centrée sur les fonctions des cellules phagocytaires</a:t>
            </a:r>
            <a:endParaRPr lang="fr-FR" sz="2000" b="1" dirty="0"/>
          </a:p>
          <a:p>
            <a:pPr>
              <a:defRPr/>
            </a:pPr>
            <a:endParaRPr lang="fr-FR" sz="2000" b="1" dirty="0" smtClean="0"/>
          </a:p>
          <a:p>
            <a:pPr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Immunité innée</a:t>
            </a:r>
          </a:p>
          <a:p>
            <a:pPr lvl="1">
              <a:defRPr/>
            </a:pPr>
            <a:r>
              <a:rPr lang="fr-FR" sz="1800" dirty="0" smtClean="0"/>
              <a:t>Activation des TLR2/TLR6 par les acides </a:t>
            </a:r>
            <a:r>
              <a:rPr lang="fr-FR" sz="1800" dirty="0" err="1" smtClean="0"/>
              <a:t>teichoïques</a:t>
            </a:r>
            <a:r>
              <a:rPr lang="fr-FR" sz="1800" dirty="0" smtClean="0"/>
              <a:t> et </a:t>
            </a:r>
            <a:r>
              <a:rPr lang="fr-FR" sz="1800" dirty="0" err="1" smtClean="0"/>
              <a:t>lipoteichoïques</a:t>
            </a:r>
            <a:r>
              <a:rPr lang="fr-FR" sz="1800" dirty="0" smtClean="0"/>
              <a:t> à la surfaces des polynucléaires neutrophiles </a:t>
            </a:r>
            <a:r>
              <a:rPr lang="fr-FR" sz="1800" dirty="0" smtClean="0">
                <a:sym typeface="Wingdings"/>
              </a:rPr>
              <a:t> cascade de médiateurs cellulaires et cytokines</a:t>
            </a:r>
            <a:endParaRPr lang="fr-FR" sz="1800" dirty="0" smtClean="0"/>
          </a:p>
          <a:p>
            <a:pPr lvl="1">
              <a:defRPr/>
            </a:pPr>
            <a:r>
              <a:rPr lang="fr-FR" sz="1800" dirty="0" err="1" smtClean="0"/>
              <a:t>Opsonisation</a:t>
            </a:r>
            <a:r>
              <a:rPr lang="fr-FR" sz="1800" dirty="0" smtClean="0"/>
              <a:t> de </a:t>
            </a:r>
            <a:r>
              <a:rPr lang="fr-FR" sz="1800" i="1" dirty="0" smtClean="0"/>
              <a:t>S. aureus </a:t>
            </a:r>
            <a:r>
              <a:rPr lang="fr-FR" sz="1800" dirty="0" smtClean="0"/>
              <a:t>par la fraction C3a</a:t>
            </a:r>
          </a:p>
          <a:p>
            <a:pPr>
              <a:defRPr/>
            </a:pPr>
            <a:endParaRPr lang="fr-FR" sz="1050" dirty="0" smtClean="0"/>
          </a:p>
          <a:p>
            <a:pPr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Immunité adaptative liée à l’</a:t>
            </a:r>
            <a:r>
              <a:rPr lang="fr-FR" sz="2000" b="1" dirty="0" err="1" smtClean="0">
                <a:solidFill>
                  <a:srgbClr val="C00000"/>
                </a:solidFill>
              </a:rPr>
              <a:t>opsonisation</a:t>
            </a:r>
            <a:r>
              <a:rPr lang="fr-FR" sz="2000" b="1" dirty="0" smtClean="0">
                <a:solidFill>
                  <a:srgbClr val="C00000"/>
                </a:solidFill>
              </a:rPr>
              <a:t> par des </a:t>
            </a:r>
            <a:r>
              <a:rPr lang="fr-FR" sz="2000" b="1" dirty="0" err="1" smtClean="0">
                <a:solidFill>
                  <a:srgbClr val="C00000"/>
                </a:solidFill>
              </a:rPr>
              <a:t>IgG</a:t>
            </a:r>
            <a:endParaRPr lang="fr-FR" sz="20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fr-FR" sz="1800" dirty="0" smtClean="0"/>
              <a:t>La phagocytose n’est efficace qu’en présence d’un taux suffisant </a:t>
            </a:r>
            <a:r>
              <a:rPr lang="fr-FR" sz="1800" dirty="0" err="1" smtClean="0"/>
              <a:t>d’IgG</a:t>
            </a:r>
            <a:r>
              <a:rPr lang="fr-FR" sz="1800" dirty="0" smtClean="0"/>
              <a:t> </a:t>
            </a:r>
            <a:r>
              <a:rPr lang="fr-FR" sz="1800" dirty="0" err="1" smtClean="0"/>
              <a:t>opsonisantes</a:t>
            </a:r>
            <a:r>
              <a:rPr lang="fr-FR" sz="1800" dirty="0" smtClean="0"/>
              <a:t> reconnaissant des Ag de surfaces</a:t>
            </a:r>
          </a:p>
          <a:p>
            <a:pPr>
              <a:defRPr/>
            </a:pPr>
            <a:endParaRPr lang="fr-FR" sz="1000" dirty="0" smtClean="0"/>
          </a:p>
          <a:p>
            <a:pPr>
              <a:defRPr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0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74904" y="140495"/>
            <a:ext cx="7543800" cy="754855"/>
          </a:xfrm>
        </p:spPr>
        <p:txBody>
          <a:bodyPr/>
          <a:lstStyle/>
          <a:p>
            <a:pPr>
              <a:defRPr/>
            </a:pPr>
            <a:r>
              <a:rPr lang="fr-FR" alt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fr-FR" alt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vasion immune et </a:t>
            </a:r>
            <a:r>
              <a:rPr lang="fr-FR" altLang="fr-F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immunomodulation</a:t>
            </a:r>
            <a:endParaRPr lang="fr-FR" altLang="fr-F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179388" y="1052513"/>
            <a:ext cx="8353425" cy="3600450"/>
          </a:xfrm>
        </p:spPr>
        <p:txBody>
          <a:bodyPr/>
          <a:lstStyle/>
          <a:p>
            <a:r>
              <a:rPr lang="fr-FR" altLang="fr-FR" sz="1800" b="1" dirty="0" smtClean="0">
                <a:solidFill>
                  <a:srgbClr val="C00000"/>
                </a:solidFill>
              </a:rPr>
              <a:t>Stratégies d’évasion immune développées par la bactérie :</a:t>
            </a:r>
          </a:p>
          <a:p>
            <a:pPr lvl="1"/>
            <a:r>
              <a:rPr lang="fr-FR" altLang="fr-FR" sz="1600" b="1" dirty="0" smtClean="0"/>
              <a:t>Activité anti phagocytaire </a:t>
            </a:r>
            <a:r>
              <a:rPr lang="fr-FR" altLang="fr-FR" sz="1600" dirty="0" smtClean="0"/>
              <a:t>de la capsule polysaccharidique</a:t>
            </a:r>
          </a:p>
          <a:p>
            <a:pPr lvl="1"/>
            <a:r>
              <a:rPr lang="fr-FR" altLang="fr-FR" sz="1600" b="1" dirty="0" smtClean="0"/>
              <a:t>Inhibition du complément : </a:t>
            </a:r>
            <a:r>
              <a:rPr lang="fr-FR" altLang="fr-FR" sz="1600" dirty="0" smtClean="0"/>
              <a:t>facteur </a:t>
            </a:r>
            <a:r>
              <a:rPr lang="fr-FR" altLang="fr-FR" sz="1600" i="1" dirty="0" err="1" smtClean="0"/>
              <a:t>Scin</a:t>
            </a:r>
            <a:endParaRPr lang="fr-FR" altLang="fr-FR" sz="1600" i="1" dirty="0" smtClean="0"/>
          </a:p>
          <a:p>
            <a:pPr lvl="1"/>
            <a:r>
              <a:rPr lang="fr-FR" altLang="fr-FR" sz="1600" b="1" dirty="0" smtClean="0"/>
              <a:t>Inhibition du chimiotactisme : </a:t>
            </a:r>
            <a:r>
              <a:rPr lang="fr-FR" altLang="fr-FR" sz="1600" dirty="0" smtClean="0"/>
              <a:t>facteur </a:t>
            </a:r>
            <a:r>
              <a:rPr lang="fr-FR" altLang="fr-FR" sz="1600" i="1" dirty="0" smtClean="0"/>
              <a:t>Chip</a:t>
            </a:r>
          </a:p>
          <a:p>
            <a:pPr lvl="1"/>
            <a:r>
              <a:rPr lang="fr-FR" altLang="fr-FR" sz="1600" b="1" dirty="0" smtClean="0"/>
              <a:t>Clivage </a:t>
            </a:r>
            <a:r>
              <a:rPr lang="fr-FR" altLang="fr-FR" sz="1600" dirty="0" smtClean="0"/>
              <a:t>des </a:t>
            </a:r>
            <a:r>
              <a:rPr lang="fr-FR" altLang="fr-FR" sz="1600" dirty="0" err="1" smtClean="0"/>
              <a:t>IgG</a:t>
            </a:r>
            <a:r>
              <a:rPr lang="fr-FR" altLang="fr-FR" sz="1600" dirty="0" smtClean="0"/>
              <a:t> et du C : facteur </a:t>
            </a:r>
            <a:r>
              <a:rPr lang="fr-FR" altLang="fr-FR" sz="1600" i="1" dirty="0" err="1" smtClean="0"/>
              <a:t>Sak</a:t>
            </a:r>
            <a:endParaRPr lang="fr-FR" altLang="fr-FR" sz="1600" i="1" dirty="0" smtClean="0"/>
          </a:p>
          <a:p>
            <a:endParaRPr lang="fr-FR" altLang="fr-FR" sz="1800" b="1" dirty="0" smtClean="0">
              <a:solidFill>
                <a:srgbClr val="5400A8"/>
              </a:solidFill>
            </a:endParaRPr>
          </a:p>
          <a:p>
            <a:r>
              <a:rPr lang="fr-FR" altLang="fr-FR" sz="1800" b="1" dirty="0" smtClean="0">
                <a:solidFill>
                  <a:srgbClr val="C00000"/>
                </a:solidFill>
              </a:rPr>
              <a:t>Fonctions d’</a:t>
            </a:r>
            <a:r>
              <a:rPr lang="fr-FR" altLang="fr-FR" sz="1800" b="1" dirty="0" err="1" smtClean="0">
                <a:solidFill>
                  <a:srgbClr val="C00000"/>
                </a:solidFill>
              </a:rPr>
              <a:t>immunomodulation</a:t>
            </a:r>
            <a:r>
              <a:rPr lang="fr-FR" altLang="fr-FR" sz="1800" b="1" dirty="0" smtClean="0">
                <a:solidFill>
                  <a:srgbClr val="C00000"/>
                </a:solidFill>
              </a:rPr>
              <a:t> :</a:t>
            </a:r>
          </a:p>
          <a:p>
            <a:pPr lvl="1"/>
            <a:r>
              <a:rPr lang="fr-FR" altLang="fr-FR" sz="1600" b="1" dirty="0" smtClean="0"/>
              <a:t>Protéines fixant</a:t>
            </a:r>
            <a:r>
              <a:rPr lang="fr-FR" altLang="fr-FR" sz="1600" dirty="0" smtClean="0"/>
              <a:t> les </a:t>
            </a:r>
            <a:r>
              <a:rPr lang="fr-FR" altLang="fr-FR" sz="1600" dirty="0" err="1" smtClean="0"/>
              <a:t>IgG</a:t>
            </a:r>
            <a:r>
              <a:rPr lang="fr-FR" altLang="fr-FR" sz="1600" dirty="0" smtClean="0"/>
              <a:t> (par leur </a:t>
            </a:r>
            <a:r>
              <a:rPr lang="fr-FR" altLang="fr-FR" sz="1600" dirty="0" err="1" smtClean="0"/>
              <a:t>Fc</a:t>
            </a:r>
            <a:r>
              <a:rPr lang="fr-FR" altLang="fr-FR" sz="1600" dirty="0" smtClean="0"/>
              <a:t>) et/ou le complément : </a:t>
            </a:r>
            <a:r>
              <a:rPr lang="fr-FR" altLang="fr-FR" sz="1600" dirty="0" err="1" smtClean="0"/>
              <a:t>SpA</a:t>
            </a:r>
            <a:r>
              <a:rPr lang="fr-FR" altLang="fr-FR" sz="1600" dirty="0" smtClean="0"/>
              <a:t> (protéine A) et </a:t>
            </a:r>
            <a:r>
              <a:rPr lang="fr-FR" altLang="fr-FR" sz="1600" dirty="0" err="1" smtClean="0"/>
              <a:t>Sbi</a:t>
            </a:r>
            <a:r>
              <a:rPr lang="fr-FR" altLang="fr-FR" sz="1600" dirty="0" smtClean="0"/>
              <a:t> (</a:t>
            </a:r>
            <a:r>
              <a:rPr lang="fr-FR" altLang="fr-FR" sz="1600" i="1" dirty="0" err="1" smtClean="0"/>
              <a:t>Staph</a:t>
            </a:r>
            <a:r>
              <a:rPr lang="fr-FR" altLang="fr-FR" sz="1600" i="1" dirty="0" smtClean="0"/>
              <a:t>.</a:t>
            </a:r>
            <a:r>
              <a:rPr lang="fr-FR" altLang="fr-FR" sz="1600" dirty="0" smtClean="0"/>
              <a:t> binder of </a:t>
            </a:r>
            <a:r>
              <a:rPr lang="fr-FR" altLang="fr-FR" sz="1600" dirty="0" err="1" smtClean="0"/>
              <a:t>Ig</a:t>
            </a:r>
            <a:r>
              <a:rPr lang="fr-FR" altLang="fr-FR" sz="1600" dirty="0" smtClean="0"/>
              <a:t>)</a:t>
            </a:r>
          </a:p>
          <a:p>
            <a:pPr lvl="1"/>
            <a:r>
              <a:rPr lang="fr-FR" altLang="fr-FR" sz="1600" dirty="0" smtClean="0"/>
              <a:t>Échecs </a:t>
            </a:r>
            <a:r>
              <a:rPr lang="fr-FR" altLang="fr-FR" sz="1600" dirty="0" smtClean="0"/>
              <a:t>des </a:t>
            </a:r>
            <a:r>
              <a:rPr lang="fr-FR" altLang="fr-FR" sz="1600" dirty="0" smtClean="0"/>
              <a:t>tentatives vaccinales car effet des 2 protéines sur le niveau de production </a:t>
            </a:r>
            <a:r>
              <a:rPr lang="fr-FR" altLang="fr-FR" sz="1600" dirty="0" err="1" smtClean="0"/>
              <a:t>d’Ac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opsonisants</a:t>
            </a:r>
            <a:endParaRPr lang="fr-FR" altLang="fr-FR" sz="1800" b="1" dirty="0" smtClean="0">
              <a:solidFill>
                <a:srgbClr val="5400A8"/>
              </a:solidFill>
            </a:endParaRPr>
          </a:p>
          <a:p>
            <a:endParaRPr lang="fr-FR" altLang="fr-FR" sz="1800" b="1" dirty="0" smtClean="0">
              <a:solidFill>
                <a:srgbClr val="5400A8"/>
              </a:solidFill>
            </a:endParaRPr>
          </a:p>
          <a:p>
            <a:endParaRPr lang="fr-FR" altLang="fr-FR" sz="700" i="1" dirty="0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/>
          <a:stretch>
            <a:fillRect/>
          </a:stretch>
        </p:blipFill>
        <p:spPr bwMode="auto">
          <a:xfrm>
            <a:off x="323850" y="4652963"/>
            <a:ext cx="5102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e 5"/>
          <p:cNvGrpSpPr>
            <a:grpSpLocks/>
          </p:cNvGrpSpPr>
          <p:nvPr/>
        </p:nvGrpSpPr>
        <p:grpSpPr bwMode="auto">
          <a:xfrm>
            <a:off x="5889625" y="4652963"/>
            <a:ext cx="2505075" cy="1724025"/>
            <a:chOff x="5889848" y="4653136"/>
            <a:chExt cx="2504578" cy="1723857"/>
          </a:xfrm>
        </p:grpSpPr>
        <p:grpSp>
          <p:nvGrpSpPr>
            <p:cNvPr id="15368" name="Groupe 3"/>
            <p:cNvGrpSpPr>
              <a:grpSpLocks/>
            </p:cNvGrpSpPr>
            <p:nvPr/>
          </p:nvGrpSpPr>
          <p:grpSpPr bwMode="auto">
            <a:xfrm>
              <a:off x="5913214" y="4653136"/>
              <a:ext cx="2481212" cy="1266656"/>
              <a:chOff x="5913214" y="4437113"/>
              <a:chExt cx="2481212" cy="1482679"/>
            </a:xfrm>
          </p:grpSpPr>
          <p:pic>
            <p:nvPicPr>
              <p:cNvPr id="153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" t="10992" r="81300"/>
              <a:stretch>
                <a:fillRect/>
              </a:stretch>
            </p:blipFill>
            <p:spPr bwMode="auto">
              <a:xfrm rot="5400000">
                <a:off x="6469775" y="3995142"/>
                <a:ext cx="1368089" cy="2481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804066" y="4437113"/>
                <a:ext cx="1512588" cy="50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889848" y="5462682"/>
              <a:ext cx="914219" cy="914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" name="Flèche droite 8"/>
          <p:cNvSpPr/>
          <p:nvPr/>
        </p:nvSpPr>
        <p:spPr>
          <a:xfrm>
            <a:off x="5003800" y="5335588"/>
            <a:ext cx="647700" cy="3254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5400A8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Écologie du staphylocoque doré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Portage nasal : fréquence et statut</a:t>
            </a:r>
          </a:p>
        </p:txBody>
      </p:sp>
      <p:sp>
        <p:nvSpPr>
          <p:cNvPr id="19460" name="Espace réservé du contenu 1"/>
          <p:cNvSpPr>
            <a:spLocks noGrp="1"/>
          </p:cNvSpPr>
          <p:nvPr>
            <p:ph idx="4294967295"/>
          </p:nvPr>
        </p:nvSpPr>
        <p:spPr>
          <a:xfrm>
            <a:off x="0" y="1120776"/>
            <a:ext cx="6011862" cy="50403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altLang="fr-FR" sz="2100" b="1" dirty="0" smtClean="0">
                <a:solidFill>
                  <a:srgbClr val="5400A8"/>
                </a:solidFill>
              </a:rPr>
              <a:t>Fixation </a:t>
            </a:r>
            <a:r>
              <a:rPr lang="fr-FR" altLang="fr-FR" sz="2100" dirty="0" smtClean="0"/>
              <a:t>à la jonction peau / épithélium nasal</a:t>
            </a:r>
            <a:r>
              <a:rPr lang="fr-FR" altLang="fr-FR" sz="2100" dirty="0" smtClean="0">
                <a:sym typeface="Wingdings" panose="05000000000000000000" pitchFamily="2" charset="2"/>
              </a:rPr>
              <a:t> épithélium kératinisé</a:t>
            </a:r>
            <a:endParaRPr lang="fr-FR" altLang="fr-FR" sz="2100" dirty="0" smtClean="0"/>
          </a:p>
          <a:p>
            <a:pPr eaLnBrk="1" hangingPunct="1"/>
            <a:endParaRPr lang="fr-FR" altLang="fr-FR" sz="2100" b="1" dirty="0" smtClean="0">
              <a:solidFill>
                <a:srgbClr val="5400A8"/>
              </a:solidFill>
            </a:endParaRPr>
          </a:p>
          <a:p>
            <a:pPr eaLnBrk="1" hangingPunct="1"/>
            <a:r>
              <a:rPr lang="fr-FR" altLang="fr-FR" sz="2100" b="1" dirty="0" smtClean="0">
                <a:solidFill>
                  <a:srgbClr val="5400A8"/>
                </a:solidFill>
              </a:rPr>
              <a:t>Prévalence</a:t>
            </a:r>
            <a:r>
              <a:rPr lang="fr-FR" altLang="fr-FR" sz="2100" dirty="0" smtClean="0"/>
              <a:t> du portage dans la population générale à un moment donné </a:t>
            </a:r>
            <a:r>
              <a:rPr lang="fr-FR" altLang="fr-FR" sz="2100" dirty="0" smtClean="0">
                <a:sym typeface="Symbol" pitchFamily="18" charset="2"/>
              </a:rPr>
              <a:t> 30%</a:t>
            </a:r>
            <a:endParaRPr lang="fr-FR" altLang="fr-FR" sz="2100" dirty="0" smtClean="0"/>
          </a:p>
          <a:p>
            <a:pPr eaLnBrk="1" hangingPunct="1"/>
            <a:endParaRPr lang="fr-FR" altLang="fr-FR" sz="2100" dirty="0" smtClean="0"/>
          </a:p>
          <a:p>
            <a:pPr eaLnBrk="1" hangingPunct="1"/>
            <a:r>
              <a:rPr lang="fr-FR" altLang="fr-FR" sz="2100" b="1" dirty="0" smtClean="0">
                <a:solidFill>
                  <a:srgbClr val="5400A8"/>
                </a:solidFill>
              </a:rPr>
              <a:t>Statuts des porteurs différents</a:t>
            </a:r>
            <a:r>
              <a:rPr lang="fr-FR" altLang="fr-FR" sz="2100" dirty="0" smtClean="0">
                <a:solidFill>
                  <a:srgbClr val="5400A8"/>
                </a:solidFill>
              </a:rPr>
              <a:t> :</a:t>
            </a:r>
          </a:p>
          <a:p>
            <a:pPr lvl="1" eaLnBrk="1" hangingPunct="1"/>
            <a:r>
              <a:rPr lang="fr-FR" altLang="fr-FR" sz="2000" dirty="0" smtClean="0"/>
              <a:t>Porteurs permanents = 20%</a:t>
            </a:r>
          </a:p>
          <a:p>
            <a:pPr lvl="1" eaLnBrk="1" hangingPunct="1"/>
            <a:r>
              <a:rPr lang="fr-FR" altLang="fr-FR" sz="2000" dirty="0" smtClean="0"/>
              <a:t>Porteurs « intermittents » = 30%</a:t>
            </a:r>
          </a:p>
          <a:p>
            <a:pPr lvl="1" eaLnBrk="1" hangingPunct="1"/>
            <a:r>
              <a:rPr lang="fr-FR" altLang="fr-FR" sz="2000" dirty="0" smtClean="0"/>
              <a:t>Non porteurs = 50%</a:t>
            </a:r>
          </a:p>
          <a:p>
            <a:pPr eaLnBrk="1" hangingPunct="1"/>
            <a:endParaRPr lang="fr-FR" altLang="fr-FR" sz="2100" dirty="0" smtClean="0"/>
          </a:p>
          <a:p>
            <a:pPr eaLnBrk="1" hangingPunct="1"/>
            <a:r>
              <a:rPr lang="fr-FR" altLang="fr-FR" sz="2100" dirty="0" smtClean="0"/>
              <a:t>Le statut de porteur permanent est un facteur de risque majeur pour la survenue d’une infection </a:t>
            </a:r>
            <a:r>
              <a:rPr lang="fr-FR" altLang="fr-FR" sz="2100" dirty="0" smtClean="0">
                <a:sym typeface="Wingdings" pitchFamily="2" charset="2"/>
              </a:rPr>
              <a:t> portage quantitativement supérieur</a:t>
            </a:r>
            <a:endParaRPr lang="fr-FR" altLang="fr-FR" sz="2100" dirty="0" smtClean="0"/>
          </a:p>
          <a:p>
            <a:pPr eaLnBrk="1" hangingPunct="1"/>
            <a:endParaRPr lang="fr-FR" altLang="fr-FR" sz="2100" dirty="0" smtClean="0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90938"/>
            <a:ext cx="2887663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ZoneTexte 2"/>
          <p:cNvSpPr txBox="1">
            <a:spLocks noChangeArrowheads="1"/>
          </p:cNvSpPr>
          <p:nvPr/>
        </p:nvSpPr>
        <p:spPr bwMode="auto">
          <a:xfrm>
            <a:off x="5795963" y="6161088"/>
            <a:ext cx="2058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/>
              <a:t>Verhoeven et coll. 2012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3203575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4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Portage nasal et cutané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146304" y="947683"/>
            <a:ext cx="4795584" cy="4572000"/>
          </a:xfrm>
        </p:spPr>
        <p:txBody>
          <a:bodyPr/>
          <a:lstStyle/>
          <a:p>
            <a:r>
              <a:rPr lang="fr-FR" dirty="0" smtClean="0"/>
              <a:t>Évolution du taux de colonisation au cours de la vie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Évolution du taux de portage au cours du temps </a:t>
            </a:r>
            <a:r>
              <a:rPr lang="fr-FR" dirty="0" smtClean="0">
                <a:sym typeface="Wingdings" panose="05000000000000000000" pitchFamily="2" charset="2"/>
              </a:rPr>
              <a:t>lien avec la structure des cellules familiales ?</a:t>
            </a:r>
            <a:endParaRPr lang="fr-FR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939800"/>
            <a:ext cx="3508375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760788"/>
            <a:ext cx="2871788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ZoneTexte 1"/>
          <p:cNvSpPr txBox="1">
            <a:spLocks noChangeArrowheads="1"/>
          </p:cNvSpPr>
          <p:nvPr/>
        </p:nvSpPr>
        <p:spPr bwMode="auto">
          <a:xfrm>
            <a:off x="684213" y="6092825"/>
            <a:ext cx="425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Wertheim et coll. Lancet Infect Dis 2005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8"/>
          <p:cNvSpPr>
            <a:spLocks noGrp="1" noChangeArrowheads="1"/>
          </p:cNvSpPr>
          <p:nvPr>
            <p:ph type="title"/>
          </p:nvPr>
        </p:nvSpPr>
        <p:spPr>
          <a:xfrm>
            <a:off x="294289" y="237034"/>
            <a:ext cx="7772400" cy="5241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Portage nasal et cutané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02" y="784852"/>
            <a:ext cx="5307725" cy="50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ZoneTexte 1"/>
          <p:cNvSpPr txBox="1">
            <a:spLocks noChangeArrowheads="1"/>
          </p:cNvSpPr>
          <p:nvPr/>
        </p:nvSpPr>
        <p:spPr bwMode="auto">
          <a:xfrm>
            <a:off x="3930869" y="5915964"/>
            <a:ext cx="425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Wertheim</a:t>
            </a:r>
            <a:r>
              <a:rPr lang="fr-FR" altLang="fr-FR" sz="1800" dirty="0"/>
              <a:t> et coll. Lancet Infect Dis 2005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924800" y="1545021"/>
            <a:ext cx="767255" cy="283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066689" y="3841531"/>
            <a:ext cx="767255" cy="283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416564" y="3400097"/>
            <a:ext cx="767255" cy="283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553200" y="937987"/>
            <a:ext cx="1108841" cy="19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146304" y="784852"/>
            <a:ext cx="3784565" cy="48539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Le portage nasal est la clé :</a:t>
            </a:r>
          </a:p>
          <a:p>
            <a:pPr lvl="1"/>
            <a:r>
              <a:rPr lang="fr-FR" sz="1800" dirty="0" smtClean="0"/>
              <a:t>du portage cutané (mains </a:t>
            </a:r>
            <a:r>
              <a:rPr lang="fr-FR" sz="1400" dirty="0" smtClean="0"/>
              <a:t>+++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smtClean="0"/>
              <a:t>du portage digestif et périnéal</a:t>
            </a:r>
          </a:p>
          <a:p>
            <a:r>
              <a:rPr lang="fr-FR" sz="2800" dirty="0" smtClean="0">
                <a:sym typeface="Symbol" panose="05050102010706020507" pitchFamily="18" charset="2"/>
              </a:rPr>
              <a:t></a:t>
            </a:r>
            <a:r>
              <a:rPr lang="fr-FR" sz="1800" dirty="0" smtClean="0">
                <a:sym typeface="Symbol" panose="05050102010706020507" pitchFamily="18" charset="2"/>
              </a:rPr>
              <a:t> des staphylocoques à </a:t>
            </a:r>
            <a:r>
              <a:rPr lang="fr-FR" sz="1800" dirty="0" err="1" smtClean="0">
                <a:sym typeface="Symbol" panose="05050102010706020507" pitchFamily="18" charset="2"/>
              </a:rPr>
              <a:t>coagulase</a:t>
            </a:r>
            <a:r>
              <a:rPr lang="fr-FR" sz="1800" dirty="0" smtClean="0">
                <a:sym typeface="Symbol" panose="05050102010706020507" pitchFamily="18" charset="2"/>
              </a:rPr>
              <a:t> négative dont </a:t>
            </a:r>
            <a:r>
              <a:rPr lang="fr-FR" sz="1800" i="1" dirty="0" smtClean="0">
                <a:sym typeface="Symbol" panose="05050102010706020507" pitchFamily="18" charset="2"/>
              </a:rPr>
              <a:t>Staphylococcus </a:t>
            </a:r>
            <a:r>
              <a:rPr lang="fr-FR" sz="1800" i="1" dirty="0" err="1" smtClean="0">
                <a:sym typeface="Symbol" panose="05050102010706020507" pitchFamily="18" charset="2"/>
              </a:rPr>
              <a:t>epidermidis</a:t>
            </a:r>
            <a:endParaRPr lang="fr-FR" sz="1800" i="1" dirty="0" smtClean="0">
              <a:sym typeface="Symbol" panose="05050102010706020507" pitchFamily="18" charset="2"/>
            </a:endParaRPr>
          </a:p>
          <a:p>
            <a:endParaRPr lang="fr-FR" sz="1800" dirty="0" smtClean="0">
              <a:sym typeface="Symbol" panose="05050102010706020507" pitchFamily="18" charset="2"/>
            </a:endParaRPr>
          </a:p>
          <a:p>
            <a:r>
              <a:rPr lang="fr-FR" sz="1800" dirty="0" smtClean="0">
                <a:sym typeface="Symbol" panose="05050102010706020507" pitchFamily="18" charset="2"/>
              </a:rPr>
              <a:t>Exception : existence de lésions cutanées chroniques</a:t>
            </a:r>
          </a:p>
          <a:p>
            <a:endParaRPr lang="fr-FR" sz="1800" i="1" dirty="0" smtClean="0">
              <a:sym typeface="Symbol" panose="05050102010706020507" pitchFamily="18" charset="2"/>
            </a:endParaRPr>
          </a:p>
          <a:p>
            <a:r>
              <a:rPr lang="fr-FR" sz="1800" i="1" dirty="0" smtClean="0">
                <a:sym typeface="Symbol" panose="05050102010706020507" pitchFamily="18" charset="2"/>
              </a:rPr>
              <a:t>S. aureus</a:t>
            </a:r>
            <a:r>
              <a:rPr lang="fr-FR" sz="1800" dirty="0" smtClean="0">
                <a:sym typeface="Symbol" panose="05050102010706020507" pitchFamily="18" charset="2"/>
              </a:rPr>
              <a:t> : transmission </a:t>
            </a:r>
            <a:r>
              <a:rPr lang="fr-FR" sz="1800" dirty="0" err="1" smtClean="0">
                <a:sym typeface="Symbol" panose="05050102010706020507" pitchFamily="18" charset="2"/>
              </a:rPr>
              <a:t>manuportée</a:t>
            </a:r>
            <a:r>
              <a:rPr lang="fr-FR" sz="1800" dirty="0" smtClean="0">
                <a:sym typeface="Symbol" panose="05050102010706020507" pitchFamily="18" charset="2"/>
              </a:rPr>
              <a:t> +++ dans la population générale</a:t>
            </a:r>
            <a:endParaRPr lang="fr-FR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44" y="4632110"/>
            <a:ext cx="1257958" cy="12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31931"/>
              </p:ext>
            </p:extLst>
          </p:nvPr>
        </p:nvGraphicFramePr>
        <p:xfrm>
          <a:off x="323850" y="1773238"/>
          <a:ext cx="8569325" cy="40912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60588"/>
                <a:gridCol w="1655762"/>
                <a:gridCol w="936625"/>
                <a:gridCol w="935038"/>
                <a:gridCol w="1223962"/>
                <a:gridCol w="1657350"/>
              </a:tblGrid>
              <a:tr h="115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Séries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Spécialité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Porteurs 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Risque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Identité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 souches entre portage et infection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Infections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survenant chez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porteurs  et non porteurs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9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Wertheim (2004)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Non Chir.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24%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 3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80%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47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Kluytmans (1995)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Chir. Card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 9,6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47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Jakob (2000)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Chir. Card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 2,3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76%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42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Perl (2002)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Chir. Gen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23%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85%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47/53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47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Kalmeijer (2002)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Chir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Ortho.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29%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 3,1</a:t>
                      </a: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47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Berthelot (2010)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Chir</a:t>
                      </a: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Ortho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 2,8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66%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88/12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14390" name="Rectangle 5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Portage et survenue </a:t>
            </a:r>
            <a:r>
              <a:rPr lang="fr-FR" alt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d’infections</a:t>
            </a:r>
            <a:endParaRPr lang="fr-FR" altLang="fr-F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44802" y="6084303"/>
            <a:ext cx="1369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D. </a:t>
            </a:r>
            <a:r>
              <a:rPr lang="fr-FR" sz="1100" i="1" dirty="0" err="1" smtClean="0"/>
              <a:t>Lepelletier</a:t>
            </a:r>
            <a:r>
              <a:rPr lang="fr-FR" sz="1100" i="1" dirty="0" smtClean="0"/>
              <a:t> 2016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6262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Stratégie de décontamination vis-à-vis du staphylocoque doré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7820" y="653010"/>
            <a:ext cx="7772400" cy="650272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M</a:t>
            </a:r>
            <a:r>
              <a:rPr lang="fr-FR" dirty="0" err="1" smtClean="0">
                <a:solidFill>
                  <a:srgbClr val="C00000"/>
                </a:solidFill>
              </a:rPr>
              <a:t>upirocine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19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74903" y="1881352"/>
            <a:ext cx="8485317" cy="47861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fr-FR" dirty="0" smtClean="0"/>
              <a:t>Antibiotique issu d’un composé naturel produit par </a:t>
            </a:r>
            <a:r>
              <a:rPr lang="fr-FR" i="1" dirty="0" smtClean="0"/>
              <a:t>Pseudomonas </a:t>
            </a:r>
            <a:r>
              <a:rPr lang="fr-FR" i="1" dirty="0" err="1" smtClean="0"/>
              <a:t>fluorescens</a:t>
            </a:r>
            <a:r>
              <a:rPr lang="fr-FR" i="1" dirty="0" smtClean="0"/>
              <a:t> :</a:t>
            </a:r>
          </a:p>
          <a:p>
            <a:pPr lvl="1">
              <a:lnSpc>
                <a:spcPct val="170000"/>
              </a:lnSpc>
            </a:pPr>
            <a:r>
              <a:rPr lang="fr-FR" dirty="0" smtClean="0"/>
              <a:t>Dérivé de l’acide </a:t>
            </a:r>
            <a:r>
              <a:rPr lang="fr-FR" dirty="0" err="1" smtClean="0"/>
              <a:t>pseudomonique</a:t>
            </a:r>
            <a:r>
              <a:rPr lang="fr-FR" dirty="0" smtClean="0"/>
              <a:t> A 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Non utilisable en systémique, IV ou PO ; développement sous forme topique : pommade nasale (</a:t>
            </a:r>
            <a:r>
              <a:rPr lang="fr-FR" dirty="0" err="1" smtClean="0"/>
              <a:t>Bactroban</a:t>
            </a:r>
            <a:r>
              <a:rPr lang="fr-FR" dirty="0" smtClean="0">
                <a:sym typeface="Symbol" panose="05050102010706020507" pitchFamily="18" charset="2"/>
              </a:rPr>
              <a:t>) ou cutanée (</a:t>
            </a:r>
            <a:r>
              <a:rPr lang="fr-FR" dirty="0" err="1" smtClean="0">
                <a:sym typeface="Symbol" panose="05050102010706020507" pitchFamily="18" charset="2"/>
              </a:rPr>
              <a:t>Mupiderm</a:t>
            </a:r>
            <a:r>
              <a:rPr lang="fr-FR" dirty="0" smtClean="0">
                <a:sym typeface="Symbol" panose="05050102010706020507" pitchFamily="18" charset="2"/>
              </a:rPr>
              <a:t>) </a:t>
            </a:r>
            <a:endParaRPr lang="fr-FR" dirty="0" smtClean="0"/>
          </a:p>
          <a:p>
            <a:pPr>
              <a:lnSpc>
                <a:spcPct val="170000"/>
              </a:lnSpc>
            </a:pPr>
            <a:r>
              <a:rPr lang="fr-FR" dirty="0" smtClean="0"/>
              <a:t>Bloque l’ARN de transfert de l’isoleucine lors de la synthèse protéique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Seul antibiotique de cette classe ; pas de mécanisme croisé de résistance avec autre molécule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Deux types de mécanismes de résistance connus</a:t>
            </a:r>
          </a:p>
          <a:p>
            <a:pPr lvl="1">
              <a:lnSpc>
                <a:spcPct val="170000"/>
              </a:lnSpc>
            </a:pPr>
            <a:r>
              <a:rPr lang="fr-FR" dirty="0" smtClean="0"/>
              <a:t>Résistance de bas niveau mutation sur gène de l’</a:t>
            </a:r>
            <a:r>
              <a:rPr lang="fr-FR" dirty="0" err="1" smtClean="0"/>
              <a:t>isoleucyl-tRNA</a:t>
            </a:r>
            <a:endParaRPr lang="fr-FR" dirty="0" smtClean="0"/>
          </a:p>
          <a:p>
            <a:pPr lvl="1">
              <a:lnSpc>
                <a:spcPct val="170000"/>
              </a:lnSpc>
            </a:pPr>
            <a:r>
              <a:rPr lang="fr-FR" dirty="0" smtClean="0"/>
              <a:t>Résistance de haut niveau transférable (gène </a:t>
            </a:r>
            <a:r>
              <a:rPr lang="fr-FR" dirty="0" err="1" smtClean="0"/>
              <a:t>mupA</a:t>
            </a:r>
            <a:r>
              <a:rPr lang="fr-FR" dirty="0" smtClean="0"/>
              <a:t>) : </a:t>
            </a:r>
            <a:r>
              <a:rPr lang="fr-FR" dirty="0" err="1" smtClean="0"/>
              <a:t>isoleucyl-tRNA</a:t>
            </a:r>
            <a:r>
              <a:rPr lang="fr-FR" dirty="0" smtClean="0"/>
              <a:t> synthétase modifiée</a:t>
            </a:r>
          </a:p>
          <a:p>
            <a:pPr>
              <a:lnSpc>
                <a:spcPct val="170000"/>
              </a:lnSpc>
            </a:pPr>
            <a:endParaRPr lang="fr-FR" dirty="0" smtClean="0"/>
          </a:p>
          <a:p>
            <a:pPr>
              <a:lnSpc>
                <a:spcPct val="170000"/>
              </a:lnSpc>
            </a:pPr>
            <a:endParaRPr lang="fr-FR" dirty="0" smtClean="0"/>
          </a:p>
          <a:p>
            <a:pPr>
              <a:lnSpc>
                <a:spcPct val="170000"/>
              </a:lnSpc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5094479" y="274638"/>
            <a:ext cx="2694854" cy="1606713"/>
            <a:chOff x="5094479" y="274638"/>
            <a:chExt cx="2694854" cy="160671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79" y="274638"/>
              <a:ext cx="2599094" cy="16067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06067" y="872067"/>
              <a:ext cx="1583266" cy="20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acide </a:t>
              </a:r>
              <a:r>
                <a:rPr lang="fr-FR" sz="800" dirty="0" err="1" smtClean="0">
                  <a:solidFill>
                    <a:schemeClr val="tx1"/>
                  </a:solidFill>
                </a:rPr>
                <a:t>pseudomonique</a:t>
              </a:r>
              <a:r>
                <a:rPr lang="fr-FR" sz="800" dirty="0" smtClean="0">
                  <a:solidFill>
                    <a:schemeClr val="tx1"/>
                  </a:solidFill>
                </a:rPr>
                <a:t> A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06067" y="1675424"/>
              <a:ext cx="1583266" cy="20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>
                  <a:solidFill>
                    <a:schemeClr val="tx1"/>
                  </a:solidFill>
                </a:rPr>
                <a:t>mupirocine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8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14F3A-A68C-4D5F-8BF0-E4803ACCC13E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7172" name="Espace réservé du contenu 4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52596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fr-FR" altLang="fr-FR" sz="1800" b="1" dirty="0" smtClean="0">
                <a:solidFill>
                  <a:srgbClr val="C00000"/>
                </a:solidFill>
              </a:rPr>
              <a:t>Mme Le M… :</a:t>
            </a:r>
          </a:p>
          <a:p>
            <a:pPr lvl="2" eaLnBrk="1" hangingPunct="1">
              <a:lnSpc>
                <a:spcPct val="150000"/>
              </a:lnSpc>
            </a:pPr>
            <a:r>
              <a:rPr lang="fr-FR" altLang="fr-FR" sz="1600" dirty="0" smtClean="0"/>
              <a:t>Femme de 76 ans souffrant d’une arthrose de la hanche droite</a:t>
            </a:r>
          </a:p>
          <a:p>
            <a:pPr lvl="2" eaLnBrk="1" hangingPunct="1">
              <a:lnSpc>
                <a:spcPct val="150000"/>
              </a:lnSpc>
            </a:pPr>
            <a:r>
              <a:rPr lang="fr-FR" altLang="fr-FR" sz="1600" dirty="0" smtClean="0"/>
              <a:t>Pose d’une prothèse totale de hanche, intervention programmée.</a:t>
            </a:r>
          </a:p>
          <a:p>
            <a:pPr lvl="2" eaLnBrk="1" hangingPunct="1">
              <a:lnSpc>
                <a:spcPct val="150000"/>
              </a:lnSpc>
            </a:pPr>
            <a:r>
              <a:rPr lang="fr-FR" altLang="fr-FR" sz="1600" dirty="0" smtClean="0"/>
              <a:t>Suites opératoires immédiates simples</a:t>
            </a:r>
          </a:p>
          <a:p>
            <a:pPr lvl="2">
              <a:lnSpc>
                <a:spcPct val="150000"/>
              </a:lnSpc>
            </a:pPr>
            <a:r>
              <a:rPr lang="fr-FR" altLang="fr-FR" sz="1600" dirty="0" smtClean="0"/>
              <a:t>2 mois plus tard : hanche douloureuse, tableau infectieux, bactériémie à </a:t>
            </a:r>
            <a:r>
              <a:rPr lang="fr-FR" altLang="fr-FR" sz="1600" i="1" dirty="0"/>
              <a:t>Staphylococcus aureus </a:t>
            </a:r>
            <a:r>
              <a:rPr lang="fr-FR" altLang="fr-FR" sz="1600" dirty="0"/>
              <a:t>sensible aux </a:t>
            </a:r>
            <a:r>
              <a:rPr lang="fr-FR" altLang="fr-FR" sz="1600" dirty="0" smtClean="0"/>
              <a:t>antibiotiques (SAMS)</a:t>
            </a:r>
          </a:p>
          <a:p>
            <a:pPr lvl="2" eaLnBrk="1" hangingPunct="1">
              <a:lnSpc>
                <a:spcPct val="150000"/>
              </a:lnSpc>
            </a:pPr>
            <a:r>
              <a:rPr lang="fr-FR" altLang="fr-FR" sz="1600" dirty="0" smtClean="0"/>
              <a:t>Changement de la prothèse en 2 temps avec antibiothérapie adaptée</a:t>
            </a:r>
          </a:p>
          <a:p>
            <a:pPr lvl="2" eaLnBrk="1" hangingPunct="1">
              <a:lnSpc>
                <a:spcPct val="150000"/>
              </a:lnSpc>
            </a:pPr>
            <a:r>
              <a:rPr lang="fr-FR" altLang="fr-FR" sz="1600" dirty="0" smtClean="0"/>
              <a:t>Évolution favorable</a:t>
            </a:r>
            <a:endParaRPr lang="fr-FR" altLang="fr-FR" sz="1400" dirty="0" smtClean="0"/>
          </a:p>
          <a:p>
            <a:pPr lvl="2" eaLnBrk="1" hangingPunct="1">
              <a:lnSpc>
                <a:spcPct val="150000"/>
              </a:lnSpc>
            </a:pPr>
            <a:endParaRPr lang="fr-FR" altLang="fr-FR" sz="16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9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71067" cy="4648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1800" b="1" i="1" dirty="0" smtClean="0"/>
              <a:t>Modalités d’application :</a:t>
            </a:r>
            <a:endParaRPr lang="fr-FR" sz="1800" b="1" i="1" dirty="0"/>
          </a:p>
          <a:p>
            <a:pPr lvl="1">
              <a:lnSpc>
                <a:spcPct val="170000"/>
              </a:lnSpc>
            </a:pPr>
            <a:r>
              <a:rPr lang="fr-FR" sz="1600" dirty="0" smtClean="0"/>
              <a:t>Tube de 3 g ; cure de 5 jours. Application 2 fois/j ; 1 tête d’allumette par narine</a:t>
            </a:r>
          </a:p>
          <a:p>
            <a:pPr lvl="1">
              <a:lnSpc>
                <a:spcPct val="170000"/>
              </a:lnSpc>
            </a:pPr>
            <a:r>
              <a:rPr lang="fr-FR" sz="1600" dirty="0" smtClean="0"/>
              <a:t>Avant l’hospitalisation ou débutée à l’admission (</a:t>
            </a:r>
            <a:r>
              <a:rPr lang="fr-FR" sz="1600" dirty="0" err="1" smtClean="0"/>
              <a:t>Bode</a:t>
            </a:r>
            <a:r>
              <a:rPr lang="fr-FR" sz="1600" dirty="0" smtClean="0"/>
              <a:t>, 2010)</a:t>
            </a:r>
          </a:p>
          <a:p>
            <a:pPr>
              <a:lnSpc>
                <a:spcPct val="170000"/>
              </a:lnSpc>
            </a:pPr>
            <a:r>
              <a:rPr lang="fr-FR" sz="1800" b="1" i="1" dirty="0" smtClean="0"/>
              <a:t>Alternatives ?</a:t>
            </a:r>
          </a:p>
          <a:p>
            <a:pPr lvl="1">
              <a:lnSpc>
                <a:spcPct val="170000"/>
              </a:lnSpc>
            </a:pPr>
            <a:r>
              <a:rPr lang="fr-FR" sz="1600" dirty="0" smtClean="0"/>
              <a:t>Bétadine gel 10% </a:t>
            </a:r>
          </a:p>
          <a:p>
            <a:pPr lvl="1">
              <a:lnSpc>
                <a:spcPct val="170000"/>
              </a:lnSpc>
            </a:pPr>
            <a:r>
              <a:rPr lang="fr-FR" sz="1600" dirty="0" smtClean="0"/>
              <a:t>Huile essentielle de l’arbre à thé ?</a:t>
            </a:r>
          </a:p>
          <a:p>
            <a:pPr lvl="1">
              <a:lnSpc>
                <a:spcPct val="170000"/>
              </a:lnSpc>
            </a:pPr>
            <a:r>
              <a:rPr lang="fr-FR" sz="1600" dirty="0" err="1" smtClean="0"/>
              <a:t>Octénidine</a:t>
            </a:r>
            <a:r>
              <a:rPr lang="fr-FR" sz="1600" dirty="0" smtClean="0"/>
              <a:t> (biguanide) ?</a:t>
            </a:r>
          </a:p>
          <a:p>
            <a:pPr lvl="1">
              <a:lnSpc>
                <a:spcPct val="170000"/>
              </a:lnSpc>
            </a:pPr>
            <a:r>
              <a:rPr lang="fr-FR" sz="1600" dirty="0" smtClean="0"/>
              <a:t>…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7" y="3589155"/>
            <a:ext cx="1574526" cy="1094559"/>
          </a:xfrm>
          <a:prstGeom prst="rect">
            <a:avLst/>
          </a:prstGeom>
        </p:spPr>
      </p:pic>
      <p:pic>
        <p:nvPicPr>
          <p:cNvPr id="1026" name="Picture 2" descr="Bactro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54" y="1750194"/>
            <a:ext cx="1970617" cy="15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87820" y="653010"/>
            <a:ext cx="7772400" cy="650272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M</a:t>
            </a:r>
            <a:r>
              <a:rPr lang="fr-FR" dirty="0" err="1" smtClean="0">
                <a:solidFill>
                  <a:srgbClr val="C00000"/>
                </a:solidFill>
              </a:rPr>
              <a:t>upirocine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094479" y="274638"/>
            <a:ext cx="2694854" cy="1606713"/>
            <a:chOff x="5094479" y="274638"/>
            <a:chExt cx="2694854" cy="160671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79" y="274638"/>
              <a:ext cx="2599094" cy="16067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06067" y="872067"/>
              <a:ext cx="1583266" cy="20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acide </a:t>
              </a:r>
              <a:r>
                <a:rPr lang="fr-FR" sz="800" dirty="0" err="1" smtClean="0">
                  <a:solidFill>
                    <a:schemeClr val="tx1"/>
                  </a:solidFill>
                </a:rPr>
                <a:t>pseudomonique</a:t>
              </a:r>
              <a:r>
                <a:rPr lang="fr-FR" sz="800" dirty="0" smtClean="0">
                  <a:solidFill>
                    <a:schemeClr val="tx1"/>
                  </a:solidFill>
                </a:rPr>
                <a:t> A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06067" y="1675424"/>
              <a:ext cx="1583266" cy="205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 smtClean="0">
                  <a:solidFill>
                    <a:schemeClr val="tx1"/>
                  </a:solidFill>
                </a:rPr>
                <a:t>mupirocine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73" y="4819181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Efficacité de la </a:t>
            </a:r>
            <a:r>
              <a:rPr lang="fr-FR" dirty="0" err="1" smtClean="0">
                <a:solidFill>
                  <a:srgbClr val="C00000"/>
                </a:solidFill>
              </a:rPr>
              <a:t>mupirocine</a:t>
            </a:r>
            <a:r>
              <a:rPr lang="fr-FR" dirty="0" smtClean="0">
                <a:solidFill>
                  <a:srgbClr val="C00000"/>
                </a:solidFill>
              </a:rPr>
              <a:t> sur le portage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21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476376" y="2802467"/>
            <a:ext cx="6496050" cy="3009900"/>
            <a:chOff x="1010709" y="1416050"/>
            <a:chExt cx="6496050" cy="3009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9" y="1416050"/>
              <a:ext cx="6496050" cy="300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42267" y="2785533"/>
              <a:ext cx="1193800" cy="347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7560" y="2802467"/>
              <a:ext cx="1193800" cy="347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42267" y="3869267"/>
              <a:ext cx="1193800" cy="347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87560" y="3869267"/>
              <a:ext cx="1193800" cy="347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19731"/>
            <a:ext cx="3704204" cy="17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6400" y="1811867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Perl </a:t>
            </a:r>
            <a:r>
              <a:rPr lang="fr-FR" sz="1400" i="1" dirty="0" smtClean="0"/>
              <a:t>et al. </a:t>
            </a:r>
            <a:r>
              <a:rPr lang="fr-FR" sz="1400" dirty="0" smtClean="0"/>
              <a:t>NEJM 2002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360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22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"/>
          </p:nvPr>
        </p:nvSpPr>
        <p:spPr>
          <a:xfrm>
            <a:off x="146303" y="1908448"/>
            <a:ext cx="8887629" cy="2147085"/>
          </a:xfrm>
        </p:spPr>
        <p:txBody>
          <a:bodyPr>
            <a:normAutofit/>
          </a:bodyPr>
          <a:lstStyle/>
          <a:p>
            <a:r>
              <a:rPr lang="en-US" sz="1400" dirty="0"/>
              <a:t>Nine RCTs involving 3396 participants  </a:t>
            </a:r>
            <a:r>
              <a:rPr lang="en-US" sz="1400" dirty="0" smtClean="0"/>
              <a:t>; all types </a:t>
            </a:r>
            <a:r>
              <a:rPr lang="en-US" sz="1400" dirty="0"/>
              <a:t>of nosocomial </a:t>
            </a:r>
            <a:r>
              <a:rPr lang="en-US" sz="1400" i="1" dirty="0"/>
              <a:t>S. aureus </a:t>
            </a:r>
            <a:r>
              <a:rPr lang="en-US" sz="1400" dirty="0"/>
              <a:t>infection </a:t>
            </a:r>
            <a:endParaRPr lang="en-US" sz="1400" dirty="0" smtClean="0"/>
          </a:p>
          <a:p>
            <a:r>
              <a:rPr lang="en-US" sz="1400" dirty="0" smtClean="0"/>
              <a:t>Statistically </a:t>
            </a:r>
            <a:r>
              <a:rPr lang="en-US" sz="1400" dirty="0"/>
              <a:t>significant reduction in the rate of </a:t>
            </a:r>
            <a:r>
              <a:rPr lang="en-US" sz="1400" dirty="0" smtClean="0"/>
              <a:t>infection </a:t>
            </a:r>
            <a:r>
              <a:rPr lang="en-US" sz="1400" dirty="0"/>
              <a:t>associated with intranasal mupirocin (RR 0.55, 95% CI 0.43 to 0.70).</a:t>
            </a:r>
          </a:p>
          <a:p>
            <a:r>
              <a:rPr lang="en-US" sz="1400" dirty="0" smtClean="0"/>
              <a:t>In surgical patients: significant </a:t>
            </a:r>
            <a:r>
              <a:rPr lang="en-US" sz="1400" dirty="0"/>
              <a:t>reduction in the rate of nosocomial </a:t>
            </a:r>
            <a:r>
              <a:rPr lang="en-US" sz="1400" dirty="0" smtClean="0"/>
              <a:t>infection </a:t>
            </a:r>
            <a:r>
              <a:rPr lang="en-US" sz="1400" dirty="0"/>
              <a:t>rate </a:t>
            </a:r>
            <a:r>
              <a:rPr lang="en-US" sz="1400" dirty="0" smtClean="0"/>
              <a:t>with </a:t>
            </a:r>
            <a:r>
              <a:rPr lang="en-US" sz="1400" dirty="0"/>
              <a:t>mupirocin use (RR 0.55, 95% CI 0.34 to 0.89) </a:t>
            </a:r>
          </a:p>
          <a:p>
            <a:r>
              <a:rPr lang="en-US" sz="1400" dirty="0" smtClean="0"/>
              <a:t>No effect if </a:t>
            </a:r>
            <a:r>
              <a:rPr lang="en-US" sz="1400" dirty="0"/>
              <a:t>the analysis only included surgical site infections </a:t>
            </a:r>
            <a:r>
              <a:rPr lang="en-US" sz="1400" dirty="0" smtClean="0"/>
              <a:t>(</a:t>
            </a:r>
            <a:r>
              <a:rPr lang="en-US" sz="1400" dirty="0"/>
              <a:t>RR 0.63, 95% CI 0.38 to 1.04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46304" y="136635"/>
            <a:ext cx="5812220" cy="1771813"/>
            <a:chOff x="-578068" y="1271751"/>
            <a:chExt cx="9962966" cy="289642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t="5508" b="40179"/>
            <a:stretch/>
          </p:blipFill>
          <p:spPr>
            <a:xfrm>
              <a:off x="-578068" y="1271751"/>
              <a:ext cx="9753600" cy="265911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t="70663"/>
            <a:stretch/>
          </p:blipFill>
          <p:spPr>
            <a:xfrm>
              <a:off x="-368702" y="2731868"/>
              <a:ext cx="9753600" cy="1436304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00" y="3495533"/>
            <a:ext cx="5823841" cy="32354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01998" y="76821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2008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619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763793" y="2023864"/>
            <a:ext cx="7772400" cy="1497346"/>
          </a:xfrm>
        </p:spPr>
        <p:txBody>
          <a:bodyPr>
            <a:normAutofit/>
          </a:bodyPr>
          <a:lstStyle/>
          <a:p>
            <a:r>
              <a:rPr lang="fr-FR" sz="1800" dirty="0" smtClean="0"/>
              <a:t>Étude randomisée double aveugle</a:t>
            </a:r>
          </a:p>
          <a:p>
            <a:r>
              <a:rPr lang="fr-FR" sz="1800" dirty="0" smtClean="0"/>
              <a:t>5 jours </a:t>
            </a:r>
            <a:r>
              <a:rPr lang="fr-FR" sz="1800" dirty="0" err="1" smtClean="0"/>
              <a:t>mupirocine</a:t>
            </a:r>
            <a:r>
              <a:rPr lang="fr-FR" sz="1800" dirty="0" smtClean="0"/>
              <a:t> 2% débutée la veille (dépistage porteurs par PCR)</a:t>
            </a:r>
          </a:p>
          <a:p>
            <a:r>
              <a:rPr lang="fr-FR" sz="1800" dirty="0" smtClean="0"/>
              <a:t>Toilette corporelle à la </a:t>
            </a:r>
            <a:r>
              <a:rPr lang="fr-FR" sz="1800" dirty="0" err="1" smtClean="0"/>
              <a:t>chlorhexidine</a:t>
            </a:r>
            <a:r>
              <a:rPr lang="fr-FR" sz="1800" dirty="0" smtClean="0"/>
              <a:t> 4%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7" y="105103"/>
            <a:ext cx="3715592" cy="1906543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495774" y="3184703"/>
            <a:ext cx="4112010" cy="3482797"/>
            <a:chOff x="3025009" y="1587173"/>
            <a:chExt cx="5448300" cy="50101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5009" y="1587173"/>
              <a:ext cx="5448300" cy="50101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42593" y="3153104"/>
              <a:ext cx="5171090" cy="2942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42593" y="3705008"/>
              <a:ext cx="5171090" cy="2942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42593" y="4849489"/>
              <a:ext cx="5171090" cy="2942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011333" y="115993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Bode</a:t>
            </a:r>
            <a:r>
              <a:rPr lang="fr-FR" sz="1400" dirty="0" smtClean="0"/>
              <a:t> </a:t>
            </a:r>
            <a:r>
              <a:rPr lang="fr-FR" sz="1400" i="1" dirty="0" smtClean="0"/>
              <a:t>et al. </a:t>
            </a:r>
            <a:r>
              <a:rPr lang="fr-FR" sz="1400" dirty="0" smtClean="0"/>
              <a:t>NEJM 2010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42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24" y="128337"/>
            <a:ext cx="4477502" cy="2175163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58816" y="2388472"/>
            <a:ext cx="7991475" cy="2886075"/>
            <a:chOff x="731795" y="3671887"/>
            <a:chExt cx="7991475" cy="288607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558" y="3957637"/>
              <a:ext cx="7981950" cy="260032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95" y="3671887"/>
              <a:ext cx="7991475" cy="285750"/>
            </a:xfrm>
            <a:prstGeom prst="rect">
              <a:avLst/>
            </a:prstGeom>
          </p:spPr>
        </p:pic>
      </p:grp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515226" y="5606716"/>
            <a:ext cx="8424237" cy="8662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Efficacité ++ : </a:t>
            </a:r>
            <a:r>
              <a:rPr lang="fr-FR" sz="2400" dirty="0" err="1" smtClean="0"/>
              <a:t>Chir</a:t>
            </a:r>
            <a:r>
              <a:rPr lang="fr-FR" sz="2400" dirty="0" smtClean="0"/>
              <a:t>. </a:t>
            </a:r>
            <a:r>
              <a:rPr lang="fr-FR" sz="2400" dirty="0" smtClean="0"/>
              <a:t>cardiaque &gt;&gt; </a:t>
            </a:r>
            <a:r>
              <a:rPr lang="fr-FR" sz="2400" dirty="0" err="1" smtClean="0"/>
              <a:t>Chir</a:t>
            </a:r>
            <a:r>
              <a:rPr lang="fr-FR" sz="2400" dirty="0" smtClean="0"/>
              <a:t>. ortho</a:t>
            </a:r>
            <a:endParaRPr lang="fr-FR" sz="2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63067" y="3386667"/>
            <a:ext cx="3352800" cy="1947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4913" y="829732"/>
            <a:ext cx="8834172" cy="58335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fr-FR" altLang="fr-FR" sz="2000" dirty="0" smtClean="0"/>
          </a:p>
          <a:p>
            <a:pPr>
              <a:lnSpc>
                <a:spcPct val="150000"/>
              </a:lnSpc>
            </a:pPr>
            <a:r>
              <a:rPr lang="fr-FR" altLang="fr-FR" sz="2000" dirty="0" smtClean="0"/>
              <a:t>Stratégie </a:t>
            </a:r>
            <a:r>
              <a:rPr lang="fr-FR" altLang="fr-FR" sz="2000" dirty="0" err="1"/>
              <a:t>pré-opératoire</a:t>
            </a:r>
            <a:r>
              <a:rPr lang="fr-FR" altLang="fr-FR" sz="2000" dirty="0"/>
              <a:t> chez les patients à risque d’infections en chirurgie </a:t>
            </a:r>
            <a:r>
              <a:rPr lang="fr-FR" altLang="fr-FR" sz="2000" dirty="0" smtClean="0"/>
              <a:t>cardiaque </a:t>
            </a:r>
            <a:endParaRPr lang="fr-FR" altLang="fr-FR" sz="2000" dirty="0"/>
          </a:p>
          <a:p>
            <a:pPr lvl="1">
              <a:lnSpc>
                <a:spcPct val="150000"/>
              </a:lnSpc>
            </a:pPr>
            <a:r>
              <a:rPr lang="fr-FR" altLang="fr-FR" sz="1600" dirty="0" smtClean="0"/>
              <a:t>Tous patients ou</a:t>
            </a:r>
          </a:p>
          <a:p>
            <a:pPr lvl="1">
              <a:lnSpc>
                <a:spcPct val="150000"/>
              </a:lnSpc>
            </a:pPr>
            <a:r>
              <a:rPr lang="fr-FR" altLang="fr-FR" sz="1600" dirty="0" smtClean="0"/>
              <a:t>Patients </a:t>
            </a:r>
            <a:r>
              <a:rPr lang="fr-FR" altLang="fr-FR" sz="1600" dirty="0"/>
              <a:t>obèses et/ou diabétiques</a:t>
            </a:r>
          </a:p>
          <a:p>
            <a:pPr lvl="1">
              <a:lnSpc>
                <a:spcPct val="150000"/>
              </a:lnSpc>
            </a:pPr>
            <a:r>
              <a:rPr lang="fr-FR" altLang="fr-FR" sz="1700" dirty="0"/>
              <a:t>Patients venant de réanimation ou de services de long séjour</a:t>
            </a:r>
          </a:p>
          <a:p>
            <a:pPr lvl="1">
              <a:lnSpc>
                <a:spcPct val="150000"/>
              </a:lnSpc>
            </a:pPr>
            <a:endParaRPr lang="fr-FR" altLang="fr-FR" sz="800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fr-FR" altLang="fr-FR" sz="2000" dirty="0" smtClean="0"/>
              <a:t>Si recherche </a:t>
            </a:r>
            <a:r>
              <a:rPr lang="fr-FR" altLang="fr-FR" sz="2000" dirty="0"/>
              <a:t>de </a:t>
            </a:r>
            <a:r>
              <a:rPr lang="fr-FR" altLang="fr-FR" sz="2000" i="1" dirty="0"/>
              <a:t>Staphylococcus aureus </a:t>
            </a:r>
            <a:r>
              <a:rPr lang="fr-FR" altLang="fr-FR" sz="2000" dirty="0"/>
              <a:t>quelle que soit sa sensibilité aux antibiotiques (S ou R à la </a:t>
            </a:r>
            <a:r>
              <a:rPr lang="fr-FR" altLang="fr-FR" sz="2000" dirty="0" err="1"/>
              <a:t>méticilline</a:t>
            </a:r>
            <a:r>
              <a:rPr lang="fr-FR" altLang="fr-FR" sz="2000" dirty="0"/>
              <a:t>)</a:t>
            </a:r>
          </a:p>
          <a:p>
            <a:pPr>
              <a:lnSpc>
                <a:spcPct val="150000"/>
              </a:lnSpc>
            </a:pPr>
            <a:endParaRPr lang="fr-FR" altLang="fr-FR" sz="100" dirty="0"/>
          </a:p>
          <a:p>
            <a:pPr lvl="1">
              <a:lnSpc>
                <a:spcPct val="150000"/>
              </a:lnSpc>
            </a:pPr>
            <a:r>
              <a:rPr lang="fr-FR" altLang="fr-FR" sz="1800" dirty="0"/>
              <a:t>Gîte nasal </a:t>
            </a:r>
            <a:r>
              <a:rPr lang="fr-FR" altLang="fr-FR" sz="1800" dirty="0">
                <a:sym typeface="Wingdings" pitchFamily="2" charset="2"/>
              </a:rPr>
              <a:t> écouvillonnage des 2 narines</a:t>
            </a:r>
          </a:p>
          <a:p>
            <a:pPr>
              <a:lnSpc>
                <a:spcPct val="150000"/>
              </a:lnSpc>
            </a:pPr>
            <a:endParaRPr lang="fr-FR" altLang="fr-FR" sz="100" dirty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fr-FR" altLang="fr-FR" sz="1800" dirty="0"/>
              <a:t>Si positif 	</a:t>
            </a:r>
            <a:r>
              <a:rPr lang="fr-FR" altLang="fr-FR" sz="1400" dirty="0">
                <a:sym typeface="Wingdings" pitchFamily="2" charset="2"/>
              </a:rPr>
              <a:t> </a:t>
            </a:r>
            <a:r>
              <a:rPr lang="fr-FR" altLang="fr-FR" sz="1400" dirty="0"/>
              <a:t>décontamination par application de pommade nasale à la </a:t>
            </a:r>
            <a:r>
              <a:rPr lang="fr-FR" altLang="fr-FR" sz="1400" dirty="0" err="1"/>
              <a:t>mupirocine</a:t>
            </a:r>
            <a:r>
              <a:rPr lang="fr-FR" altLang="fr-FR" sz="1400" dirty="0"/>
              <a:t> 			(</a:t>
            </a:r>
            <a:r>
              <a:rPr lang="fr-FR" altLang="fr-FR" sz="1400" dirty="0" err="1"/>
              <a:t>Bactroban</a:t>
            </a:r>
            <a:r>
              <a:rPr lang="fr-FR" altLang="fr-FR" sz="1400" dirty="0"/>
              <a:t>®)  : 2 applications par jour pendant 5 jours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fr-FR" altLang="fr-FR" sz="1600" dirty="0"/>
              <a:t>			 </a:t>
            </a:r>
            <a:r>
              <a:rPr lang="fr-FR" altLang="fr-FR" sz="1600" dirty="0">
                <a:sym typeface="Wingdings" pitchFamily="2" charset="2"/>
              </a:rPr>
              <a:t> + </a:t>
            </a:r>
            <a:r>
              <a:rPr lang="fr-FR" altLang="fr-FR" sz="1600" dirty="0" smtClean="0">
                <a:sym typeface="Wingdings" pitchFamily="2" charset="2"/>
              </a:rPr>
              <a:t>douche/bain quotidien  </a:t>
            </a:r>
            <a:r>
              <a:rPr lang="fr-FR" altLang="fr-FR" sz="1600" dirty="0">
                <a:sym typeface="Wingdings" pitchFamily="2" charset="2"/>
              </a:rPr>
              <a:t>avec savon antiseptique (</a:t>
            </a:r>
            <a:r>
              <a:rPr lang="fr-FR" altLang="fr-FR" sz="1600" dirty="0" err="1">
                <a:sym typeface="Wingdings" pitchFamily="2" charset="2"/>
              </a:rPr>
              <a:t>chlorhexidine</a:t>
            </a:r>
            <a:r>
              <a:rPr lang="fr-FR" altLang="fr-FR" sz="1600" dirty="0">
                <a:sym typeface="Wingdings" pitchFamily="2" charset="2"/>
              </a:rPr>
              <a:t>)</a:t>
            </a:r>
          </a:p>
          <a:p>
            <a:endParaRPr lang="fr-FR" dirty="0"/>
          </a:p>
        </p:txBody>
      </p:sp>
      <p:sp>
        <p:nvSpPr>
          <p:cNvPr id="4" name="Espace réservé du contenu 9"/>
          <p:cNvSpPr txBox="1">
            <a:spLocks/>
          </p:cNvSpPr>
          <p:nvPr/>
        </p:nvSpPr>
        <p:spPr>
          <a:xfrm>
            <a:off x="89693" y="2260599"/>
            <a:ext cx="8964613" cy="43275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fr-FR" altLang="fr-FR" sz="1600" dirty="0" smtClean="0"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424361"/>
            <a:ext cx="12620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25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74904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0000"/>
                </a:solidFill>
              </a:rPr>
              <a:t>Prévention des </a:t>
            </a:r>
            <a:r>
              <a:rPr lang="fr-FR" sz="2400" dirty="0" err="1" smtClean="0">
                <a:solidFill>
                  <a:srgbClr val="C00000"/>
                </a:solidFill>
              </a:rPr>
              <a:t>médiastinites</a:t>
            </a:r>
            <a:r>
              <a:rPr lang="fr-FR" sz="2400" dirty="0" smtClean="0">
                <a:solidFill>
                  <a:srgbClr val="C00000"/>
                </a:solidFill>
              </a:rPr>
              <a:t> en chirurgie cardiaque, CHU Rennes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Prévention des </a:t>
            </a:r>
            <a:r>
              <a:rPr lang="fr-FR" sz="2400" dirty="0" err="1" smtClean="0">
                <a:solidFill>
                  <a:srgbClr val="C00000"/>
                </a:solidFill>
              </a:rPr>
              <a:t>médiastinites</a:t>
            </a:r>
            <a:r>
              <a:rPr lang="fr-FR" sz="2400" dirty="0" smtClean="0">
                <a:solidFill>
                  <a:srgbClr val="C00000"/>
                </a:solidFill>
              </a:rPr>
              <a:t> en chirurgie cardiaque, CHU Rennes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Impact de la mise en place des mesures de décontamination en chirurgie coronarienne programmée ; </a:t>
            </a:r>
            <a:r>
              <a:rPr lang="fr-FR" sz="2000" dirty="0" smtClean="0">
                <a:sym typeface="Symbol"/>
              </a:rPr>
              <a:t> </a:t>
            </a:r>
            <a:r>
              <a:rPr lang="fr-FR" sz="2000" dirty="0" smtClean="0"/>
              <a:t>80% des patients bénéficiant de l’intervention (p</a:t>
            </a:r>
            <a:r>
              <a:rPr lang="fr-FR" altLang="fr-FR" sz="2000" dirty="0" smtClean="0"/>
              <a:t>atients </a:t>
            </a:r>
            <a:r>
              <a:rPr lang="fr-FR" altLang="fr-FR" sz="2000" dirty="0"/>
              <a:t>obèses et/ou </a:t>
            </a:r>
            <a:r>
              <a:rPr lang="fr-FR" altLang="fr-FR" sz="2000" dirty="0" smtClean="0"/>
              <a:t>diabétiques</a:t>
            </a:r>
            <a:r>
              <a:rPr lang="fr-FR" altLang="fr-FR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2756888"/>
            <a:ext cx="5418138" cy="33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418346" y="259231"/>
            <a:ext cx="5075099" cy="1255416"/>
            <a:chOff x="499533" y="211138"/>
            <a:chExt cx="6858000" cy="1914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9533" y="211138"/>
              <a:ext cx="68580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325534" y="1032190"/>
              <a:ext cx="1537291" cy="65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JAMA</a:t>
              </a:r>
              <a:r>
                <a:rPr lang="fr-FR" sz="1600" dirty="0" smtClean="0"/>
                <a:t>, 2015</a:t>
              </a:r>
              <a:endParaRPr lang="fr-FR" sz="16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69382" y="3552824"/>
            <a:ext cx="8226645" cy="2763309"/>
            <a:chOff x="450849" y="2934757"/>
            <a:chExt cx="8226645" cy="27633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9" y="2934757"/>
              <a:ext cx="8226645" cy="276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lèche droite 9"/>
            <p:cNvSpPr/>
            <p:nvPr/>
          </p:nvSpPr>
          <p:spPr>
            <a:xfrm rot="10800000">
              <a:off x="8262627" y="5037667"/>
              <a:ext cx="3979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droite 12"/>
            <p:cNvSpPr/>
            <p:nvPr/>
          </p:nvSpPr>
          <p:spPr>
            <a:xfrm rot="10800000">
              <a:off x="8262627" y="3784599"/>
              <a:ext cx="3979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 rot="10800000">
              <a:off x="8279560" y="4214811"/>
              <a:ext cx="3979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>
              <a:off x="8279560" y="5435599"/>
              <a:ext cx="397934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15"/>
          <p:cNvSpPr>
            <a:spLocks noGrp="1"/>
          </p:cNvSpPr>
          <p:nvPr>
            <p:ph sz="quarter" idx="1"/>
          </p:nvPr>
        </p:nvSpPr>
        <p:spPr>
          <a:xfrm>
            <a:off x="569382" y="1549987"/>
            <a:ext cx="8085667" cy="1967497"/>
          </a:xfrm>
        </p:spPr>
        <p:txBody>
          <a:bodyPr>
            <a:normAutofit/>
          </a:bodyPr>
          <a:lstStyle/>
          <a:p>
            <a:r>
              <a:rPr lang="fr-FR" sz="1600" dirty="0"/>
              <a:t>20 hôpitaux US ; </a:t>
            </a:r>
            <a:r>
              <a:rPr lang="fr-FR" sz="1600" dirty="0" smtClean="0"/>
              <a:t>échantillon avec faible incidence d’ISO à </a:t>
            </a:r>
            <a:r>
              <a:rPr lang="fr-FR" sz="1600" i="1" dirty="0" smtClean="0"/>
              <a:t>S. aureus </a:t>
            </a:r>
            <a:r>
              <a:rPr lang="fr-FR" sz="1600" dirty="0" smtClean="0"/>
              <a:t>: 0,36/10000</a:t>
            </a:r>
          </a:p>
          <a:p>
            <a:r>
              <a:rPr lang="fr-FR" sz="1600" dirty="0"/>
              <a:t>Étude avant/après : 39 mois (n= 28218) </a:t>
            </a:r>
            <a:r>
              <a:rPr lang="fr-FR" sz="1600" i="1" dirty="0"/>
              <a:t>vs</a:t>
            </a:r>
            <a:r>
              <a:rPr lang="fr-FR" sz="1600" dirty="0"/>
              <a:t> 21 mois (n= 14316) ; </a:t>
            </a:r>
            <a:r>
              <a:rPr lang="fr-FR" sz="1600" dirty="0" smtClean="0"/>
              <a:t>chirurgies : </a:t>
            </a:r>
            <a:r>
              <a:rPr lang="fr-FR" sz="1600" dirty="0"/>
              <a:t>cardiaque et orthopédique (PTH, PTG)</a:t>
            </a:r>
          </a:p>
          <a:p>
            <a:r>
              <a:rPr lang="fr-FR" sz="1600" dirty="0"/>
              <a:t>D</a:t>
            </a:r>
            <a:r>
              <a:rPr lang="fr-FR" sz="1600" dirty="0" smtClean="0"/>
              <a:t>épistage + </a:t>
            </a:r>
            <a:r>
              <a:rPr lang="fr-FR" sz="1600" dirty="0" smtClean="0">
                <a:sym typeface="Wingdings"/>
              </a:rPr>
              <a:t></a:t>
            </a:r>
            <a:r>
              <a:rPr lang="fr-FR" sz="1600" dirty="0" smtClean="0"/>
              <a:t> traitement </a:t>
            </a:r>
            <a:r>
              <a:rPr lang="fr-FR" sz="1600" dirty="0" err="1" smtClean="0"/>
              <a:t>mupirocine</a:t>
            </a:r>
            <a:r>
              <a:rPr lang="fr-FR" sz="1600" dirty="0" smtClean="0"/>
              <a:t> + toilette à la </a:t>
            </a:r>
            <a:r>
              <a:rPr lang="fr-FR" sz="1600" dirty="0" err="1" smtClean="0"/>
              <a:t>chlorhexidine</a:t>
            </a:r>
            <a:r>
              <a:rPr lang="fr-FR" sz="1600" dirty="0" smtClean="0"/>
              <a:t> x 5 </a:t>
            </a:r>
            <a:r>
              <a:rPr lang="fr-FR" sz="1600" dirty="0"/>
              <a:t>jours </a:t>
            </a:r>
            <a:endParaRPr lang="fr-FR" sz="1600" dirty="0" smtClean="0"/>
          </a:p>
          <a:p>
            <a:r>
              <a:rPr lang="fr-FR" sz="1600" dirty="0" smtClean="0"/>
              <a:t>Antibioprophylaxie : </a:t>
            </a:r>
            <a:r>
              <a:rPr lang="fr-FR" sz="1600" dirty="0" err="1" smtClean="0"/>
              <a:t>céfazoline</a:t>
            </a:r>
            <a:r>
              <a:rPr lang="fr-FR" sz="1600" dirty="0" smtClean="0"/>
              <a:t> (+ vancomycine si SARM)</a:t>
            </a:r>
          </a:p>
          <a:p>
            <a:r>
              <a:rPr lang="fr-FR" sz="1600" dirty="0" smtClean="0"/>
              <a:t>ISO </a:t>
            </a:r>
            <a:r>
              <a:rPr lang="fr-FR" sz="1600" i="1" dirty="0" smtClean="0"/>
              <a:t>S. aureus </a:t>
            </a:r>
            <a:r>
              <a:rPr lang="fr-FR" sz="1600" dirty="0" smtClean="0"/>
              <a:t>: 101 avant </a:t>
            </a:r>
            <a:r>
              <a:rPr lang="fr-FR" sz="1600" i="1" dirty="0" smtClean="0"/>
              <a:t>vs</a:t>
            </a:r>
            <a:r>
              <a:rPr lang="fr-FR" sz="1600" dirty="0" smtClean="0"/>
              <a:t> 29 après</a:t>
            </a:r>
          </a:p>
          <a:p>
            <a:endParaRPr lang="fr-FR" sz="1600" dirty="0"/>
          </a:p>
        </p:txBody>
      </p:sp>
      <p:sp>
        <p:nvSpPr>
          <p:cNvPr id="18" name="Hexagone 17"/>
          <p:cNvSpPr/>
          <p:nvPr/>
        </p:nvSpPr>
        <p:spPr>
          <a:xfrm>
            <a:off x="569382" y="259231"/>
            <a:ext cx="1589618" cy="129016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/>
          </a:p>
          <a:p>
            <a:pPr algn="ctr"/>
            <a:r>
              <a:rPr lang="fr-FR" sz="1500" b="1" dirty="0" smtClean="0"/>
              <a:t>STOP-SSI</a:t>
            </a:r>
            <a:endParaRPr lang="fr-FR" sz="1500" b="1" dirty="0"/>
          </a:p>
          <a:p>
            <a:pPr algn="ctr"/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Dépistage du staphylocoque doré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904" y="2106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Méthodes microbiologiques pour le dépistage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29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57" y="2940707"/>
            <a:ext cx="1674166" cy="1682537"/>
          </a:xfrm>
        </p:spPr>
      </p:pic>
      <p:sp>
        <p:nvSpPr>
          <p:cNvPr id="9" name="Espace réservé du contenu 8"/>
          <p:cNvSpPr>
            <a:spLocks noGrp="1"/>
          </p:cNvSpPr>
          <p:nvPr>
            <p:ph sz="quarter" idx="2"/>
          </p:nvPr>
        </p:nvSpPr>
        <p:spPr>
          <a:xfrm>
            <a:off x="250214" y="1809242"/>
            <a:ext cx="6190301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Prélèvement à l’écouvillon sec de la partie antérieure </a:t>
            </a:r>
            <a:r>
              <a:rPr lang="fr-FR" sz="2000" dirty="0"/>
              <a:t>d</a:t>
            </a:r>
            <a:r>
              <a:rPr lang="fr-FR" sz="2000" dirty="0" smtClean="0"/>
              <a:t>es 2 narines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Recherche de </a:t>
            </a:r>
            <a:r>
              <a:rPr lang="fr-FR" sz="2000" i="1" dirty="0" smtClean="0"/>
              <a:t>S. aureus </a:t>
            </a:r>
            <a:r>
              <a:rPr lang="fr-FR" sz="2000" dirty="0" smtClean="0"/>
              <a:t>tout venant : </a:t>
            </a:r>
            <a:r>
              <a:rPr lang="fr-FR" sz="2000" dirty="0" err="1" smtClean="0"/>
              <a:t>méti</a:t>
            </a:r>
            <a:r>
              <a:rPr lang="fr-FR" sz="2000" dirty="0" smtClean="0"/>
              <a:t> S ou R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Détection par culture : milieux sélectifs ± chromogènes :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Délai 24 à 48 heures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Ou PCR type </a:t>
            </a:r>
            <a:r>
              <a:rPr lang="fr-FR" sz="2000" dirty="0" err="1" smtClean="0"/>
              <a:t>Genexpert</a:t>
            </a:r>
            <a:r>
              <a:rPr lang="fr-FR" sz="2000" dirty="0" smtClean="0">
                <a:sym typeface="Symbol" panose="05050102010706020507" pitchFamily="18" charset="2"/>
              </a:rPr>
              <a:t> </a:t>
            </a:r>
            <a:r>
              <a:rPr lang="fr-FR" sz="2000" dirty="0" err="1" smtClean="0">
                <a:sym typeface="Symbol" panose="05050102010706020507" pitchFamily="18" charset="2"/>
              </a:rPr>
              <a:t>Cepheid</a:t>
            </a:r>
            <a:endParaRPr lang="fr-FR" sz="2000" dirty="0" smtClean="0">
              <a:sym typeface="Symbol" panose="05050102010706020507" pitchFamily="18" charset="2"/>
            </a:endParaRPr>
          </a:p>
          <a:p>
            <a:pPr lvl="1">
              <a:lnSpc>
                <a:spcPct val="150000"/>
              </a:lnSpc>
            </a:pPr>
            <a:r>
              <a:rPr lang="fr-FR" sz="1800" dirty="0" smtClean="0">
                <a:sym typeface="Symbol" panose="05050102010706020507" pitchFamily="18" charset="2"/>
              </a:rPr>
              <a:t>Délai 2 à 4 heures</a:t>
            </a:r>
            <a:endParaRPr lang="fr-FR" sz="1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1" t="12040" r="11149"/>
          <a:stretch/>
        </p:blipFill>
        <p:spPr>
          <a:xfrm>
            <a:off x="5168708" y="5253063"/>
            <a:ext cx="867809" cy="13281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15" y="4827098"/>
            <a:ext cx="2381250" cy="1790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5490" r="6156" b="18104"/>
          <a:stretch/>
        </p:blipFill>
        <p:spPr bwMode="auto">
          <a:xfrm>
            <a:off x="4631267" y="932393"/>
            <a:ext cx="2632917" cy="10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07" y="1275293"/>
            <a:ext cx="1676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6408738" cy="52170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altLang="fr-FR" sz="1700" b="1" dirty="0" smtClean="0">
                <a:solidFill>
                  <a:srgbClr val="C00000"/>
                </a:solidFill>
              </a:rPr>
              <a:t>Espèces pathogènes principales de l’homme 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800" i="1" dirty="0" smtClean="0"/>
              <a:t>Staphylococcus aureus </a:t>
            </a:r>
            <a:r>
              <a:rPr lang="fr-FR" altLang="fr-FR" sz="1800" dirty="0" smtClean="0"/>
              <a:t>: pyogène et matériel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800" i="1" dirty="0" smtClean="0"/>
              <a:t>Staphylococcus </a:t>
            </a:r>
            <a:r>
              <a:rPr lang="fr-FR" altLang="fr-FR" sz="1800" i="1" dirty="0" err="1" smtClean="0"/>
              <a:t>epidermidis</a:t>
            </a:r>
            <a:r>
              <a:rPr lang="fr-FR" altLang="fr-FR" sz="1800" i="1" dirty="0" smtClean="0"/>
              <a:t> </a:t>
            </a:r>
            <a:r>
              <a:rPr lang="fr-FR" altLang="fr-FR" sz="1800" dirty="0" smtClean="0"/>
              <a:t>: matériel</a:t>
            </a:r>
            <a:endParaRPr lang="fr-FR" altLang="fr-FR" sz="1800" i="1" dirty="0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800" i="1" dirty="0" smtClean="0"/>
              <a:t>Staphylococcus </a:t>
            </a:r>
            <a:r>
              <a:rPr lang="fr-FR" altLang="fr-FR" sz="1800" i="1" dirty="0" err="1" smtClean="0"/>
              <a:t>saprophyticus</a:t>
            </a:r>
            <a:r>
              <a:rPr lang="fr-FR" altLang="fr-FR" sz="1800" i="1" dirty="0" smtClean="0"/>
              <a:t> </a:t>
            </a:r>
            <a:r>
              <a:rPr lang="fr-FR" altLang="fr-FR" sz="1800" dirty="0" smtClean="0"/>
              <a:t>: urinaire</a:t>
            </a:r>
            <a:endParaRPr lang="fr-FR" altLang="fr-FR" sz="1800" i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r-FR" altLang="fr-FR" sz="2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fr-FR" altLang="fr-FR" sz="1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fr-FR" sz="1800" b="1" i="1" dirty="0" smtClean="0">
                <a:solidFill>
                  <a:srgbClr val="C00000"/>
                </a:solidFill>
              </a:rPr>
              <a:t>Staphylococcus aureus</a:t>
            </a:r>
            <a:r>
              <a:rPr lang="fr-FR" altLang="fr-FR" sz="1800" b="1" dirty="0" smtClean="0">
                <a:solidFill>
                  <a:srgbClr val="C00000"/>
                </a:solidFill>
              </a:rPr>
              <a:t> =  espèce type du genre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300" dirty="0" smtClean="0"/>
              <a:t>Espèce apparue </a:t>
            </a:r>
            <a:r>
              <a:rPr lang="fr-FR" altLang="fr-FR" sz="1300" dirty="0" smtClean="0">
                <a:sym typeface="Symbol"/>
              </a:rPr>
              <a:t> 55 millions d’années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300" dirty="0" smtClean="0"/>
              <a:t>Commensal d’</a:t>
            </a:r>
            <a:r>
              <a:rPr lang="fr-FR" altLang="fr-FR" sz="1300" i="1" dirty="0" smtClean="0"/>
              <a:t>Homo (sapiens) </a:t>
            </a:r>
            <a:r>
              <a:rPr lang="fr-FR" altLang="fr-FR" sz="1300" dirty="0" smtClean="0"/>
              <a:t>et </a:t>
            </a:r>
            <a:r>
              <a:rPr lang="fr-FR" altLang="fr-FR" sz="1300" dirty="0" err="1" smtClean="0"/>
              <a:t>co</a:t>
            </a:r>
            <a:r>
              <a:rPr lang="fr-FR" altLang="fr-FR" sz="1300" dirty="0" smtClean="0"/>
              <a:t>-évoluant avec celui-ci</a:t>
            </a:r>
          </a:p>
          <a:p>
            <a:pPr lvl="1">
              <a:lnSpc>
                <a:spcPct val="150000"/>
              </a:lnSpc>
              <a:defRPr/>
            </a:pPr>
            <a:r>
              <a:rPr lang="fr-FR" altLang="fr-FR" sz="1300" dirty="0" smtClean="0"/>
              <a:t>Production d’un pigment caroténoïde doré ou citrin (</a:t>
            </a:r>
            <a:r>
              <a:rPr lang="fr-FR" altLang="fr-FR" sz="1300" dirty="0" err="1"/>
              <a:t>staphyloxanthine</a:t>
            </a:r>
            <a:r>
              <a:rPr lang="fr-FR" altLang="fr-FR" sz="1300" dirty="0"/>
              <a:t>)</a:t>
            </a:r>
            <a:endParaRPr lang="fr-FR" altLang="fr-FR" sz="1300" dirty="0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fr-FR" altLang="fr-FR" sz="1300" dirty="0" smtClean="0"/>
              <a:t>Existence de souches déficientes à morphologie altérée :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fr-FR" altLang="fr-FR" sz="1200" dirty="0" smtClean="0"/>
              <a:t>déficients à colonies naines </a:t>
            </a:r>
            <a:r>
              <a:rPr lang="fr-FR" altLang="fr-FR" sz="1200" dirty="0"/>
              <a:t>(</a:t>
            </a:r>
            <a:r>
              <a:rPr lang="fr-FR" altLang="fr-FR" sz="1200" dirty="0" err="1" smtClean="0"/>
              <a:t>dcn</a:t>
            </a:r>
            <a:r>
              <a:rPr lang="fr-FR" altLang="fr-FR" sz="1200" dirty="0" smtClean="0"/>
              <a:t>) ou </a:t>
            </a:r>
            <a:r>
              <a:rPr lang="fr-FR" altLang="fr-FR" sz="1200" i="1" dirty="0" err="1" smtClean="0"/>
              <a:t>small-colony</a:t>
            </a:r>
            <a:r>
              <a:rPr lang="fr-FR" altLang="fr-FR" sz="1200" i="1" dirty="0" smtClean="0"/>
              <a:t> variant</a:t>
            </a:r>
            <a:r>
              <a:rPr lang="fr-FR" altLang="fr-FR" sz="1200" dirty="0" smtClean="0"/>
              <a:t>  </a:t>
            </a:r>
            <a:r>
              <a:rPr lang="fr-FR" altLang="fr-FR" sz="1200" dirty="0"/>
              <a:t>(</a:t>
            </a:r>
            <a:r>
              <a:rPr lang="fr-FR" altLang="fr-FR" sz="1200" dirty="0" err="1" smtClean="0"/>
              <a:t>scv</a:t>
            </a:r>
            <a:r>
              <a:rPr lang="fr-FR" altLang="fr-FR" sz="1200" dirty="0" smtClean="0"/>
              <a:t>)</a:t>
            </a:r>
            <a:endParaRPr lang="fr-FR" altLang="fr-FR" sz="13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5400675" cy="574675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r-FR" alt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Staphylocoques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359526" y="691258"/>
            <a:ext cx="2402416" cy="2727159"/>
            <a:chOff x="6359526" y="691258"/>
            <a:chExt cx="2402416" cy="2727159"/>
          </a:xfrm>
        </p:grpSpPr>
        <p:pic>
          <p:nvPicPr>
            <p:cNvPr id="71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392" y="1249892"/>
              <a:ext cx="2368550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359526" y="691258"/>
              <a:ext cx="2402416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i="1" dirty="0"/>
                <a:t>S. a</a:t>
              </a:r>
              <a:r>
                <a:rPr lang="fr-FR" i="1" dirty="0" smtClean="0"/>
                <a:t>ureus </a:t>
              </a:r>
              <a:r>
                <a:rPr lang="fr-FR" dirty="0" smtClean="0"/>
                <a:t>« normal » </a:t>
              </a:r>
            </a:p>
            <a:p>
              <a:pPr algn="ctr">
                <a:defRPr/>
              </a:pPr>
              <a:r>
                <a:rPr lang="fr-FR" dirty="0" smtClean="0"/>
                <a:t>+ </a:t>
              </a:r>
              <a:r>
                <a:rPr lang="fr-FR" dirty="0" err="1" smtClean="0"/>
                <a:t>dcn</a:t>
              </a:r>
              <a:endParaRPr lang="fr-FR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E3669-2ED2-43F2-A502-C90452DEA4E8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Stratégie possible sans dépistage ?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397933" y="1557866"/>
            <a:ext cx="8602133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Décontamination « universelle »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Cible des populations ou des actes à risques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Évite le dépistage en amont en cas de chirurgie programmée ou le dépistage en urgence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Limites :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coût de la décontamination étendue à 100% des patients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é</a:t>
            </a:r>
            <a:r>
              <a:rPr lang="fr-FR" dirty="0" smtClean="0"/>
              <a:t>volution de la résistance à la </a:t>
            </a:r>
            <a:r>
              <a:rPr lang="fr-FR" dirty="0" err="1" smtClean="0"/>
              <a:t>mupirocine</a:t>
            </a:r>
            <a:r>
              <a:rPr lang="fr-FR" dirty="0" smtClean="0"/>
              <a:t> ? </a:t>
            </a:r>
            <a:r>
              <a:rPr lang="fr-FR" dirty="0" smtClean="0">
                <a:sym typeface="Wingdings"/>
              </a:rPr>
              <a:t> surveillance sur isolats d’infections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7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Quelles sont les recommandations 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26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2069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Recommandations françaises 2013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32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5" y="408441"/>
            <a:ext cx="1002970" cy="14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6"/>
          <a:stretch/>
        </p:blipFill>
        <p:spPr bwMode="auto">
          <a:xfrm>
            <a:off x="3556234" y="1845731"/>
            <a:ext cx="4686393" cy="46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301" y="1281205"/>
            <a:ext cx="7413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Méthode</a:t>
            </a:r>
            <a:r>
              <a:rPr lang="en-US" sz="1200" dirty="0" smtClean="0"/>
              <a:t> GRADE (</a:t>
            </a:r>
            <a:r>
              <a:rPr lang="en-US" sz="1200" i="1" dirty="0" smtClean="0"/>
              <a:t>Grading </a:t>
            </a:r>
            <a:r>
              <a:rPr lang="en-US" sz="1200" i="1" dirty="0"/>
              <a:t>of Recommendations Assessment, Development and </a:t>
            </a:r>
            <a:r>
              <a:rPr lang="en-US" sz="1200" i="1" dirty="0" smtClean="0"/>
              <a:t>Evaluation</a:t>
            </a:r>
            <a:r>
              <a:rPr lang="en-US" sz="1200" dirty="0" smtClean="0"/>
              <a:t>)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82123"/>
            <a:ext cx="2871748" cy="25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2069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Recommandations françaises 2013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5" y="408441"/>
            <a:ext cx="1002970" cy="14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85963"/>
            <a:ext cx="59150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2069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Recommandations françaises 2013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34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5" y="408441"/>
            <a:ext cx="1002970" cy="14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81" y="1219200"/>
            <a:ext cx="4315482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2069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Recommandations françaises 2013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35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5" y="408441"/>
            <a:ext cx="1002970" cy="14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71638"/>
            <a:ext cx="51530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51276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Recommandations OMS 2016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36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53" y="745754"/>
            <a:ext cx="3300372" cy="231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" y="3929628"/>
            <a:ext cx="8901081" cy="19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" y="3287635"/>
            <a:ext cx="8901081" cy="5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0533" y="3929628"/>
            <a:ext cx="1634067" cy="176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27133" y="3929628"/>
            <a:ext cx="1236134" cy="354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0518" y="4674695"/>
            <a:ext cx="1035549" cy="346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6"/>
          <p:cNvSpPr>
            <a:spLocks noGrp="1"/>
          </p:cNvSpPr>
          <p:nvPr>
            <p:ph type="title"/>
          </p:nvPr>
        </p:nvSpPr>
        <p:spPr>
          <a:xfrm>
            <a:off x="271463" y="115888"/>
            <a:ext cx="8229600" cy="346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altLang="fr-FR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altLang="fr-F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bactérie responsable d’infections chez le patients hospitalisé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98638"/>
            <a:ext cx="30861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0775"/>
            <a:ext cx="63373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635375" y="2357438"/>
            <a:ext cx="504825" cy="207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535" name="ZoneTexte 1"/>
          <p:cNvSpPr txBox="1">
            <a:spLocks noChangeArrowheads="1"/>
          </p:cNvSpPr>
          <p:nvPr/>
        </p:nvSpPr>
        <p:spPr bwMode="auto">
          <a:xfrm>
            <a:off x="1116013" y="573088"/>
            <a:ext cx="31686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cs typeface="Arial" charset="0"/>
              </a:rPr>
              <a:t>Enquêtes Nationales de Prévalence des Infections associées aux Soins dans les Hôpitaux</a:t>
            </a:r>
          </a:p>
        </p:txBody>
      </p:sp>
      <p:sp>
        <p:nvSpPr>
          <p:cNvPr id="22536" name="ZoneTexte 3"/>
          <p:cNvSpPr txBox="1">
            <a:spLocks noChangeArrowheads="1"/>
          </p:cNvSpPr>
          <p:nvPr/>
        </p:nvSpPr>
        <p:spPr bwMode="auto">
          <a:xfrm>
            <a:off x="4356100" y="2276475"/>
            <a:ext cx="3730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Peau et tissus mous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Infections du site opératoire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Infections sur prothèse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Bactériémies sur cathéters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Infections urinaires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Pneumopathies sous ventilation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>
                <a:cs typeface="Arial" charset="0"/>
              </a:rPr>
              <a:t>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333571" y="6200775"/>
            <a:ext cx="457200" cy="457200"/>
          </a:xfrm>
        </p:spPr>
        <p:txBody>
          <a:bodyPr/>
          <a:lstStyle/>
          <a:p>
            <a:fld id="{A3D74E06-182F-429B-96EC-FEE499264CF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3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414867" y="253999"/>
            <a:ext cx="7772400" cy="6641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altLang="fr-FR" sz="3200" dirty="0" smtClean="0">
                <a:solidFill>
                  <a:srgbClr val="C00000"/>
                </a:solidFill>
              </a:rPr>
              <a:t>Microbiologie des ISO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E3669-2ED2-43F2-A502-C90452DEA4E8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558800" y="1083734"/>
            <a:ext cx="7772400" cy="4572000"/>
          </a:xfrm>
        </p:spPr>
        <p:txBody>
          <a:bodyPr/>
          <a:lstStyle/>
          <a:p>
            <a:r>
              <a:rPr lang="fr-FR" dirty="0" smtClean="0"/>
              <a:t>Enquête Nationale de Prévalence (ENP) 2012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Chirurgie orthopédique / réseaux de surveillance </a:t>
            </a:r>
            <a:endParaRPr lang="fr-FR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/>
          <a:stretch/>
        </p:blipFill>
        <p:spPr bwMode="auto">
          <a:xfrm>
            <a:off x="1675974" y="1464733"/>
            <a:ext cx="5664626" cy="23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6059"/>
              </p:ext>
            </p:extLst>
          </p:nvPr>
        </p:nvGraphicFramePr>
        <p:xfrm>
          <a:off x="510579" y="4696098"/>
          <a:ext cx="8102604" cy="99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651"/>
                <a:gridCol w="2025651"/>
                <a:gridCol w="2025651"/>
                <a:gridCol w="2025651"/>
              </a:tblGrid>
              <a:tr h="26295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Réseau de surveillance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KISS 2005-2009 (</a:t>
                      </a:r>
                      <a:r>
                        <a:rPr lang="fr-FR" sz="1200" dirty="0" err="1" smtClean="0"/>
                        <a:t>Deut</a:t>
                      </a:r>
                      <a:r>
                        <a:rPr lang="fr-FR" sz="1200" dirty="0" smtClean="0"/>
                        <a:t>.)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NHS 2012 (UK)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NHSN 2009-2010 (UK)</a:t>
                      </a:r>
                      <a:endParaRPr lang="fr-FR" sz="1200" dirty="0"/>
                    </a:p>
                  </a:txBody>
                  <a:tcPr/>
                </a:tc>
              </a:tr>
              <a:tr h="71918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% infections </a:t>
                      </a:r>
                      <a:r>
                        <a:rPr lang="fr-FR" sz="1200" baseline="0" dirty="0" smtClean="0"/>
                        <a:t>par espèce bactérienne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S.</a:t>
                      </a:r>
                      <a:r>
                        <a:rPr lang="fr-FR" sz="1200" b="1" i="1" baseline="0" dirty="0" smtClean="0"/>
                        <a:t> aureus </a:t>
                      </a:r>
                      <a:r>
                        <a:rPr lang="fr-FR" sz="1200" b="1" baseline="0" dirty="0" smtClean="0"/>
                        <a:t>: 38</a:t>
                      </a:r>
                    </a:p>
                    <a:p>
                      <a:r>
                        <a:rPr lang="fr-FR" sz="1200" i="1" baseline="0" dirty="0" err="1" smtClean="0"/>
                        <a:t>Enterococcus</a:t>
                      </a:r>
                      <a:r>
                        <a:rPr lang="fr-FR" sz="1200" i="1" baseline="0" dirty="0" smtClean="0"/>
                        <a:t> </a:t>
                      </a:r>
                      <a:r>
                        <a:rPr lang="fr-FR" sz="1200" baseline="0" dirty="0" smtClean="0"/>
                        <a:t>: 13</a:t>
                      </a:r>
                    </a:p>
                    <a:p>
                      <a:r>
                        <a:rPr lang="fr-FR" sz="1200" baseline="0" dirty="0" err="1" smtClean="0"/>
                        <a:t>Staph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Coag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Nég</a:t>
                      </a:r>
                      <a:r>
                        <a:rPr lang="fr-FR" sz="1200" baseline="0" dirty="0" smtClean="0"/>
                        <a:t>. : 16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S.</a:t>
                      </a:r>
                      <a:r>
                        <a:rPr lang="fr-FR" sz="1200" b="1" i="1" baseline="0" dirty="0" smtClean="0"/>
                        <a:t> aureus </a:t>
                      </a:r>
                      <a:r>
                        <a:rPr lang="fr-FR" sz="1200" b="1" baseline="0" dirty="0" smtClean="0"/>
                        <a:t>: 42</a:t>
                      </a:r>
                    </a:p>
                    <a:p>
                      <a:r>
                        <a:rPr lang="fr-FR" sz="1200" i="0" baseline="0" dirty="0" smtClean="0"/>
                        <a:t>Entérobactéries</a:t>
                      </a:r>
                      <a:r>
                        <a:rPr lang="fr-FR" sz="1200" i="1" baseline="0" dirty="0" smtClean="0"/>
                        <a:t> </a:t>
                      </a:r>
                      <a:r>
                        <a:rPr lang="fr-FR" sz="1200" baseline="0" dirty="0" smtClean="0"/>
                        <a:t>: 19</a:t>
                      </a:r>
                    </a:p>
                    <a:p>
                      <a:r>
                        <a:rPr lang="fr-FR" sz="1200" baseline="0" dirty="0" err="1" smtClean="0"/>
                        <a:t>Staph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Coag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Nég</a:t>
                      </a:r>
                      <a:r>
                        <a:rPr lang="fr-FR" sz="1200" baseline="0" dirty="0" smtClean="0"/>
                        <a:t>. : 24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dirty="0" smtClean="0"/>
                        <a:t>S.</a:t>
                      </a:r>
                      <a:r>
                        <a:rPr lang="fr-FR" sz="1200" b="1" i="1" baseline="0" dirty="0" smtClean="0"/>
                        <a:t> aureus </a:t>
                      </a:r>
                      <a:r>
                        <a:rPr lang="fr-FR" sz="1200" b="1" baseline="0" dirty="0" smtClean="0"/>
                        <a:t>: 47</a:t>
                      </a:r>
                    </a:p>
                    <a:p>
                      <a:r>
                        <a:rPr lang="fr-FR" sz="1200" baseline="0" dirty="0" err="1" smtClean="0"/>
                        <a:t>Staph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Coag</a:t>
                      </a:r>
                      <a:r>
                        <a:rPr lang="fr-FR" sz="1200" baseline="0" dirty="0" smtClean="0"/>
                        <a:t>. </a:t>
                      </a:r>
                      <a:r>
                        <a:rPr lang="fr-FR" sz="1200" baseline="0" dirty="0" err="1" smtClean="0"/>
                        <a:t>Nég</a:t>
                      </a:r>
                      <a:r>
                        <a:rPr lang="fr-FR" sz="1200" baseline="0" dirty="0" smtClean="0"/>
                        <a:t>. : 14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00800" y="5816558"/>
            <a:ext cx="24080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 smtClean="0"/>
              <a:t>Compilation données : </a:t>
            </a:r>
            <a:r>
              <a:rPr lang="fr-FR" sz="1050" i="1" dirty="0" err="1" smtClean="0"/>
              <a:t>Birgand</a:t>
            </a:r>
            <a:r>
              <a:rPr lang="fr-FR" sz="1050" i="1" dirty="0" smtClean="0"/>
              <a:t>, 2014</a:t>
            </a:r>
            <a:endParaRPr lang="fr-FR" sz="1050" i="1" dirty="0"/>
          </a:p>
        </p:txBody>
      </p:sp>
      <p:sp>
        <p:nvSpPr>
          <p:cNvPr id="3" name="Rectangle 2"/>
          <p:cNvSpPr/>
          <p:nvPr/>
        </p:nvSpPr>
        <p:spPr>
          <a:xfrm>
            <a:off x="2506133" y="3225800"/>
            <a:ext cx="4707467" cy="220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oneTexte 3"/>
          <p:cNvSpPr txBox="1">
            <a:spLocks noChangeArrowheads="1"/>
          </p:cNvSpPr>
          <p:nvPr/>
        </p:nvSpPr>
        <p:spPr bwMode="auto">
          <a:xfrm>
            <a:off x="3771895" y="2265355"/>
            <a:ext cx="1514485" cy="33855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Colonisation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16200000" flipH="1">
            <a:off x="5036344" y="2821781"/>
            <a:ext cx="1143000" cy="928688"/>
          </a:xfrm>
          <a:prstGeom prst="straightConnector1">
            <a:avLst/>
          </a:prstGeom>
          <a:ln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 bwMode="auto">
          <a:xfrm flipV="1">
            <a:off x="2916238" y="4143375"/>
            <a:ext cx="3155950" cy="635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rot="5400000">
            <a:off x="2786063" y="2857500"/>
            <a:ext cx="1143000" cy="857250"/>
          </a:xfrm>
          <a:prstGeom prst="straightConnector1">
            <a:avLst/>
          </a:prstGeom>
          <a:ln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 bwMode="auto">
          <a:xfrm>
            <a:off x="2855902" y="1258704"/>
            <a:ext cx="3143272" cy="369332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 rot="5400000" flipH="1" flipV="1">
            <a:off x="4249738" y="1951038"/>
            <a:ext cx="357187" cy="1587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70" name="Oval 33"/>
          <p:cNvSpPr>
            <a:spLocks noChangeArrowheads="1"/>
          </p:cNvSpPr>
          <p:nvPr/>
        </p:nvSpPr>
        <p:spPr bwMode="auto">
          <a:xfrm>
            <a:off x="3924300" y="2852738"/>
            <a:ext cx="1223963" cy="1081087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rgbClr val="764718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Réservoirs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Humain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(Animal)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22" name="Groupe 64"/>
          <p:cNvGrpSpPr>
            <a:grpSpLocks/>
          </p:cNvGrpSpPr>
          <p:nvPr/>
        </p:nvGrpSpPr>
        <p:grpSpPr bwMode="auto">
          <a:xfrm>
            <a:off x="346075" y="4030663"/>
            <a:ext cx="3571875" cy="2192337"/>
            <a:chOff x="346075" y="4029849"/>
            <a:chExt cx="3571870" cy="2193232"/>
          </a:xfrm>
        </p:grpSpPr>
        <p:sp>
          <p:nvSpPr>
            <p:cNvPr id="4101" name="ZoneTexte 5"/>
            <p:cNvSpPr txBox="1">
              <a:spLocks noChangeArrowheads="1"/>
            </p:cNvSpPr>
            <p:nvPr/>
          </p:nvSpPr>
          <p:spPr bwMode="auto">
            <a:xfrm>
              <a:off x="901675" y="4029849"/>
              <a:ext cx="1736011" cy="646331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Infections Suppuratives</a:t>
              </a:r>
            </a:p>
          </p:txBody>
        </p:sp>
        <p:sp>
          <p:nvSpPr>
            <p:cNvPr id="18" name="ZoneTexte 5"/>
            <p:cNvSpPr txBox="1">
              <a:spLocks noChangeArrowheads="1"/>
            </p:cNvSpPr>
            <p:nvPr/>
          </p:nvSpPr>
          <p:spPr bwMode="auto">
            <a:xfrm>
              <a:off x="346075" y="5576750"/>
              <a:ext cx="3571870" cy="646331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Suppurations superficielles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Suppurations profondes</a:t>
              </a:r>
            </a:p>
          </p:txBody>
        </p:sp>
        <p:cxnSp>
          <p:nvCxnSpPr>
            <p:cNvPr id="28" name="Connecteur droit avec flèche 27"/>
            <p:cNvCxnSpPr>
              <a:cxnSpLocks noChangeShapeType="1"/>
            </p:cNvCxnSpPr>
            <p:nvPr/>
          </p:nvCxnSpPr>
          <p:spPr bwMode="auto">
            <a:xfrm rot="5400000">
              <a:off x="1499246" y="5143935"/>
              <a:ext cx="714667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7423" name="Groupe 67"/>
          <p:cNvGrpSpPr>
            <a:grpSpLocks/>
          </p:cNvGrpSpPr>
          <p:nvPr/>
        </p:nvGrpSpPr>
        <p:grpSpPr bwMode="auto">
          <a:xfrm>
            <a:off x="5795963" y="3716338"/>
            <a:ext cx="3194050" cy="2755900"/>
            <a:chOff x="5846229" y="3998979"/>
            <a:chExt cx="3194400" cy="2756021"/>
          </a:xfrm>
        </p:grpSpPr>
        <p:cxnSp>
          <p:nvCxnSpPr>
            <p:cNvPr id="20" name="Connecteur droit avec flèche 19"/>
            <p:cNvCxnSpPr>
              <a:cxnSpLocks noChangeShapeType="1"/>
            </p:cNvCxnSpPr>
            <p:nvPr/>
          </p:nvCxnSpPr>
          <p:spPr bwMode="auto">
            <a:xfrm rot="16200000" flipH="1">
              <a:off x="6929864" y="5214263"/>
              <a:ext cx="1428813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 type="none" w="lg" len="lg"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</p:cxnSp>
        <p:grpSp>
          <p:nvGrpSpPr>
            <p:cNvPr id="17426" name="Groupe 65"/>
            <p:cNvGrpSpPr>
              <a:grpSpLocks/>
            </p:cNvGrpSpPr>
            <p:nvPr/>
          </p:nvGrpSpPr>
          <p:grpSpPr bwMode="auto">
            <a:xfrm>
              <a:off x="5846229" y="3998979"/>
              <a:ext cx="3194400" cy="2756021"/>
              <a:chOff x="5846229" y="3998979"/>
              <a:chExt cx="3194400" cy="2756021"/>
            </a:xfrm>
          </p:grpSpPr>
          <p:grpSp>
            <p:nvGrpSpPr>
              <p:cNvPr id="17427" name="ZoneTexte 4"/>
              <p:cNvGrpSpPr>
                <a:grpSpLocks/>
              </p:cNvGrpSpPr>
              <p:nvPr/>
            </p:nvGrpSpPr>
            <p:grpSpPr bwMode="auto">
              <a:xfrm>
                <a:off x="6181520" y="3998979"/>
                <a:ext cx="2840822" cy="652421"/>
                <a:chOff x="6181344" y="3998976"/>
                <a:chExt cx="2840736" cy="652272"/>
              </a:xfrm>
            </p:grpSpPr>
            <p:pic>
              <p:nvPicPr>
                <p:cNvPr id="17435" name="ZoneTexte 4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1344" y="3998976"/>
                  <a:ext cx="2840736" cy="652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1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214393" y="4071988"/>
                  <a:ext cx="2714840" cy="366645"/>
                </a:xfrm>
                <a:prstGeom prst="rect">
                  <a:avLst/>
                </a:prstGeom>
                <a:solidFill>
                  <a:srgbClr val="54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fr-FR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Affections </a:t>
                  </a:r>
                  <a:r>
                    <a:rPr lang="fr-FR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toxiniques</a:t>
                  </a:r>
                  <a:endParaRPr lang="fr-F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cxnSp>
            <p:nvCxnSpPr>
              <p:cNvPr id="19" name="Connecteur droit avec flèche 18"/>
              <p:cNvCxnSpPr>
                <a:cxnSpLocks noChangeShapeType="1"/>
              </p:cNvCxnSpPr>
              <p:nvPr/>
            </p:nvCxnSpPr>
            <p:spPr bwMode="auto">
              <a:xfrm>
                <a:off x="7162410" y="4500651"/>
                <a:ext cx="0" cy="309576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</p:cxnSp>
          <p:grpSp>
            <p:nvGrpSpPr>
              <p:cNvPr id="17429" name="ZoneTexte 4"/>
              <p:cNvGrpSpPr>
                <a:grpSpLocks/>
              </p:cNvGrpSpPr>
              <p:nvPr/>
            </p:nvGrpSpPr>
            <p:grpSpPr bwMode="auto">
              <a:xfrm>
                <a:off x="5894999" y="5931852"/>
                <a:ext cx="3127342" cy="823148"/>
                <a:chOff x="5894832" y="5931408"/>
                <a:chExt cx="3127248" cy="822960"/>
              </a:xfrm>
            </p:grpSpPr>
            <p:pic>
              <p:nvPicPr>
                <p:cNvPr id="17433" name="ZoneTexte 4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832" y="5931408"/>
                  <a:ext cx="3127248" cy="822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930207" y="6000444"/>
                  <a:ext cx="2999027" cy="579331"/>
                </a:xfrm>
                <a:prstGeom prst="rect">
                  <a:avLst/>
                </a:prstGeom>
                <a:solidFill>
                  <a:srgbClr val="54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defRPr/>
                  </a:pPr>
                  <a:r>
                    <a:rPr lang="fr-FR" altLang="fr-F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charset="0"/>
                    </a:rPr>
                    <a:t>  Maladies immunes  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fr-FR" altLang="fr-F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cs typeface="Arial" charset="0"/>
                    </a:rPr>
                    <a:t>(Kawasaki, Wegener ? , …)</a:t>
                  </a:r>
                </a:p>
              </p:txBody>
            </p:sp>
          </p:grpSp>
          <p:grpSp>
            <p:nvGrpSpPr>
              <p:cNvPr id="17430" name="ZoneTexte 4"/>
              <p:cNvGrpSpPr>
                <a:grpSpLocks/>
              </p:cNvGrpSpPr>
              <p:nvPr/>
            </p:nvGrpSpPr>
            <p:grpSpPr bwMode="auto">
              <a:xfrm>
                <a:off x="5846229" y="4809932"/>
                <a:ext cx="3194400" cy="884122"/>
                <a:chOff x="5846064" y="4809744"/>
                <a:chExt cx="3194304" cy="883920"/>
              </a:xfrm>
            </p:grpSpPr>
            <p:pic>
              <p:nvPicPr>
                <p:cNvPr id="17431" name="ZoneTexte 4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6064" y="4809744"/>
                  <a:ext cx="3194304" cy="883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61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928621" y="4857655"/>
                  <a:ext cx="3018077" cy="641232"/>
                </a:xfrm>
                <a:prstGeom prst="rect">
                  <a:avLst/>
                </a:prstGeom>
                <a:solidFill>
                  <a:srgbClr val="54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r>
                    <a:rPr lang="fr-FR" altLang="fr-F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</a:t>
                  </a:r>
                  <a:r>
                    <a:rPr lang="fr-FR" altLang="fr-FR" sz="1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Toxi</a:t>
                  </a:r>
                  <a:r>
                    <a:rPr lang="fr-FR" altLang="fr-FR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Infections Alimentaires</a:t>
                  </a:r>
                  <a:r>
                    <a:rPr lang="fr-FR" altLang="fr-F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</a:p>
                <a:p>
                  <a:pPr eaLnBrk="1" hangingPunct="1">
                    <a:spcBef>
                      <a:spcPct val="0"/>
                    </a:spcBef>
                    <a:defRPr/>
                  </a:pPr>
                  <a:r>
                    <a:rPr lang="fr-FR" altLang="fr-F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</a:t>
                  </a:r>
                  <a:r>
                    <a:rPr lang="fr-FR" altLang="fr-FR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Chocs : TSS, NTED</a:t>
                  </a:r>
                </a:p>
              </p:txBody>
            </p:sp>
          </p:grpSp>
        </p:grpSp>
      </p:grpSp>
      <p:sp>
        <p:nvSpPr>
          <p:cNvPr id="11280" name="Rectangle 36"/>
          <p:cNvSpPr>
            <a:spLocks noGrp="1" noChangeArrowheads="1"/>
          </p:cNvSpPr>
          <p:nvPr>
            <p:ph type="title"/>
          </p:nvPr>
        </p:nvSpPr>
        <p:spPr>
          <a:xfrm>
            <a:off x="684212" y="188913"/>
            <a:ext cx="7850187" cy="496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3 piliers de la pathogénicité de </a:t>
            </a:r>
            <a:r>
              <a:rPr lang="fr-FR" altLang="fr-FR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aureus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39437" y="6297613"/>
            <a:ext cx="457200" cy="457200"/>
          </a:xfrm>
        </p:spPr>
        <p:txBody>
          <a:bodyPr/>
          <a:lstStyle/>
          <a:p>
            <a:fld id="{A3D74E06-182F-429B-96EC-FEE499264CF0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565399" y="965200"/>
            <a:ext cx="3835401" cy="3007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44488" y="59848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bactérie attachante, possédant tout un répertoire de molécules d’adhésion</a:t>
            </a:r>
          </a:p>
        </p:txBody>
      </p:sp>
      <p:sp>
        <p:nvSpPr>
          <p:cNvPr id="10244" name="Espace réservé du contenu 2"/>
          <p:cNvSpPr>
            <a:spLocks noGrp="1"/>
          </p:cNvSpPr>
          <p:nvPr>
            <p:ph idx="1"/>
          </p:nvPr>
        </p:nvSpPr>
        <p:spPr>
          <a:xfrm>
            <a:off x="124883" y="2018242"/>
            <a:ext cx="8507413" cy="3806825"/>
          </a:xfrm>
        </p:spPr>
        <p:txBody>
          <a:bodyPr/>
          <a:lstStyle/>
          <a:p>
            <a:pPr marL="342900" lvl="2" indent="-342900"/>
            <a:r>
              <a:rPr lang="fr-FR" altLang="fr-FR" sz="1800" b="1" dirty="0" err="1" smtClean="0">
                <a:solidFill>
                  <a:srgbClr val="5400A8"/>
                </a:solidFill>
                <a:sym typeface="Wingdings" pitchFamily="2" charset="2"/>
              </a:rPr>
              <a:t>MSCRAMMs</a:t>
            </a:r>
            <a:r>
              <a:rPr lang="fr-FR" altLang="fr-FR" sz="1800" b="1" dirty="0" smtClean="0">
                <a:solidFill>
                  <a:srgbClr val="5400A8"/>
                </a:solidFill>
                <a:sym typeface="Wingdings" pitchFamily="2" charset="2"/>
              </a:rPr>
              <a:t> :</a:t>
            </a:r>
            <a:r>
              <a:rPr lang="fr-FR" altLang="fr-FR" sz="1800" dirty="0" smtClean="0">
                <a:solidFill>
                  <a:srgbClr val="5400A8"/>
                </a:solidFill>
                <a:sym typeface="Wingdings" pitchFamily="2" charset="2"/>
              </a:rPr>
              <a:t> </a:t>
            </a:r>
          </a:p>
          <a:p>
            <a:pPr marL="800100" lvl="3" indent="-342900"/>
            <a:r>
              <a:rPr lang="fr-FR" altLang="fr-FR" sz="1600" i="1" dirty="0" err="1" smtClean="0"/>
              <a:t>Microbial</a:t>
            </a:r>
            <a:r>
              <a:rPr lang="fr-FR" altLang="fr-FR" sz="1600" i="1" dirty="0" smtClean="0"/>
              <a:t> Surface Components </a:t>
            </a:r>
            <a:r>
              <a:rPr lang="fr-FR" altLang="fr-FR" sz="1600" i="1" dirty="0" err="1" smtClean="0"/>
              <a:t>Recognizing</a:t>
            </a:r>
            <a:r>
              <a:rPr lang="fr-FR" altLang="fr-FR" sz="1600" i="1" dirty="0" smtClean="0"/>
              <a:t> </a:t>
            </a:r>
            <a:r>
              <a:rPr lang="fr-FR" altLang="fr-FR" sz="1600" i="1" dirty="0" err="1" smtClean="0"/>
              <a:t>Adhesive</a:t>
            </a:r>
            <a:r>
              <a:rPr lang="fr-FR" altLang="fr-FR" sz="1600" i="1" dirty="0" smtClean="0"/>
              <a:t> Matrix </a:t>
            </a:r>
            <a:r>
              <a:rPr lang="fr-FR" altLang="fr-FR" sz="1600" i="1" dirty="0" err="1" smtClean="0"/>
              <a:t>Molecules</a:t>
            </a:r>
            <a:endParaRPr lang="fr-FR" altLang="fr-FR" sz="1600" i="1" dirty="0" smtClean="0"/>
          </a:p>
          <a:p>
            <a:pPr marL="800100" lvl="3" indent="-342900"/>
            <a:r>
              <a:rPr lang="fr-FR" altLang="fr-FR" sz="1600" dirty="0" err="1" smtClean="0">
                <a:sym typeface="Wingdings" pitchFamily="2" charset="2"/>
              </a:rPr>
              <a:t>Adhésines</a:t>
            </a:r>
            <a:r>
              <a:rPr lang="fr-FR" altLang="fr-FR" sz="1600" i="1" dirty="0" smtClean="0">
                <a:sym typeface="Wingdings" pitchFamily="2" charset="2"/>
              </a:rPr>
              <a:t> </a:t>
            </a:r>
            <a:r>
              <a:rPr lang="fr-FR" altLang="fr-FR" sz="1600" dirty="0" smtClean="0">
                <a:sym typeface="Wingdings" pitchFamily="2" charset="2"/>
              </a:rPr>
              <a:t>insérées dans la paroi bactérienne</a:t>
            </a:r>
          </a:p>
          <a:p>
            <a:pPr marL="800100" lvl="3" indent="-342900"/>
            <a:r>
              <a:rPr lang="fr-FR" altLang="fr-FR" sz="1600" dirty="0" smtClean="0"/>
              <a:t>Adhésion aux structures de la matrice extracellulaire : fibrinogène, fibronectine, collagène</a:t>
            </a:r>
          </a:p>
          <a:p>
            <a:pPr marL="800100" lvl="3" indent="-342900"/>
            <a:r>
              <a:rPr lang="fr-FR" altLang="fr-FR" sz="1600" dirty="0" smtClean="0"/>
              <a:t>Adhésion aux matériaux (cathéters, prothèses…) : </a:t>
            </a:r>
            <a:r>
              <a:rPr lang="fr-FR" altLang="fr-FR" sz="1600" dirty="0" err="1" smtClean="0"/>
              <a:t>fnb</a:t>
            </a:r>
            <a:r>
              <a:rPr lang="fr-FR" altLang="fr-FR" sz="1600" dirty="0" smtClean="0"/>
              <a:t> et </a:t>
            </a:r>
            <a:r>
              <a:rPr lang="fr-FR" altLang="fr-FR" sz="1600" dirty="0" err="1" smtClean="0"/>
              <a:t>clf</a:t>
            </a:r>
            <a:endParaRPr lang="fr-FR" altLang="fr-FR" sz="1600" dirty="0" smtClean="0"/>
          </a:p>
          <a:p>
            <a:pPr marL="800100" lvl="3" indent="-342900"/>
            <a:endParaRPr lang="fr-FR" altLang="fr-FR" sz="1600" dirty="0" smtClean="0"/>
          </a:p>
          <a:p>
            <a:pPr marL="800100" lvl="3" indent="-342900"/>
            <a:endParaRPr lang="fr-FR" altLang="fr-FR" sz="1600" dirty="0" smtClean="0"/>
          </a:p>
          <a:p>
            <a:endParaRPr lang="fr-FR" altLang="fr-FR" sz="1800" dirty="0" smtClean="0">
              <a:solidFill>
                <a:srgbClr val="5400A8"/>
              </a:solidFill>
            </a:endParaRPr>
          </a:p>
          <a:p>
            <a:endParaRPr lang="fr-FR" altLang="fr-FR" sz="1800" dirty="0" smtClean="0">
              <a:solidFill>
                <a:srgbClr val="5400A8"/>
              </a:solidFill>
            </a:endParaRPr>
          </a:p>
          <a:p>
            <a:endParaRPr lang="fr-FR" altLang="fr-FR" sz="1800" dirty="0" smtClean="0">
              <a:solidFill>
                <a:srgbClr val="5400A8"/>
              </a:solidFill>
            </a:endParaRPr>
          </a:p>
          <a:p>
            <a:endParaRPr lang="fr-FR" altLang="fr-FR" sz="1800" dirty="0" smtClean="0">
              <a:solidFill>
                <a:srgbClr val="5400A8"/>
              </a:solidFill>
            </a:endParaRPr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57052"/>
              </p:ext>
            </p:extLst>
          </p:nvPr>
        </p:nvGraphicFramePr>
        <p:xfrm>
          <a:off x="585788" y="4228571"/>
          <a:ext cx="8231188" cy="14684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19870"/>
                <a:gridCol w="1145209"/>
                <a:gridCol w="2075691"/>
                <a:gridCol w="2290418"/>
              </a:tblGrid>
              <a:tr h="287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MSCRAMMs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Désignation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Support génétique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Fonction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</a:tr>
              <a:tr h="316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Collagen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smtClean="0">
                          <a:effectLst/>
                        </a:rPr>
                        <a:t>Binding </a:t>
                      </a:r>
                      <a:r>
                        <a:rPr lang="nl-NL" sz="1200" dirty="0" err="1" smtClean="0">
                          <a:effectLst/>
                        </a:rPr>
                        <a:t>Protein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cna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Ilôt</a:t>
                      </a:r>
                      <a:r>
                        <a:rPr lang="fr-FR" sz="1200" dirty="0">
                          <a:effectLst/>
                        </a:rPr>
                        <a:t> de </a:t>
                      </a:r>
                      <a:r>
                        <a:rPr lang="fr-FR" sz="1200" dirty="0" smtClean="0">
                          <a:effectLst/>
                        </a:rPr>
                        <a:t>pathogénicité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Fixation au collagène</a:t>
                      </a:r>
                      <a:endParaRPr lang="fr-FR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</a:tr>
              <a:tr h="43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Fibronectin </a:t>
                      </a:r>
                      <a:r>
                        <a:rPr lang="en-GB" sz="1200" dirty="0" smtClean="0">
                          <a:effectLst/>
                        </a:rPr>
                        <a:t>Binding Protein A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Fibronectin </a:t>
                      </a:r>
                      <a:r>
                        <a:rPr lang="en-GB" sz="1200" dirty="0" smtClean="0">
                          <a:effectLst/>
                        </a:rPr>
                        <a:t>Binding Protein B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fnbA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fnbB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chromosome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Fixation à la </a:t>
                      </a:r>
                      <a:r>
                        <a:rPr lang="en-GB" sz="1200" dirty="0" err="1">
                          <a:effectLst/>
                        </a:rPr>
                        <a:t>fibronectine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</a:tr>
              <a:tr h="43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Clumping </a:t>
                      </a:r>
                      <a:r>
                        <a:rPr lang="en-GB" sz="1200" dirty="0" smtClean="0">
                          <a:effectLst/>
                        </a:rPr>
                        <a:t>Factor </a:t>
                      </a:r>
                      <a:r>
                        <a:rPr lang="en-GB" sz="1200" dirty="0">
                          <a:effectLst/>
                        </a:rPr>
                        <a:t>A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Clumping </a:t>
                      </a:r>
                      <a:r>
                        <a:rPr lang="en-GB" sz="1200" dirty="0" smtClean="0">
                          <a:effectLst/>
                        </a:rPr>
                        <a:t>Factor </a:t>
                      </a:r>
                      <a:r>
                        <a:rPr lang="en-GB" sz="1200" dirty="0">
                          <a:effectLst/>
                        </a:rPr>
                        <a:t>B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clfA</a:t>
                      </a:r>
                      <a:endParaRPr lang="fr-FR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clfB</a:t>
                      </a:r>
                      <a:endParaRPr lang="fr-FR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chromosome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Fixation au fibrinogène</a:t>
                      </a:r>
                      <a:endParaRPr lang="fr-FR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59" marR="48859" marT="0" marB="0"/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3475933"/>
            <a:ext cx="4151586" cy="25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9"/>
          <p:cNvSpPr>
            <a:spLocks noGrp="1"/>
          </p:cNvSpPr>
          <p:nvPr>
            <p:ph type="title" idx="4294967295"/>
          </p:nvPr>
        </p:nvSpPr>
        <p:spPr>
          <a:xfrm>
            <a:off x="305950" y="73080"/>
            <a:ext cx="8103476" cy="981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>
                <a:solidFill>
                  <a:srgbClr val="C00000"/>
                </a:solidFill>
              </a:rPr>
              <a:t>Les cycles d’</a:t>
            </a:r>
            <a:r>
              <a:rPr lang="fr-FR" altLang="fr-FR" sz="2800" b="1" dirty="0" err="1" smtClean="0">
                <a:solidFill>
                  <a:srgbClr val="C00000"/>
                </a:solidFill>
              </a:rPr>
              <a:t>Altemeier</a:t>
            </a:r>
            <a:r>
              <a:rPr lang="fr-FR" altLang="fr-FR" sz="2800" b="1" dirty="0" smtClean="0">
                <a:solidFill>
                  <a:srgbClr val="C00000"/>
                </a:solidFill>
              </a:rPr>
              <a:t> : vie et mort des clones épidémiques dans les services de chirurgie </a:t>
            </a:r>
          </a:p>
        </p:txBody>
      </p:sp>
      <p:sp>
        <p:nvSpPr>
          <p:cNvPr id="51205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4357688" y="2143125"/>
            <a:ext cx="4541837" cy="4159250"/>
          </a:xfrm>
          <a:noFill/>
        </p:spPr>
        <p:txBody>
          <a:bodyPr>
            <a:normAutofit lnSpcReduction="10000"/>
          </a:bodyPr>
          <a:lstStyle/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z="1400" b="1" smtClean="0">
                <a:solidFill>
                  <a:srgbClr val="5400A8"/>
                </a:solidFill>
              </a:rPr>
              <a:t>Émergence spontanée </a:t>
            </a:r>
            <a:r>
              <a:rPr lang="fr-FR" altLang="fr-FR" sz="1400" smtClean="0"/>
              <a:t>d’un type de </a:t>
            </a:r>
            <a:r>
              <a:rPr lang="fr-FR" altLang="fr-FR" sz="1400" i="1" smtClean="0"/>
              <a:t>S. aureus</a:t>
            </a:r>
            <a:r>
              <a:rPr lang="fr-FR" altLang="fr-FR" sz="1400" smtClean="0"/>
              <a:t> dans l’environnement hospitalier, survenue rapide d’un pic d’incidence, puis incidence élevée pendant 2 à 6 ans suivie d’une décroissance brutale et disparition.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fr-FR" altLang="fr-FR" sz="1400" smtClean="0"/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z="1400" smtClean="0"/>
              <a:t>Quand </a:t>
            </a:r>
            <a:r>
              <a:rPr lang="fr-FR" altLang="fr-FR" sz="1400" b="1" smtClean="0">
                <a:solidFill>
                  <a:srgbClr val="5400A8"/>
                </a:solidFill>
              </a:rPr>
              <a:t>un type disparaît, un nouveau type émerge</a:t>
            </a:r>
            <a:r>
              <a:rPr lang="fr-FR" altLang="fr-FR" sz="1400" smtClean="0"/>
              <a:t> et suit un cycle comparable.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fr-FR" altLang="fr-FR" sz="1400" smtClean="0"/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z="1400" smtClean="0"/>
              <a:t>Le profil de résistance aux antibiotiques est </a:t>
            </a:r>
            <a:r>
              <a:rPr lang="fr-FR" altLang="fr-FR" sz="1400" b="1" smtClean="0">
                <a:solidFill>
                  <a:srgbClr val="5400A8"/>
                </a:solidFill>
              </a:rPr>
              <a:t>propre à chaque type </a:t>
            </a:r>
            <a:r>
              <a:rPr lang="fr-FR" altLang="fr-FR" sz="1400" smtClean="0"/>
              <a:t>et varie significativement d’un type à l’autre.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fr-FR" altLang="fr-FR" sz="1400" smtClean="0"/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z="1400" smtClean="0"/>
              <a:t>La </a:t>
            </a:r>
            <a:r>
              <a:rPr lang="fr-FR" altLang="fr-FR" sz="1400" b="1" smtClean="0">
                <a:solidFill>
                  <a:srgbClr val="5400A8"/>
                </a:solidFill>
              </a:rPr>
              <a:t>cause du phénomène est inconnue</a:t>
            </a:r>
            <a:r>
              <a:rPr lang="fr-FR" altLang="fr-FR" sz="1400" smtClean="0"/>
              <a:t>. Pas de relation établie avec l’usage de telle ou telle molécule utilisée en thérapeutique.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fr-FR" altLang="fr-FR" sz="1400" smtClean="0"/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fr-FR" altLang="fr-FR" sz="1400" smtClean="0"/>
              <a:t>Le </a:t>
            </a:r>
            <a:r>
              <a:rPr lang="fr-FR" altLang="fr-FR" sz="1400" b="1" smtClean="0">
                <a:solidFill>
                  <a:srgbClr val="5400A8"/>
                </a:solidFill>
              </a:rPr>
              <a:t>potentiel épidémique diffère d’un type à l’autre</a:t>
            </a:r>
            <a:r>
              <a:rPr lang="fr-FR" altLang="fr-FR" sz="1400" smtClean="0"/>
              <a:t>. Existence de type avec un potentiel épidémique considérable.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0" y="1071563"/>
            <a:ext cx="9144000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buFontTx/>
              <a:buChar char="•"/>
              <a:defRPr/>
            </a:pPr>
            <a:r>
              <a:rPr lang="fr-FR" sz="1600" dirty="0" smtClean="0">
                <a:latin typeface="Calibri" pitchFamily="34" charset="0"/>
                <a:cs typeface="Arial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Arial" charset="0"/>
              </a:rPr>
              <a:t>Cyclic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 variations in </a:t>
            </a:r>
            <a:r>
              <a:rPr lang="fr-FR" sz="1600" dirty="0" err="1" smtClean="0">
                <a:latin typeface="Calibri" pitchFamily="34" charset="0"/>
                <a:cs typeface="Arial" charset="0"/>
              </a:rPr>
              <a:t>emerging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 phage types and </a:t>
            </a:r>
            <a:r>
              <a:rPr lang="fr-FR" sz="1600" dirty="0" err="1" smtClean="0">
                <a:latin typeface="Calibri" pitchFamily="34" charset="0"/>
                <a:cs typeface="Arial" charset="0"/>
              </a:rPr>
              <a:t>antibiotic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 </a:t>
            </a:r>
            <a:r>
              <a:rPr lang="fr-FR" sz="1600" dirty="0" err="1" smtClean="0">
                <a:latin typeface="Calibri" pitchFamily="34" charset="0"/>
                <a:cs typeface="Arial" charset="0"/>
              </a:rPr>
              <a:t>resistance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 of </a:t>
            </a:r>
            <a:r>
              <a:rPr lang="fr-FR" sz="1600" i="1" dirty="0" smtClean="0">
                <a:latin typeface="Calibri" pitchFamily="34" charset="0"/>
                <a:cs typeface="Arial" charset="0"/>
              </a:rPr>
              <a:t>S. aureus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. </a:t>
            </a:r>
            <a:r>
              <a:rPr lang="fr-FR" sz="1600" dirty="0" err="1" smtClean="0">
                <a:latin typeface="Calibri" pitchFamily="34" charset="0"/>
                <a:cs typeface="Arial" charset="0"/>
              </a:rPr>
              <a:t>Surgery</a:t>
            </a:r>
            <a:r>
              <a:rPr lang="fr-FR" sz="1600" dirty="0" smtClean="0">
                <a:latin typeface="Calibri" pitchFamily="34" charset="0"/>
                <a:cs typeface="Arial" charset="0"/>
              </a:rPr>
              <a:t>, 1978. </a:t>
            </a:r>
          </a:p>
        </p:txBody>
      </p:sp>
      <p:grpSp>
        <p:nvGrpSpPr>
          <p:cNvPr id="51207" name="Groupe 9"/>
          <p:cNvGrpSpPr>
            <a:grpSpLocks/>
          </p:cNvGrpSpPr>
          <p:nvPr/>
        </p:nvGrpSpPr>
        <p:grpSpPr bwMode="auto">
          <a:xfrm>
            <a:off x="1500188" y="1857375"/>
            <a:ext cx="1368425" cy="1651000"/>
            <a:chOff x="3000364" y="1571612"/>
            <a:chExt cx="1368425" cy="1651009"/>
          </a:xfrm>
        </p:grpSpPr>
        <p:pic>
          <p:nvPicPr>
            <p:cNvPr id="51208" name="Image 7" descr="altemeierS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1571612"/>
              <a:ext cx="1078029" cy="143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ZoneTexte 4"/>
            <p:cNvSpPr txBox="1">
              <a:spLocks noChangeArrowheads="1"/>
            </p:cNvSpPr>
            <p:nvPr/>
          </p:nvSpPr>
          <p:spPr bwMode="auto">
            <a:xfrm>
              <a:off x="3000364" y="2857496"/>
              <a:ext cx="1368425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Calibri" pitchFamily="34" charset="0"/>
                  <a:cs typeface="Arial" charset="0"/>
                </a:rPr>
                <a:t>William A. Altemeier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>
                  <a:latin typeface="Calibri" pitchFamily="34" charset="0"/>
                  <a:cs typeface="Arial" charset="0"/>
                </a:rPr>
                <a:t>1910-1983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683415"/>
          </a:xfrm>
        </p:spPr>
        <p:txBody>
          <a:bodyPr/>
          <a:lstStyle/>
          <a:p>
            <a:pPr>
              <a:defRPr/>
            </a:pPr>
            <a:r>
              <a:rPr lang="fr-FR" altLang="fr-F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État de la résistance en Europe en 2014</a:t>
            </a:r>
          </a:p>
        </p:txBody>
      </p:sp>
      <p:grpSp>
        <p:nvGrpSpPr>
          <p:cNvPr id="52228" name="Groupe 4"/>
          <p:cNvGrpSpPr>
            <a:grpSpLocks/>
          </p:cNvGrpSpPr>
          <p:nvPr/>
        </p:nvGrpSpPr>
        <p:grpSpPr bwMode="auto">
          <a:xfrm>
            <a:off x="1112838" y="1233488"/>
            <a:ext cx="7346950" cy="5427662"/>
            <a:chOff x="1113306" y="1233347"/>
            <a:chExt cx="7347125" cy="5427267"/>
          </a:xfrm>
        </p:grpSpPr>
        <p:pic>
          <p:nvPicPr>
            <p:cNvPr id="522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" r="11890"/>
            <a:stretch>
              <a:fillRect/>
            </a:stretch>
          </p:blipFill>
          <p:spPr bwMode="auto">
            <a:xfrm>
              <a:off x="1113306" y="1233347"/>
              <a:ext cx="7347125" cy="542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 Box 7"/>
            <p:cNvSpPr txBox="1">
              <a:spLocks noChangeArrowheads="1"/>
            </p:cNvSpPr>
            <p:nvPr/>
          </p:nvSpPr>
          <p:spPr bwMode="auto">
            <a:xfrm>
              <a:off x="5743575" y="4576763"/>
              <a:ext cx="4700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7,8</a:t>
              </a:r>
            </a:p>
          </p:txBody>
        </p:sp>
        <p:sp>
          <p:nvSpPr>
            <p:cNvPr id="52235" name="Text Box 8"/>
            <p:cNvSpPr txBox="1">
              <a:spLocks noChangeArrowheads="1"/>
            </p:cNvSpPr>
            <p:nvPr/>
          </p:nvSpPr>
          <p:spPr bwMode="auto">
            <a:xfrm>
              <a:off x="4897438" y="4076700"/>
              <a:ext cx="4828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13,4</a:t>
              </a:r>
            </a:p>
          </p:txBody>
        </p:sp>
        <p:sp>
          <p:nvSpPr>
            <p:cNvPr id="52236" name="Text Box 9"/>
            <p:cNvSpPr txBox="1">
              <a:spLocks noChangeArrowheads="1"/>
            </p:cNvSpPr>
            <p:nvPr/>
          </p:nvSpPr>
          <p:spPr bwMode="auto">
            <a:xfrm>
              <a:off x="6785769" y="5273675"/>
              <a:ext cx="4122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21</a:t>
              </a:r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5851526" y="4238209"/>
              <a:ext cx="4122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13</a:t>
              </a:r>
            </a:p>
          </p:txBody>
        </p:sp>
        <p:sp>
          <p:nvSpPr>
            <p:cNvPr id="52238" name="Text Box 12"/>
            <p:cNvSpPr txBox="1">
              <a:spLocks noChangeArrowheads="1"/>
            </p:cNvSpPr>
            <p:nvPr/>
          </p:nvSpPr>
          <p:spPr bwMode="auto">
            <a:xfrm>
              <a:off x="5454650" y="3403600"/>
              <a:ext cx="3978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2,5</a:t>
              </a:r>
            </a:p>
          </p:txBody>
        </p:sp>
        <p:sp>
          <p:nvSpPr>
            <p:cNvPr id="52239" name="Text Box 13"/>
            <p:cNvSpPr txBox="1">
              <a:spLocks noChangeArrowheads="1"/>
            </p:cNvSpPr>
            <p:nvPr/>
          </p:nvSpPr>
          <p:spPr bwMode="auto">
            <a:xfrm>
              <a:off x="6712746" y="2970212"/>
              <a:ext cx="3978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3,1</a:t>
              </a:r>
            </a:p>
          </p:txBody>
        </p:sp>
        <p:sp>
          <p:nvSpPr>
            <p:cNvPr id="52240" name="Text Box 14"/>
            <p:cNvSpPr txBox="1">
              <a:spLocks noChangeArrowheads="1"/>
            </p:cNvSpPr>
            <p:nvPr/>
          </p:nvSpPr>
          <p:spPr bwMode="auto">
            <a:xfrm>
              <a:off x="4427538" y="4549775"/>
              <a:ext cx="5838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17,4</a:t>
              </a:r>
            </a:p>
          </p:txBody>
        </p:sp>
        <p:sp>
          <p:nvSpPr>
            <p:cNvPr id="52241" name="Text Box 15"/>
            <p:cNvSpPr txBox="1">
              <a:spLocks noChangeArrowheads="1"/>
            </p:cNvSpPr>
            <p:nvPr/>
          </p:nvSpPr>
          <p:spPr bwMode="auto">
            <a:xfrm>
              <a:off x="5311775" y="407670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12</a:t>
              </a:r>
            </a:p>
          </p:txBody>
        </p:sp>
        <p:sp>
          <p:nvSpPr>
            <p:cNvPr id="52242" name="Text Box 16"/>
            <p:cNvSpPr txBox="1">
              <a:spLocks noChangeArrowheads="1"/>
            </p:cNvSpPr>
            <p:nvPr/>
          </p:nvSpPr>
          <p:spPr bwMode="auto">
            <a:xfrm>
              <a:off x="6565196" y="5812909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37</a:t>
              </a:r>
            </a:p>
          </p:txBody>
        </p:sp>
        <p:sp>
          <p:nvSpPr>
            <p:cNvPr id="52243" name="Text Box 17"/>
            <p:cNvSpPr txBox="1">
              <a:spLocks noChangeArrowheads="1"/>
            </p:cNvSpPr>
            <p:nvPr/>
          </p:nvSpPr>
          <p:spPr bwMode="auto">
            <a:xfrm>
              <a:off x="6213476" y="4641056"/>
              <a:ext cx="4122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23</a:t>
              </a:r>
            </a:p>
          </p:txBody>
        </p:sp>
        <p:sp>
          <p:nvSpPr>
            <p:cNvPr id="52244" name="Text Box 18"/>
            <p:cNvSpPr txBox="1">
              <a:spLocks noChangeArrowheads="1"/>
            </p:cNvSpPr>
            <p:nvPr/>
          </p:nvSpPr>
          <p:spPr bwMode="auto">
            <a:xfrm>
              <a:off x="4006850" y="1484784"/>
              <a:ext cx="5052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3,3</a:t>
              </a:r>
            </a:p>
          </p:txBody>
        </p:sp>
        <p:sp>
          <p:nvSpPr>
            <p:cNvPr id="52245" name="Text Box 19"/>
            <p:cNvSpPr txBox="1">
              <a:spLocks noChangeArrowheads="1"/>
            </p:cNvSpPr>
            <p:nvPr/>
          </p:nvSpPr>
          <p:spPr bwMode="auto">
            <a:xfrm>
              <a:off x="3811493" y="3389956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19,4</a:t>
              </a:r>
            </a:p>
          </p:txBody>
        </p:sp>
        <p:sp>
          <p:nvSpPr>
            <p:cNvPr id="52246" name="Text Box 20"/>
            <p:cNvSpPr txBox="1">
              <a:spLocks noChangeArrowheads="1"/>
            </p:cNvSpPr>
            <p:nvPr/>
          </p:nvSpPr>
          <p:spPr bwMode="auto">
            <a:xfrm>
              <a:off x="5197380" y="4831833"/>
              <a:ext cx="5838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33,6</a:t>
              </a:r>
            </a:p>
          </p:txBody>
        </p:sp>
        <p:sp>
          <p:nvSpPr>
            <p:cNvPr id="52247" name="Text Box 21"/>
            <p:cNvSpPr txBox="1">
              <a:spLocks noChangeArrowheads="1"/>
            </p:cNvSpPr>
            <p:nvPr/>
          </p:nvSpPr>
          <p:spPr bwMode="auto">
            <a:xfrm>
              <a:off x="6741321" y="3236912"/>
              <a:ext cx="3978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8,2</a:t>
              </a:r>
            </a:p>
          </p:txBody>
        </p:sp>
        <p:sp>
          <p:nvSpPr>
            <p:cNvPr id="52248" name="Text Box 22"/>
            <p:cNvSpPr txBox="1">
              <a:spLocks noChangeArrowheads="1"/>
            </p:cNvSpPr>
            <p:nvPr/>
          </p:nvSpPr>
          <p:spPr bwMode="auto">
            <a:xfrm>
              <a:off x="6630989" y="3494087"/>
              <a:ext cx="3978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7,8</a:t>
              </a:r>
            </a:p>
          </p:txBody>
        </p:sp>
        <p:sp>
          <p:nvSpPr>
            <p:cNvPr id="52249" name="Text Box 23"/>
            <p:cNvSpPr txBox="1">
              <a:spLocks noChangeArrowheads="1"/>
            </p:cNvSpPr>
            <p:nvPr/>
          </p:nvSpPr>
          <p:spPr bwMode="auto">
            <a:xfrm>
              <a:off x="5019674" y="3859212"/>
              <a:ext cx="39786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0,9</a:t>
              </a:r>
            </a:p>
          </p:txBody>
        </p:sp>
        <p:sp>
          <p:nvSpPr>
            <p:cNvPr id="52250" name="Text Box 24"/>
            <p:cNvSpPr txBox="1">
              <a:spLocks noChangeArrowheads="1"/>
            </p:cNvSpPr>
            <p:nvPr/>
          </p:nvSpPr>
          <p:spPr bwMode="auto">
            <a:xfrm>
              <a:off x="5517981" y="2554843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1</a:t>
              </a:r>
            </a:p>
          </p:txBody>
        </p:sp>
        <p:sp>
          <p:nvSpPr>
            <p:cNvPr id="52251" name="Text Box 26"/>
            <p:cNvSpPr txBox="1">
              <a:spLocks noChangeArrowheads="1"/>
            </p:cNvSpPr>
            <p:nvPr/>
          </p:nvSpPr>
          <p:spPr bwMode="auto">
            <a:xfrm>
              <a:off x="3151188" y="5157788"/>
              <a:ext cx="5838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47,4</a:t>
              </a:r>
            </a:p>
          </p:txBody>
        </p:sp>
        <p:sp>
          <p:nvSpPr>
            <p:cNvPr id="52252" name="Text Box 27"/>
            <p:cNvSpPr txBox="1">
              <a:spLocks noChangeArrowheads="1"/>
            </p:cNvSpPr>
            <p:nvPr/>
          </p:nvSpPr>
          <p:spPr bwMode="auto">
            <a:xfrm>
              <a:off x="6692900" y="4789488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bg1"/>
                  </a:solidFill>
                </a:rPr>
                <a:t>56</a:t>
              </a:r>
            </a:p>
          </p:txBody>
        </p:sp>
        <p:sp>
          <p:nvSpPr>
            <p:cNvPr id="52253" name="Text Box 28"/>
            <p:cNvSpPr txBox="1">
              <a:spLocks noChangeArrowheads="1"/>
            </p:cNvSpPr>
            <p:nvPr/>
          </p:nvSpPr>
          <p:spPr bwMode="auto">
            <a:xfrm>
              <a:off x="6242051" y="4419600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28</a:t>
              </a:r>
            </a:p>
          </p:txBody>
        </p:sp>
        <p:sp>
          <p:nvSpPr>
            <p:cNvPr id="52254" name="Text Box 29"/>
            <p:cNvSpPr txBox="1">
              <a:spLocks noChangeArrowheads="1"/>
            </p:cNvSpPr>
            <p:nvPr/>
          </p:nvSpPr>
          <p:spPr bwMode="auto">
            <a:xfrm>
              <a:off x="5788075" y="4809331"/>
              <a:ext cx="43525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/>
                <a:t>13</a:t>
              </a:r>
            </a:p>
          </p:txBody>
        </p:sp>
        <p:sp>
          <p:nvSpPr>
            <p:cNvPr id="52255" name="Text Box 30"/>
            <p:cNvSpPr txBox="1">
              <a:spLocks noChangeArrowheads="1"/>
            </p:cNvSpPr>
            <p:nvPr/>
          </p:nvSpPr>
          <p:spPr bwMode="auto">
            <a:xfrm>
              <a:off x="3742995" y="5248276"/>
              <a:ext cx="5838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22,1</a:t>
              </a:r>
            </a:p>
          </p:txBody>
        </p:sp>
        <p:sp>
          <p:nvSpPr>
            <p:cNvPr id="52256" name="Text Box 31"/>
            <p:cNvSpPr txBox="1">
              <a:spLocks noChangeArrowheads="1"/>
            </p:cNvSpPr>
            <p:nvPr/>
          </p:nvSpPr>
          <p:spPr bwMode="auto">
            <a:xfrm>
              <a:off x="5888038" y="292417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1</a:t>
              </a:r>
            </a:p>
          </p:txBody>
        </p:sp>
        <p:sp>
          <p:nvSpPr>
            <p:cNvPr id="52257" name="Text Box 32"/>
            <p:cNvSpPr txBox="1">
              <a:spLocks noChangeArrowheads="1"/>
            </p:cNvSpPr>
            <p:nvPr/>
          </p:nvSpPr>
          <p:spPr bwMode="auto">
            <a:xfrm>
              <a:off x="4326809" y="3682632"/>
              <a:ext cx="62074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11,3</a:t>
              </a:r>
            </a:p>
          </p:txBody>
        </p:sp>
      </p:grpSp>
      <p:sp>
        <p:nvSpPr>
          <p:cNvPr id="52229" name="Rectangle 33"/>
          <p:cNvSpPr>
            <a:spLocks noChangeArrowheads="1"/>
          </p:cNvSpPr>
          <p:nvPr/>
        </p:nvSpPr>
        <p:spPr bwMode="auto">
          <a:xfrm>
            <a:off x="630238" y="6021388"/>
            <a:ext cx="1584325" cy="836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52230" name="Picture 4" descr="ECDC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08538"/>
            <a:ext cx="18732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747713"/>
            <a:ext cx="8911971" cy="4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18"/>
          <p:cNvSpPr txBox="1">
            <a:spLocks noChangeArrowheads="1"/>
          </p:cNvSpPr>
          <p:nvPr/>
        </p:nvSpPr>
        <p:spPr bwMode="auto">
          <a:xfrm>
            <a:off x="6623050" y="2370138"/>
            <a:ext cx="504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2,6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E06-182F-429B-96EC-FEE499264CF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3051</TotalTime>
  <Words>1827</Words>
  <Application>Microsoft Office PowerPoint</Application>
  <PresentationFormat>Affichage à l'écran (4:3)</PresentationFormat>
  <Paragraphs>371</Paragraphs>
  <Slides>36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Capitaux</vt:lpstr>
      <vt:lpstr>Décontamination du portage de Staphylococcus aureus</vt:lpstr>
      <vt:lpstr>Cas clinique</vt:lpstr>
      <vt:lpstr>Staphylocoques</vt:lpstr>
      <vt:lpstr>2ème bactérie responsable d’infections chez le patients hospitalisé</vt:lpstr>
      <vt:lpstr>Microbiologie des ISO</vt:lpstr>
      <vt:lpstr>Les 3 piliers de la pathogénicité de S. aureus</vt:lpstr>
      <vt:lpstr>Une bactérie attachante, possédant tout un répertoire de molécules d’adhésion</vt:lpstr>
      <vt:lpstr>Les cycles d’Altemeier : vie et mort des clones épidémiques dans les services de chirurgie </vt:lpstr>
      <vt:lpstr>État de la résistance en Europe en 2014</vt:lpstr>
      <vt:lpstr>Pourquoi pas un vaccin anti-staphylocoque doré ?</vt:lpstr>
      <vt:lpstr>Immunité anti staphylococcique</vt:lpstr>
      <vt:lpstr>Évasion immune et immunomodulation</vt:lpstr>
      <vt:lpstr>Écologie du staphylocoque doré </vt:lpstr>
      <vt:lpstr>Portage nasal : fréquence et statut</vt:lpstr>
      <vt:lpstr>Portage nasal et cutané</vt:lpstr>
      <vt:lpstr>Portage nasal et cutané</vt:lpstr>
      <vt:lpstr>Portage et survenue d’infections</vt:lpstr>
      <vt:lpstr>Stratégie de décontamination vis-à-vis du staphylocoque doré </vt:lpstr>
      <vt:lpstr>Mupirocine</vt:lpstr>
      <vt:lpstr>Mupirocine</vt:lpstr>
      <vt:lpstr>Efficacité de la mupirocine sur le portage</vt:lpstr>
      <vt:lpstr>Présentation PowerPoint</vt:lpstr>
      <vt:lpstr>Présentation PowerPoint</vt:lpstr>
      <vt:lpstr>Présentation PowerPoint</vt:lpstr>
      <vt:lpstr>Présentation PowerPoint</vt:lpstr>
      <vt:lpstr>Prévention des médiastinites en chirurgie cardiaque, CHU Rennes</vt:lpstr>
      <vt:lpstr>Présentation PowerPoint</vt:lpstr>
      <vt:lpstr>Dépistage du staphylocoque doré </vt:lpstr>
      <vt:lpstr>Méthodes microbiologiques pour le dépistage</vt:lpstr>
      <vt:lpstr>Stratégie possible sans dépistage ? </vt:lpstr>
      <vt:lpstr>Quelles sont les recommandations ?</vt:lpstr>
      <vt:lpstr>Recommandations françaises 2013</vt:lpstr>
      <vt:lpstr>Recommandations françaises 2013</vt:lpstr>
      <vt:lpstr>Recommandations françaises 2013</vt:lpstr>
      <vt:lpstr>Recommandations françaises 2013</vt:lpstr>
      <vt:lpstr>Recommandations OMS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de sites opératoiree</dc:title>
  <dc:creator>DONNIO Pierre-Yves</dc:creator>
  <cp:lastModifiedBy>Pierre-Yves DONNIO</cp:lastModifiedBy>
  <cp:revision>329</cp:revision>
  <dcterms:created xsi:type="dcterms:W3CDTF">2016-09-18T14:34:05Z</dcterms:created>
  <dcterms:modified xsi:type="dcterms:W3CDTF">2017-01-31T12:34:57Z</dcterms:modified>
</cp:coreProperties>
</file>