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emf" ContentType="image/x-em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5" r:id="rId7"/>
    <p:sldId id="264" r:id="rId8"/>
    <p:sldId id="263" r:id="rId9"/>
  </p:sldIdLst>
  <p:sldSz cx="9144000" cy="5715000" type="screen16x10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314"/>
    <p:restoredTop sz="80293"/>
  </p:normalViewPr>
  <p:slideViewPr>
    <p:cSldViewPr snapToGrid="0" snapToObjects="1">
      <p:cViewPr varScale="1">
        <p:scale>
          <a:sx n="144" d="100"/>
          <a:sy n="144" d="100"/>
        </p:scale>
        <p:origin x="872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72357E-03B3-A848-9990-428D9D699B10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085E6-96B9-1E46-AA56-AE76B2AB572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017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5E6-96B9-1E46-AA56-AE76B2AB572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64470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Les anglo-saxons ne recommandant pas l’</a:t>
            </a:r>
            <a:r>
              <a:rPr lang="fr-FR" dirty="0" err="1" smtClean="0"/>
              <a:t>amox</a:t>
            </a:r>
            <a:r>
              <a:rPr lang="fr-FR" dirty="0" smtClean="0"/>
              <a:t>-acide </a:t>
            </a:r>
            <a:r>
              <a:rPr lang="fr-FR" dirty="0" err="1" smtClean="0"/>
              <a:t>clav</a:t>
            </a:r>
            <a:r>
              <a:rPr lang="fr-FR" dirty="0" smtClean="0"/>
              <a:t>, les C1 sont mises en avant, avec </a:t>
            </a:r>
            <a:r>
              <a:rPr lang="fr-FR" dirty="0" err="1" smtClean="0"/>
              <a:t>genta</a:t>
            </a:r>
            <a:r>
              <a:rPr lang="fr-FR" dirty="0" smtClean="0"/>
              <a:t> en cas de nécessité de couverture BG- </a:t>
            </a:r>
            <a:r>
              <a:rPr lang="fr-FR" b="0" dirty="0" smtClean="0"/>
              <a:t>(Stade III uniquement); alternative clinda/</a:t>
            </a:r>
            <a:r>
              <a:rPr lang="fr-FR" b="0" dirty="0" err="1" smtClean="0"/>
              <a:t>genta</a:t>
            </a:r>
            <a:r>
              <a:rPr lang="fr-FR" b="0" baseline="0" dirty="0" smtClean="0"/>
              <a:t> idem, ou adjonction pénicilline en plus de </a:t>
            </a:r>
            <a:r>
              <a:rPr lang="fr-FR" b="0" baseline="0" dirty="0" err="1" smtClean="0"/>
              <a:t>cefazoline</a:t>
            </a:r>
            <a:r>
              <a:rPr lang="fr-FR" b="0" baseline="0" dirty="0" smtClean="0"/>
              <a:t>/</a:t>
            </a:r>
            <a:r>
              <a:rPr lang="fr-FR" b="0" baseline="0" dirty="0" err="1" smtClean="0"/>
              <a:t>ge,nta</a:t>
            </a:r>
            <a:r>
              <a:rPr lang="fr-FR" b="0" baseline="0" dirty="0" smtClean="0"/>
              <a:t> en cas de contamination fécale ou tellurique (clostridium </a:t>
            </a:r>
            <a:r>
              <a:rPr lang="fr-FR" b="0" baseline="0" dirty="0" err="1" smtClean="0"/>
              <a:t>potetienl</a:t>
            </a:r>
            <a:r>
              <a:rPr lang="fr-FR" b="0" baseline="0" dirty="0" smtClean="0"/>
              <a:t>).</a:t>
            </a:r>
            <a:endParaRPr lang="fr-FR" b="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9085E6-96B9-1E46-AA56-AE76B2AB5720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2747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1920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385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793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810" y="134559"/>
            <a:ext cx="753110" cy="217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878374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  <p:pic>
        <p:nvPicPr>
          <p:cNvPr id="7" name="Picture 2" descr="ésultat de recherche d'images pour &quot;université Nancy lorraine&quot;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546" y="74561"/>
            <a:ext cx="1763704" cy="7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ésultat de recherche d'images pour &quot;université Tours&quot;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5967" y="154655"/>
            <a:ext cx="1112553" cy="783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ésultat de recherche d'images pour &quot;université Rennes 1&quot;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64" y="-18810"/>
            <a:ext cx="1695052" cy="872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0503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85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475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7177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3418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300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5376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A88D7-5D8A-0549-9B56-5CD98FF42FD9}" type="datetimeFigureOut">
              <a:rPr lang="fr-FR" smtClean="0"/>
              <a:t>29/11/2017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4366-5B9D-AC40-9F75-67FC5769C378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9311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4" Type="http://schemas.openxmlformats.org/officeDocument/2006/relationships/image" Target="../media/image4.jpeg"/><Relationship Id="rId5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5" Type="http://schemas.openxmlformats.org/officeDocument/2006/relationships/image" Target="../media/image13.png"/><Relationship Id="rId6" Type="http://schemas.openxmlformats.org/officeDocument/2006/relationships/image" Target="../media/image14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799" y="2013479"/>
            <a:ext cx="7772400" cy="1225021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Antibiothérapie dans les fractures ouvertes</a:t>
            </a:r>
            <a:br>
              <a:rPr lang="fr-FR" dirty="0" smtClean="0"/>
            </a:br>
            <a:r>
              <a:rPr lang="fr-FR" sz="2700" i="1" dirty="0"/>
              <a:t>L</a:t>
            </a:r>
            <a:r>
              <a:rPr lang="fr-FR" sz="2700" i="1" dirty="0" smtClean="0"/>
              <a:t>e point de vue de l’infectiologue</a:t>
            </a:r>
            <a:endParaRPr lang="fr-FR" sz="2700" i="1" dirty="0"/>
          </a:p>
        </p:txBody>
      </p:sp>
      <p:pic>
        <p:nvPicPr>
          <p:cNvPr id="4" name="Image 3" descr="LogoCriogo format EPS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060" y="199261"/>
            <a:ext cx="1911879" cy="6000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ZoneTexte 4"/>
          <p:cNvSpPr txBox="1"/>
          <p:nvPr/>
        </p:nvSpPr>
        <p:spPr>
          <a:xfrm>
            <a:off x="94544" y="5453390"/>
            <a:ext cx="514491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dirty="0" smtClean="0"/>
              <a:t>Dr Cédric Arvieux - CRIOGO</a:t>
            </a:r>
            <a:endParaRPr lang="fr-FR" sz="1100" dirty="0"/>
          </a:p>
        </p:txBody>
      </p:sp>
      <p:pic>
        <p:nvPicPr>
          <p:cNvPr id="1030" name="Picture 6" descr="ésultat de recherche d'images pour &quot;université Rennes 1&quot;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7308" y="4849014"/>
            <a:ext cx="1428110" cy="7351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ous-titre 5"/>
          <p:cNvSpPr>
            <a:spLocks noGrp="1"/>
          </p:cNvSpPr>
          <p:nvPr>
            <p:ph type="subTitle" idx="1"/>
          </p:nvPr>
        </p:nvSpPr>
        <p:spPr>
          <a:xfrm>
            <a:off x="1371600" y="4091940"/>
            <a:ext cx="6400800" cy="607060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9923" y="218969"/>
            <a:ext cx="520168" cy="6400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97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Trois facteurs importants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La nature des bactéries potentiellement impliquées</a:t>
            </a:r>
          </a:p>
          <a:p>
            <a:r>
              <a:rPr lang="fr-FR" dirty="0" smtClean="0"/>
              <a:t>Le timing d’administration des antibiotiques</a:t>
            </a:r>
          </a:p>
          <a:p>
            <a:pPr lvl="1"/>
            <a:r>
              <a:rPr lang="fr-FR" dirty="0" smtClean="0"/>
              <a:t>Rapidité d’administration</a:t>
            </a:r>
          </a:p>
          <a:p>
            <a:pPr lvl="1"/>
            <a:r>
              <a:rPr lang="fr-FR" dirty="0" smtClean="0"/>
              <a:t>Durée courte</a:t>
            </a:r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32367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Bactéries retrouvées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400" dirty="0" smtClean="0"/>
              <a:t>202 fractures ouvertes</a:t>
            </a:r>
          </a:p>
          <a:p>
            <a:pPr lvl="1"/>
            <a:r>
              <a:rPr lang="fr-FR" sz="2000" dirty="0" smtClean="0"/>
              <a:t>10% d’infections</a:t>
            </a:r>
          </a:p>
          <a:p>
            <a:pPr lvl="1"/>
            <a:r>
              <a:rPr lang="fr-FR" sz="2000" i="1" dirty="0" smtClean="0"/>
              <a:t>Staphylococcus </a:t>
            </a:r>
            <a:r>
              <a:rPr lang="fr-FR" sz="2000" dirty="0" smtClean="0"/>
              <a:t>majoritaire : 55%</a:t>
            </a:r>
          </a:p>
          <a:p>
            <a:pPr lvl="2"/>
            <a:r>
              <a:rPr lang="fr-FR" sz="1800" dirty="0" smtClean="0"/>
              <a:t>SARM, SAMS</a:t>
            </a:r>
          </a:p>
          <a:p>
            <a:pPr lvl="2"/>
            <a:r>
              <a:rPr lang="fr-FR" sz="1800" dirty="0" smtClean="0"/>
              <a:t>SEMS, SERM : très souvent </a:t>
            </a:r>
            <a:r>
              <a:rPr lang="fr-FR" sz="1800" dirty="0" err="1" smtClean="0"/>
              <a:t>polymicrobien</a:t>
            </a:r>
            <a:endParaRPr lang="fr-FR" sz="1800" dirty="0" smtClean="0"/>
          </a:p>
          <a:p>
            <a:pPr lvl="1"/>
            <a:r>
              <a:rPr lang="fr-FR" sz="2000" dirty="0" smtClean="0"/>
              <a:t>55% des infections comportent un BG-</a:t>
            </a:r>
          </a:p>
          <a:p>
            <a:r>
              <a:rPr lang="fr-FR" sz="2400" dirty="0" smtClean="0"/>
              <a:t>214 fractures ouvertes</a:t>
            </a:r>
          </a:p>
          <a:p>
            <a:pPr lvl="1"/>
            <a:r>
              <a:rPr lang="fr-FR" sz="2000" i="1" dirty="0" smtClean="0"/>
              <a:t>S. aureus </a:t>
            </a:r>
            <a:r>
              <a:rPr lang="fr-FR" sz="2000" dirty="0" smtClean="0"/>
              <a:t>dans 56 % des infections</a:t>
            </a:r>
          </a:p>
          <a:p>
            <a:pPr lvl="1"/>
            <a:r>
              <a:rPr lang="fr-FR" sz="2000" dirty="0" smtClean="0"/>
              <a:t>stades III</a:t>
            </a:r>
          </a:p>
          <a:p>
            <a:pPr lvl="2"/>
            <a:r>
              <a:rPr lang="fr-FR" sz="1600" dirty="0" smtClean="0"/>
              <a:t>BG- 14%</a:t>
            </a:r>
          </a:p>
          <a:p>
            <a:pPr lvl="2"/>
            <a:r>
              <a:rPr lang="fr-FR" sz="1600" dirty="0" smtClean="0"/>
              <a:t>Anaérobies 7%</a:t>
            </a:r>
          </a:p>
          <a:p>
            <a:pPr lvl="1"/>
            <a:endParaRPr lang="fr-FR" sz="2000" i="1" dirty="0" smtClean="0"/>
          </a:p>
          <a:p>
            <a:pPr lvl="1"/>
            <a:endParaRPr lang="fr-FR" sz="20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3947160" y="1447800"/>
            <a:ext cx="4381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Chen et al. Clin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Orthop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Relat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Res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2013</a:t>
            </a:r>
            <a:endParaRPr lang="fr-FR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076700" y="3429000"/>
            <a:ext cx="4381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Torbert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JT et al. J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Orthop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Trama 2015</a:t>
            </a:r>
            <a:endParaRPr lang="fr-FR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3036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Timing d’administration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Dès 1989</a:t>
            </a:r>
          </a:p>
          <a:p>
            <a:pPr lvl="1"/>
            <a:r>
              <a:rPr lang="fr-FR" sz="2400" dirty="0" smtClean="0"/>
              <a:t>Tout type de fractures ouvertes</a:t>
            </a:r>
          </a:p>
          <a:p>
            <a:pPr lvl="2"/>
            <a:r>
              <a:rPr lang="fr-FR" sz="2000" dirty="0" smtClean="0"/>
              <a:t>Délai &lt; 3h </a:t>
            </a:r>
            <a:r>
              <a:rPr lang="fr-FR" sz="1400" i="1" dirty="0" smtClean="0"/>
              <a:t>(35% des cas)</a:t>
            </a:r>
            <a:r>
              <a:rPr lang="fr-FR" sz="2000" i="1" dirty="0" smtClean="0"/>
              <a:t>:</a:t>
            </a:r>
            <a:r>
              <a:rPr lang="fr-FR" sz="1400" dirty="0" smtClean="0"/>
              <a:t> </a:t>
            </a:r>
            <a:r>
              <a:rPr lang="fr-FR" sz="2000" b="1" dirty="0" smtClean="0"/>
              <a:t>4.7% </a:t>
            </a:r>
            <a:r>
              <a:rPr lang="fr-FR" sz="2000" dirty="0" smtClean="0"/>
              <a:t>d’infections</a:t>
            </a:r>
          </a:p>
          <a:p>
            <a:pPr lvl="2"/>
            <a:r>
              <a:rPr lang="fr-FR" sz="2000" dirty="0" smtClean="0"/>
              <a:t>Délai &gt; 3h : </a:t>
            </a:r>
            <a:r>
              <a:rPr lang="fr-FR" sz="2000" b="1" dirty="0" smtClean="0"/>
              <a:t>7.4% </a:t>
            </a:r>
            <a:r>
              <a:rPr lang="fr-FR" sz="2000" dirty="0" smtClean="0"/>
              <a:t>d’infections</a:t>
            </a:r>
          </a:p>
          <a:p>
            <a:r>
              <a:rPr lang="fr-FR" sz="2800" dirty="0" smtClean="0"/>
              <a:t>Plus récemment</a:t>
            </a:r>
          </a:p>
          <a:p>
            <a:pPr lvl="1"/>
            <a:r>
              <a:rPr lang="fr-FR" sz="2400" dirty="0" smtClean="0"/>
              <a:t>Tout type de fracture ouverte, taus d’infections 17.5%</a:t>
            </a:r>
          </a:p>
          <a:p>
            <a:pPr lvl="2"/>
            <a:r>
              <a:rPr lang="fr-FR" sz="2000" dirty="0" smtClean="0"/>
              <a:t>Délai &lt; 60 min : </a:t>
            </a:r>
            <a:r>
              <a:rPr lang="fr-FR" sz="2000" b="1" dirty="0" smtClean="0"/>
              <a:t>6.8%</a:t>
            </a:r>
          </a:p>
          <a:p>
            <a:pPr lvl="2"/>
            <a:r>
              <a:rPr lang="fr-FR" sz="2000" dirty="0" smtClean="0"/>
              <a:t>Délai &gt; 90 min : </a:t>
            </a:r>
            <a:r>
              <a:rPr lang="fr-FR" sz="2000" b="1" dirty="0" smtClean="0"/>
              <a:t>27.9%</a:t>
            </a:r>
            <a:endParaRPr lang="fr-FR" sz="20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5798820" y="1470660"/>
            <a:ext cx="4381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Patzakis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et Wilkins Clin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Orthop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Relat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Res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1989</a:t>
            </a:r>
            <a:endParaRPr lang="fr-FR" sz="12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798820" y="3080818"/>
            <a:ext cx="43815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Lack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et al. J </a:t>
            </a:r>
            <a:r>
              <a:rPr lang="fr-FR" sz="1200" i="1" dirty="0" err="1" smtClean="0">
                <a:solidFill>
                  <a:schemeClr val="accent1">
                    <a:lumMod val="75000"/>
                  </a:schemeClr>
                </a:solidFill>
              </a:rPr>
              <a:t>Orthop</a:t>
            </a:r>
            <a:r>
              <a:rPr lang="fr-FR" sz="1200" i="1" dirty="0" smtClean="0">
                <a:solidFill>
                  <a:schemeClr val="accent1">
                    <a:lumMod val="75000"/>
                  </a:schemeClr>
                </a:solidFill>
              </a:rPr>
              <a:t> Trama 2015</a:t>
            </a:r>
          </a:p>
        </p:txBody>
      </p:sp>
    </p:spTree>
    <p:extLst>
      <p:ext uri="{BB962C8B-B14F-4D97-AF65-F5344CB8AC3E}">
        <p14:creationId xmlns:p14="http://schemas.microsoft.com/office/powerpoint/2010/main" val="882860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Type d’antibiotiques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B-lactamines</a:t>
            </a:r>
          </a:p>
          <a:p>
            <a:pPr lvl="1"/>
            <a:r>
              <a:rPr lang="fr-FR" dirty="0" smtClean="0"/>
              <a:t>Céphalosporines de 1</a:t>
            </a:r>
            <a:r>
              <a:rPr lang="fr-FR" baseline="30000" dirty="0" smtClean="0"/>
              <a:t>ère</a:t>
            </a:r>
            <a:r>
              <a:rPr lang="fr-FR" dirty="0" smtClean="0"/>
              <a:t> génération</a:t>
            </a:r>
          </a:p>
          <a:p>
            <a:pPr lvl="2"/>
            <a:r>
              <a:rPr lang="fr-FR" dirty="0" smtClean="0"/>
              <a:t>Active sur SAMS, BG- « sauvages »</a:t>
            </a:r>
          </a:p>
          <a:p>
            <a:pPr lvl="1"/>
            <a:r>
              <a:rPr lang="fr-FR" dirty="0" smtClean="0"/>
              <a:t>Amoxicilline </a:t>
            </a:r>
            <a:r>
              <a:rPr lang="fr-FR" dirty="0"/>
              <a:t>+</a:t>
            </a:r>
            <a:r>
              <a:rPr lang="fr-FR" dirty="0" smtClean="0"/>
              <a:t> </a:t>
            </a:r>
            <a:r>
              <a:rPr lang="fr-FR" dirty="0"/>
              <a:t>a</a:t>
            </a:r>
            <a:r>
              <a:rPr lang="fr-FR" dirty="0" smtClean="0"/>
              <a:t>cide </a:t>
            </a:r>
            <a:r>
              <a:rPr lang="fr-FR" dirty="0"/>
              <a:t>c</a:t>
            </a:r>
            <a:r>
              <a:rPr lang="fr-FR" dirty="0" smtClean="0"/>
              <a:t>lavulanique</a:t>
            </a:r>
          </a:p>
          <a:p>
            <a:pPr lvl="2"/>
            <a:r>
              <a:rPr lang="fr-FR" dirty="0" smtClean="0"/>
              <a:t>Streptocoques, SAMS, anaérobies</a:t>
            </a:r>
          </a:p>
          <a:p>
            <a:r>
              <a:rPr lang="fr-FR" dirty="0" smtClean="0"/>
              <a:t>Clindamycine</a:t>
            </a:r>
          </a:p>
          <a:p>
            <a:pPr lvl="1"/>
            <a:r>
              <a:rPr lang="fr-FR" dirty="0" smtClean="0"/>
              <a:t>Apparenté macrolide</a:t>
            </a:r>
          </a:p>
          <a:p>
            <a:pPr lvl="2"/>
            <a:r>
              <a:rPr lang="fr-FR" dirty="0" smtClean="0"/>
              <a:t>Inefficace sur BG-, nécessite une association (gentamicine)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0040" y="5135880"/>
            <a:ext cx="861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NB : les recommandations anglo-saxonnes ne prennent pas en compte l’</a:t>
            </a:r>
            <a:r>
              <a:rPr lang="fr-FR" dirty="0" err="1" smtClean="0"/>
              <a:t>amox</a:t>
            </a:r>
            <a:r>
              <a:rPr lang="fr-FR" dirty="0" smtClean="0"/>
              <a:t>-acide </a:t>
            </a:r>
            <a:r>
              <a:rPr lang="fr-FR" dirty="0" err="1" smtClean="0"/>
              <a:t>clav</a:t>
            </a:r>
            <a:r>
              <a:rPr lang="fr-F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114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Méta-analyse de 2017</a:t>
            </a:r>
          </a:p>
          <a:p>
            <a:pPr lvl="1"/>
            <a:r>
              <a:rPr lang="fr-FR" dirty="0" smtClean="0"/>
              <a:t>5 études comparatives (</a:t>
            </a:r>
            <a:r>
              <a:rPr lang="fr-FR" i="1" dirty="0" smtClean="0"/>
              <a:t>1 284 FO)</a:t>
            </a:r>
            <a:endParaRPr lang="fr-FR" dirty="0" smtClean="0"/>
          </a:p>
          <a:p>
            <a:pPr lvl="1"/>
            <a:r>
              <a:rPr lang="fr-FR" dirty="0" smtClean="0"/>
              <a:t>27 études observationnelles </a:t>
            </a:r>
            <a:r>
              <a:rPr lang="fr-FR" i="1" dirty="0" smtClean="0"/>
              <a:t>(5 408 FO)</a:t>
            </a:r>
          </a:p>
          <a:p>
            <a:r>
              <a:rPr lang="fr-FR" dirty="0" smtClean="0"/>
              <a:t>Quelle que soit la méthode</a:t>
            </a:r>
          </a:p>
          <a:p>
            <a:pPr lvl="1"/>
            <a:r>
              <a:rPr lang="fr-FR" b="1" dirty="0" smtClean="0">
                <a:solidFill>
                  <a:srgbClr val="C00000"/>
                </a:solidFill>
              </a:rPr>
              <a:t>Les résultats ne sont jamais en faveur d’une utilisation &gt; 72h</a:t>
            </a:r>
            <a:r>
              <a:rPr lang="fr-FR" dirty="0" smtClean="0"/>
              <a:t>.</a:t>
            </a:r>
          </a:p>
          <a:p>
            <a:pPr lvl="1"/>
            <a:r>
              <a:rPr lang="fr-FR" dirty="0" smtClean="0"/>
              <a:t>Quelle que soit la sévérité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8713" y="1240463"/>
            <a:ext cx="1593850" cy="762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7228546" y="1240463"/>
            <a:ext cx="9941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smtClean="0"/>
              <a:t>Messner et al.</a:t>
            </a:r>
            <a:endParaRPr lang="fr-FR" sz="1050"/>
          </a:p>
        </p:txBody>
      </p:sp>
    </p:spTree>
    <p:extLst>
      <p:ext uri="{BB962C8B-B14F-4D97-AF65-F5344CB8AC3E}">
        <p14:creationId xmlns:p14="http://schemas.microsoft.com/office/powerpoint/2010/main" val="18118408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SFAR 2010</a:t>
            </a: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7371915"/>
              </p:ext>
            </p:extLst>
          </p:nvPr>
        </p:nvGraphicFramePr>
        <p:xfrm>
          <a:off x="457200" y="1176766"/>
          <a:ext cx="8229600" cy="4218325"/>
        </p:xfrm>
        <a:graphic>
          <a:graphicData uri="http://schemas.openxmlformats.org/drawingml/2006/table">
            <a:tbl>
              <a:tblPr/>
              <a:tblGrid>
                <a:gridCol w="3291840"/>
                <a:gridCol w="528831"/>
                <a:gridCol w="1117089"/>
                <a:gridCol w="1645920"/>
                <a:gridCol w="1645920"/>
              </a:tblGrid>
              <a:tr h="552974"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  <a:effectLst/>
                        </a:rPr>
                        <a:t>Type de FO</a:t>
                      </a:r>
                      <a:endParaRPr lang="fr-FR" sz="13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  <a:effectLst/>
                        </a:rPr>
                        <a:t>ATB</a:t>
                      </a:r>
                      <a:endParaRPr lang="fr-FR" sz="13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  <a:effectLst/>
                        </a:rPr>
                        <a:t>Dose</a:t>
                      </a:r>
                      <a:endParaRPr lang="fr-FR" sz="13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300" dirty="0" smtClean="0">
                          <a:solidFill>
                            <a:schemeClr val="bg1"/>
                          </a:solidFill>
                          <a:effectLst/>
                        </a:rPr>
                        <a:t>Durée</a:t>
                      </a:r>
                      <a:endParaRPr lang="fr-FR" sz="13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390197">
                <a:tc rowSpan="4"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  <a:latin typeface="+mj-lt"/>
                        </a:rPr>
                        <a:t>Fracture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fermée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nécessitant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une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ostéosynthèse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intrafocale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quel que soit le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matériel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mis en place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dirty="0">
                          <a:effectLst/>
                          <a:latin typeface="+mj-lt"/>
                        </a:rPr>
                        <a:t>Fracture ouverte de stade I de Cauchoix quel que soit le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matériel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 mis en place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dirty="0">
                          <a:effectLst/>
                          <a:latin typeface="+mj-lt"/>
                        </a:rPr>
                        <a:t>Plaie des parties molles non contuse et non 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souillée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, avec ou sans atteinte de structures nobles (</a:t>
                      </a:r>
                      <a:r>
                        <a:rPr lang="fr-FR" sz="1100" dirty="0" err="1">
                          <a:effectLst/>
                          <a:latin typeface="+mj-lt"/>
                        </a:rPr>
                        <a:t>artère</a:t>
                      </a:r>
                      <a:r>
                        <a:rPr lang="fr-FR" sz="1100" dirty="0">
                          <a:effectLst/>
                          <a:latin typeface="+mj-lt"/>
                        </a:rPr>
                        <a:t>, nerf, tendon).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dirty="0">
                          <a:effectLst/>
                          <a:latin typeface="+mj-lt"/>
                        </a:rPr>
                        <a:t>Plaie articulaire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fr-FR" sz="1000">
                          <a:effectLst/>
                          <a:latin typeface="+mj-lt"/>
                        </a:rPr>
                        <a:t>Céfazoline </a:t>
                      </a:r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>
                          <a:effectLst/>
                          <a:latin typeface="+mj-lt"/>
                        </a:rPr>
                        <a:t>2g IV lente </a:t>
                      </a:r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+mj-lt"/>
                        </a:rPr>
                        <a:t>1g si </a:t>
                      </a:r>
                      <a:r>
                        <a:rPr lang="fr-FR" sz="1000" dirty="0" err="1">
                          <a:effectLst/>
                          <a:latin typeface="+mj-lt"/>
                        </a:rPr>
                        <a:t>durée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 &gt; 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4h</a:t>
                      </a:r>
                    </a:p>
                    <a:p>
                      <a:r>
                        <a:rPr lang="fr-FR" sz="1000" dirty="0" err="1" smtClean="0">
                          <a:effectLst/>
                          <a:latin typeface="+mj-lt"/>
                        </a:rPr>
                        <a:t>Limitée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à la </a:t>
                      </a:r>
                      <a:r>
                        <a:rPr lang="fr-FR" sz="1000" dirty="0" err="1" smtClean="0">
                          <a:effectLst/>
                          <a:latin typeface="+mj-lt"/>
                        </a:rPr>
                        <a:t>période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000" dirty="0" smtClean="0">
                          <a:effectLst/>
                          <a:latin typeface="+mj-lt"/>
                        </a:rPr>
                      </a:br>
                      <a:r>
                        <a:rPr lang="fr-FR" sz="1000" dirty="0" err="1" smtClean="0">
                          <a:effectLst/>
                          <a:latin typeface="+mj-lt"/>
                        </a:rPr>
                        <a:t>opératoire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000" dirty="0">
                          <a:effectLst/>
                          <a:latin typeface="+mj-lt"/>
                        </a:rPr>
                        <a:t>(24h max)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01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00">
                          <a:effectLst/>
                          <a:latin typeface="+mj-lt"/>
                        </a:rPr>
                        <a:t>Céfamadole </a:t>
                      </a:r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>
                          <a:effectLst/>
                          <a:latin typeface="+mj-lt"/>
                        </a:rPr>
                        <a:t>1 ,5g IV lente </a:t>
                      </a:r>
                      <a:endParaRPr lang="it-IT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+mj-lt"/>
                        </a:rPr>
                        <a:t>0,75g si </a:t>
                      </a:r>
                      <a:r>
                        <a:rPr lang="fr-FR" sz="1000" dirty="0" err="1">
                          <a:effectLst/>
                          <a:latin typeface="+mj-lt"/>
                        </a:rPr>
                        <a:t>durée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 &gt; 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2h</a:t>
                      </a:r>
                    </a:p>
                    <a:p>
                      <a:r>
                        <a:rPr lang="fr-FR" sz="1000" dirty="0" err="1" smtClean="0">
                          <a:effectLst/>
                          <a:latin typeface="+mj-lt"/>
                        </a:rPr>
                        <a:t>Limitée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à la </a:t>
                      </a:r>
                      <a:r>
                        <a:rPr lang="fr-FR" sz="1000" dirty="0" err="1" smtClean="0">
                          <a:effectLst/>
                          <a:latin typeface="+mj-lt"/>
                        </a:rPr>
                        <a:t>période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000" dirty="0" smtClean="0">
                          <a:effectLst/>
                          <a:latin typeface="+mj-lt"/>
                        </a:rPr>
                      </a:br>
                      <a:r>
                        <a:rPr lang="fr-FR" sz="1000" dirty="0" err="1" smtClean="0">
                          <a:effectLst/>
                          <a:latin typeface="+mj-lt"/>
                        </a:rPr>
                        <a:t>opératoire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(24h max)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901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fr-FR" sz="1000" dirty="0" err="1">
                          <a:effectLst/>
                          <a:latin typeface="+mj-lt"/>
                        </a:rPr>
                        <a:t>Céfuroxime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000">
                          <a:effectLst/>
                          <a:latin typeface="+mj-lt"/>
                        </a:rPr>
                        <a:t>1 ,5g IV lente </a:t>
                      </a:r>
                      <a:endParaRPr lang="it-IT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>
                          <a:effectLst/>
                          <a:latin typeface="+mj-lt"/>
                        </a:rPr>
                        <a:t>0,75g si durée &gt; 2h Limitée à la période opératoire (24h max) </a:t>
                      </a:r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6596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  <a:latin typeface="+mj-lt"/>
                        </a:rPr>
                        <a:t>clindamycine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dirty="0">
                          <a:effectLst/>
                          <a:latin typeface="+mj-lt"/>
                        </a:rPr>
                        <a:t>+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dirty="0">
                          <a:effectLst/>
                          <a:latin typeface="+mj-lt"/>
                        </a:rPr>
                        <a:t>gentamicine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100" dirty="0">
                          <a:effectLst/>
                          <a:latin typeface="+mj-lt"/>
                        </a:rPr>
                        <a:t>600mg IV </a:t>
                      </a:r>
                      <a:r>
                        <a:rPr lang="mr-IN" sz="1100" dirty="0" err="1">
                          <a:effectLst/>
                          <a:latin typeface="+mj-lt"/>
                        </a:rPr>
                        <a:t>lente</a:t>
                      </a:r>
                      <a:r>
                        <a:rPr lang="mr-IN" sz="1100" dirty="0">
                          <a:effectLst/>
                          <a:latin typeface="+mj-lt"/>
                        </a:rPr>
                        <a:t> </a:t>
                      </a:r>
                      <a:endParaRPr lang="mr-IN" sz="1800" dirty="0">
                        <a:effectLst/>
                        <a:latin typeface="+mj-lt"/>
                      </a:endParaRPr>
                    </a:p>
                    <a:p>
                      <a:r>
                        <a:rPr lang="mr-IN" sz="1100" dirty="0">
                          <a:effectLst/>
                          <a:latin typeface="+mj-lt"/>
                        </a:rPr>
                        <a:t>5 </a:t>
                      </a:r>
                      <a:r>
                        <a:rPr lang="mr-IN" sz="1100" dirty="0" err="1">
                          <a:effectLst/>
                          <a:latin typeface="+mj-lt"/>
                        </a:rPr>
                        <a:t>mg</a:t>
                      </a:r>
                      <a:r>
                        <a:rPr lang="mr-IN" sz="1100" dirty="0">
                          <a:effectLst/>
                          <a:latin typeface="+mj-lt"/>
                        </a:rPr>
                        <a:t>/</a:t>
                      </a:r>
                      <a:r>
                        <a:rPr lang="mr-IN" sz="1100" dirty="0" err="1">
                          <a:effectLst/>
                          <a:latin typeface="+mj-lt"/>
                        </a:rPr>
                        <a:t>kg</a:t>
                      </a:r>
                      <a:r>
                        <a:rPr lang="mr-IN" sz="1100" dirty="0">
                          <a:effectLst/>
                          <a:latin typeface="+mj-lt"/>
                        </a:rPr>
                        <a:t>/</a:t>
                      </a:r>
                      <a:r>
                        <a:rPr lang="mr-IN" sz="1100" dirty="0" err="1">
                          <a:effectLst/>
                          <a:latin typeface="+mj-lt"/>
                        </a:rPr>
                        <a:t>j</a:t>
                      </a:r>
                      <a:r>
                        <a:rPr lang="mr-IN" sz="1100" dirty="0">
                          <a:effectLst/>
                          <a:latin typeface="+mj-lt"/>
                        </a:rPr>
                        <a:t> </a:t>
                      </a:r>
                      <a:endParaRPr lang="mr-IN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>
                          <a:effectLst/>
                          <a:latin typeface="+mj-lt"/>
                        </a:rPr>
                        <a:t>600mg si </a:t>
                      </a:r>
                      <a:r>
                        <a:rPr lang="fr-FR" sz="1000" dirty="0" err="1">
                          <a:effectLst/>
                          <a:latin typeface="+mj-lt"/>
                        </a:rPr>
                        <a:t>durée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 &gt; 4h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000" dirty="0" err="1">
                          <a:effectLst/>
                          <a:latin typeface="+mj-lt"/>
                        </a:rPr>
                        <a:t>Limitée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 à la </a:t>
                      </a:r>
                      <a:r>
                        <a:rPr lang="fr-FR" sz="1000" dirty="0" err="1" smtClean="0">
                          <a:effectLst/>
                          <a:latin typeface="+mj-lt"/>
                        </a:rPr>
                        <a:t>période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/>
                      </a:r>
                      <a:br>
                        <a:rPr lang="fr-FR" sz="1000" dirty="0" smtClean="0">
                          <a:effectLst/>
                          <a:latin typeface="+mj-lt"/>
                        </a:rPr>
                      </a:br>
                      <a:r>
                        <a:rPr lang="fr-FR" sz="1000" dirty="0" err="1" smtClean="0">
                          <a:effectLst/>
                          <a:latin typeface="+mj-lt"/>
                        </a:rPr>
                        <a:t>opératoire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(24h max)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95098">
                <a:tc rowSpan="2">
                  <a:txBody>
                    <a:bodyPr/>
                    <a:lstStyle/>
                    <a:p>
                      <a:r>
                        <a:rPr lang="fr-FR" sz="1100">
                          <a:effectLst/>
                          <a:latin typeface="+mj-lt"/>
                        </a:rPr>
                        <a:t>Fracture ouverte stade II et III de Cauchoix, quel que soit le matériel mis en place. </a:t>
                      </a:r>
                      <a:endParaRPr lang="fr-FR" sz="1800">
                        <a:effectLst/>
                        <a:latin typeface="+mj-lt"/>
                      </a:endParaRPr>
                    </a:p>
                    <a:p>
                      <a:r>
                        <a:rPr lang="fr-FR" sz="1100">
                          <a:effectLst/>
                          <a:latin typeface="+mj-lt"/>
                        </a:rPr>
                        <a:t>Large plaie des parties molles contuse et souillée avec ou sans atteinte des structures nobles </a:t>
                      </a:r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mr-IN" sz="1100">
                          <a:effectLst/>
                          <a:latin typeface="+mj-lt"/>
                        </a:rPr>
                        <a:t>Péni A + IB * </a:t>
                      </a:r>
                      <a:endParaRPr lang="mr-IN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  <a:latin typeface="+mj-lt"/>
                        </a:rPr>
                        <a:t>2g IV lente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>
                          <a:effectLst/>
                          <a:latin typeface="+mj-lt"/>
                        </a:rPr>
                        <a:t>1 g si </a:t>
                      </a:r>
                      <a:r>
                        <a:rPr lang="fr-FR" sz="1000" dirty="0" err="1" smtClean="0">
                          <a:effectLst/>
                          <a:latin typeface="+mj-lt"/>
                        </a:rPr>
                        <a:t>durée</a:t>
                      </a:r>
                      <a:r>
                        <a:rPr lang="fr-FR" sz="1000" dirty="0" smtClean="0">
                          <a:effectLst/>
                          <a:latin typeface="+mj-lt"/>
                        </a:rPr>
                        <a:t> &gt;2h</a:t>
                      </a:r>
                    </a:p>
                    <a:p>
                      <a:r>
                        <a:rPr lang="fr-FR" sz="1000" dirty="0" smtClean="0">
                          <a:effectLst/>
                          <a:latin typeface="+mj-lt"/>
                        </a:rPr>
                        <a:t>48h </a:t>
                      </a:r>
                      <a:r>
                        <a:rPr lang="fr-FR" sz="1000" dirty="0">
                          <a:effectLst/>
                          <a:latin typeface="+mj-lt"/>
                        </a:rPr>
                        <a:t>maximum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910459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5969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100" dirty="0">
                          <a:effectLst/>
                          <a:latin typeface="+mj-lt"/>
                        </a:rPr>
                        <a:t>clindamycine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200" dirty="0">
                          <a:effectLst/>
                          <a:latin typeface="+mj-lt"/>
                        </a:rPr>
                        <a:t>+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  <a:p>
                      <a:r>
                        <a:rPr lang="fr-FR" sz="1100" dirty="0">
                          <a:effectLst/>
                          <a:latin typeface="+mj-lt"/>
                        </a:rPr>
                        <a:t>gentamicine </a:t>
                      </a:r>
                      <a:endParaRPr lang="fr-FR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mr-IN" sz="1100">
                          <a:effectLst/>
                          <a:latin typeface="+mj-lt"/>
                        </a:rPr>
                        <a:t>600mg IV lente </a:t>
                      </a:r>
                      <a:endParaRPr lang="mr-IN" sz="1800">
                        <a:effectLst/>
                        <a:latin typeface="+mj-lt"/>
                      </a:endParaRPr>
                    </a:p>
                    <a:p>
                      <a:r>
                        <a:rPr lang="mr-IN" sz="1100">
                          <a:effectLst/>
                          <a:latin typeface="+mj-lt"/>
                        </a:rPr>
                        <a:t>5 mg/kg/j </a:t>
                      </a:r>
                      <a:endParaRPr lang="mr-IN" sz="180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000" dirty="0">
                          <a:effectLst/>
                          <a:latin typeface="+mj-lt"/>
                        </a:rPr>
                        <a:t>600mg si </a:t>
                      </a:r>
                      <a:r>
                        <a:rPr lang="it-IT" sz="1000" dirty="0" err="1">
                          <a:effectLst/>
                          <a:latin typeface="+mj-lt"/>
                        </a:rPr>
                        <a:t>durée</a:t>
                      </a:r>
                      <a:r>
                        <a:rPr lang="it-IT" sz="1000" dirty="0">
                          <a:effectLst/>
                          <a:latin typeface="+mj-lt"/>
                        </a:rPr>
                        <a:t> &gt; 4h </a:t>
                      </a:r>
                      <a:endParaRPr lang="it-IT" sz="1800" dirty="0">
                        <a:effectLst/>
                        <a:latin typeface="+mj-lt"/>
                      </a:endParaRPr>
                    </a:p>
                    <a:p>
                      <a:r>
                        <a:rPr lang="it-IT" sz="1000" dirty="0">
                          <a:effectLst/>
                          <a:latin typeface="+mj-lt"/>
                        </a:rPr>
                        <a:t>48h maximum </a:t>
                      </a:r>
                      <a:endParaRPr lang="it-IT" sz="1800" dirty="0">
                        <a:effectLst/>
                        <a:latin typeface="+mj-lt"/>
                      </a:endParaRPr>
                    </a:p>
                  </a:txBody>
                  <a:tcPr marL="65033" marR="65033" marT="32516" marB="32516" anchor="ctr">
                    <a:lnL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09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524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2049" name="Picture 1" descr="age5image99883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age5image998622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age5image99858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age5image998476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age5image99831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age5image99826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age5image998206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age5image998164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age5image99812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age5image998060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age5image997998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age5image99789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age5image99756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age5image99752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age5image99745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16" descr="age5image997416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5" name="Picture 17" descr="age5image997374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6" name="Picture 18" descr="age5image99731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7" name="Picture 19" descr="age5image997249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6238" y="1176338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0128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698" y="1282324"/>
            <a:ext cx="4077990" cy="13099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12430" y="1644149"/>
            <a:ext cx="3708400" cy="342900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698" y="2843420"/>
            <a:ext cx="4077990" cy="9944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2430" y="2973772"/>
            <a:ext cx="3708031" cy="355353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6326" y="4147630"/>
            <a:ext cx="4051361" cy="11037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12430" y="4147630"/>
            <a:ext cx="1593850" cy="76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69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461</TotalTime>
  <Words>450</Words>
  <Application>Microsoft Macintosh PowerPoint</Application>
  <PresentationFormat>Présentation à l'écran (16:10)</PresentationFormat>
  <Paragraphs>95</Paragraphs>
  <Slides>8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2" baseType="lpstr">
      <vt:lpstr>Calibri</vt:lpstr>
      <vt:lpstr>Mangal</vt:lpstr>
      <vt:lpstr>Arial</vt:lpstr>
      <vt:lpstr>Thème Office</vt:lpstr>
      <vt:lpstr>Antibiothérapie dans les fractures ouvertes Le point de vue de l’infectiologue</vt:lpstr>
      <vt:lpstr>Trois facteurs importants</vt:lpstr>
      <vt:lpstr>Bactéries retrouvées</vt:lpstr>
      <vt:lpstr>Timing d’administration</vt:lpstr>
      <vt:lpstr>Type d’antibiotiques</vt:lpstr>
      <vt:lpstr>Durée</vt:lpstr>
      <vt:lpstr>SFAR 2010</vt:lpstr>
      <vt:lpstr>Biblio</vt:lpstr>
    </vt:vector>
  </TitlesOfParts>
  <Company/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Conseil scientifique et conseil de gestion du CRIOGO</dc:title>
  <dc:creator>Cedric Arvieux</dc:creator>
  <cp:lastModifiedBy>Cedric Arvieux</cp:lastModifiedBy>
  <cp:revision>74</cp:revision>
  <dcterms:created xsi:type="dcterms:W3CDTF">2013-10-17T17:20:09Z</dcterms:created>
  <dcterms:modified xsi:type="dcterms:W3CDTF">2017-11-29T18:59:08Z</dcterms:modified>
</cp:coreProperties>
</file>