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04" r:id="rId1"/>
  </p:sldMasterIdLst>
  <p:notesMasterIdLst>
    <p:notesMasterId r:id="rId54"/>
  </p:notesMasterIdLst>
  <p:handoutMasterIdLst>
    <p:handoutMasterId r:id="rId55"/>
  </p:handoutMasterIdLst>
  <p:sldIdLst>
    <p:sldId id="263" r:id="rId2"/>
    <p:sldId id="744" r:id="rId3"/>
    <p:sldId id="895" r:id="rId4"/>
    <p:sldId id="816" r:id="rId5"/>
    <p:sldId id="817" r:id="rId6"/>
    <p:sldId id="819" r:id="rId7"/>
    <p:sldId id="830" r:id="rId8"/>
    <p:sldId id="820" r:id="rId9"/>
    <p:sldId id="875" r:id="rId10"/>
    <p:sldId id="893" r:id="rId11"/>
    <p:sldId id="832" r:id="rId12"/>
    <p:sldId id="833" r:id="rId13"/>
    <p:sldId id="834" r:id="rId14"/>
    <p:sldId id="835" r:id="rId15"/>
    <p:sldId id="868" r:id="rId16"/>
    <p:sldId id="869" r:id="rId17"/>
    <p:sldId id="838" r:id="rId18"/>
    <p:sldId id="839" r:id="rId19"/>
    <p:sldId id="837" r:id="rId20"/>
    <p:sldId id="874" r:id="rId21"/>
    <p:sldId id="894" r:id="rId22"/>
    <p:sldId id="836" r:id="rId23"/>
    <p:sldId id="584" r:id="rId24"/>
    <p:sldId id="904" r:id="rId25"/>
    <p:sldId id="905" r:id="rId26"/>
    <p:sldId id="906" r:id="rId27"/>
    <p:sldId id="907" r:id="rId28"/>
    <p:sldId id="908" r:id="rId29"/>
    <p:sldId id="909" r:id="rId30"/>
    <p:sldId id="910" r:id="rId31"/>
    <p:sldId id="911" r:id="rId32"/>
    <p:sldId id="912" r:id="rId33"/>
    <p:sldId id="870" r:id="rId34"/>
    <p:sldId id="916" r:id="rId35"/>
    <p:sldId id="917" r:id="rId36"/>
    <p:sldId id="918" r:id="rId37"/>
    <p:sldId id="901" r:id="rId38"/>
    <p:sldId id="919" r:id="rId39"/>
    <p:sldId id="920" r:id="rId40"/>
    <p:sldId id="921" r:id="rId41"/>
    <p:sldId id="902" r:id="rId42"/>
    <p:sldId id="898" r:id="rId43"/>
    <p:sldId id="866" r:id="rId44"/>
    <p:sldId id="867" r:id="rId45"/>
    <p:sldId id="913" r:id="rId46"/>
    <p:sldId id="914" r:id="rId47"/>
    <p:sldId id="915" r:id="rId48"/>
    <p:sldId id="922" r:id="rId49"/>
    <p:sldId id="923" r:id="rId50"/>
    <p:sldId id="924" r:id="rId51"/>
    <p:sldId id="925" r:id="rId52"/>
    <p:sldId id="903" r:id="rId53"/>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dric Arvieux" initials="CA" lastIdx="1" clrIdx="0">
    <p:extLst/>
  </p:cmAuthor>
  <p:cmAuthor id="2" name="Cedric Arvieux" initials="CA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533C"/>
    <a:srgbClr val="2E2EDC"/>
    <a:srgbClr val="FF0000"/>
    <a:srgbClr val="FFF6B7"/>
    <a:srgbClr val="CCFFFF"/>
    <a:srgbClr val="FECBA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69"/>
    <p:restoredTop sz="86606" autoAdjust="0"/>
  </p:normalViewPr>
  <p:slideViewPr>
    <p:cSldViewPr>
      <p:cViewPr varScale="1">
        <p:scale>
          <a:sx n="112" d="100"/>
          <a:sy n="112" d="100"/>
        </p:scale>
        <p:origin x="200" y="760"/>
      </p:cViewPr>
      <p:guideLst>
        <p:guide orient="horz" pos="1800"/>
        <p:guide pos="2880"/>
      </p:guideLst>
    </p:cSldViewPr>
  </p:slideViewPr>
  <p:outlineViewPr>
    <p:cViewPr>
      <p:scale>
        <a:sx n="25" d="100"/>
        <a:sy n="25" d="100"/>
      </p:scale>
      <p:origin x="0" y="-32544"/>
    </p:cViewPr>
  </p:outlineViewPr>
  <p:notesTextViewPr>
    <p:cViewPr>
      <p:scale>
        <a:sx n="100" d="100"/>
        <a:sy n="100" d="100"/>
      </p:scale>
      <p:origin x="0" y="0"/>
    </p:cViewPr>
  </p:notesTextViewPr>
  <p:sorterViewPr>
    <p:cViewPr>
      <p:scale>
        <a:sx n="105" d="100"/>
        <a:sy n="10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1-13T19:28:45.580" idx="1">
    <p:pos x="10" y="10"/>
    <p:text>En 90 minutes, juste le temps de faire le 1er cas clinique et un petit bous du second. Il faudrait transformer le cours pour en faire un cas clinique modulaire avec une déclinaison infection post op tardive en 1, poste op précoce en 2 avec E. Coli (reprendre le cas n°3) et une infection à SERM en 3eme déclinaison...</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mn-ea"/>
                <a:cs typeface="Arial" charset="0"/>
              </a:defRPr>
            </a:lvl1pPr>
          </a:lstStyle>
          <a:p>
            <a:pPr>
              <a:defRPr/>
            </a:pPr>
            <a:endParaRPr lang="en-US"/>
          </a:p>
        </p:txBody>
      </p:sp>
      <p:sp>
        <p:nvSpPr>
          <p:cNvPr id="778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Arial" charset="0"/>
              </a:defRPr>
            </a:lvl1pPr>
          </a:lstStyle>
          <a:p>
            <a:pPr>
              <a:defRPr/>
            </a:pPr>
            <a:fld id="{95B7F99E-24B8-5F40-914F-A5553E0F3916}" type="datetimeFigureOut">
              <a:rPr lang="en-US"/>
              <a:pPr>
                <a:defRPr/>
              </a:pPr>
              <a:t>5/13/18</a:t>
            </a:fld>
            <a:endParaRPr lang="en-US"/>
          </a:p>
        </p:txBody>
      </p:sp>
      <p:sp>
        <p:nvSpPr>
          <p:cNvPr id="778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mn-ea"/>
                <a:cs typeface="Arial" charset="0"/>
              </a:defRPr>
            </a:lvl1pPr>
          </a:lstStyle>
          <a:p>
            <a:pPr>
              <a:defRPr/>
            </a:pPr>
            <a:endParaRPr lang="en-US"/>
          </a:p>
        </p:txBody>
      </p:sp>
      <p:sp>
        <p:nvSpPr>
          <p:cNvPr id="778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Arial" charset="0"/>
              </a:defRPr>
            </a:lvl1pPr>
          </a:lstStyle>
          <a:p>
            <a:pPr>
              <a:defRPr/>
            </a:pPr>
            <a:fld id="{C6566897-6E87-E140-9AA6-E7E23781759E}" type="slidenum">
              <a:rPr lang="en-US"/>
              <a:pPr>
                <a:defRPr/>
              </a:pPr>
              <a:t>‹N°›</a:t>
            </a:fld>
            <a:endParaRPr lang="en-US"/>
          </a:p>
        </p:txBody>
      </p:sp>
    </p:spTree>
    <p:extLst>
      <p:ext uri="{BB962C8B-B14F-4D97-AF65-F5344CB8AC3E}">
        <p14:creationId xmlns:p14="http://schemas.microsoft.com/office/powerpoint/2010/main" val="3523907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C347EE8F-79DD-B247-9EE5-8ACB5756A234}" type="datetimeFigureOut">
              <a:rPr lang="en-US"/>
              <a:pPr>
                <a:defRPr/>
              </a:pPr>
              <a:t>5/13/18</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16DD9EC2-0497-1A4E-9A43-4B6B4B2CCBB8}" type="slidenum">
              <a:rPr lang="en-US"/>
              <a:pPr>
                <a:defRPr/>
              </a:pPr>
              <a:t>‹N°›</a:t>
            </a:fld>
            <a:endParaRPr lang="en-US"/>
          </a:p>
        </p:txBody>
      </p:sp>
    </p:spTree>
    <p:extLst>
      <p:ext uri="{BB962C8B-B14F-4D97-AF65-F5344CB8AC3E}">
        <p14:creationId xmlns:p14="http://schemas.microsoft.com/office/powerpoint/2010/main" val="11675947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ubmed/2836929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ubmed/28369296"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ubmed/28369296"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FR">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719D9B-572F-434A-9C71-F7C6D2611CBA}"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7500" lnSpcReduction="20000"/>
          </a:bodyPr>
          <a:lstStyle/>
          <a:p>
            <a:r>
              <a:rPr lang="en-US" sz="1200" b="1" i="0" kern="1200" dirty="0">
                <a:solidFill>
                  <a:schemeClr val="tx1"/>
                </a:solidFill>
                <a:effectLst/>
                <a:latin typeface="+mn-lt"/>
                <a:ea typeface="ＭＳ Ｐゴシック" charset="0"/>
                <a:cs typeface="ＭＳ Ｐゴシック" charset="0"/>
              </a:rPr>
              <a:t>1.     Parikh MS, Antony S. A comprehensive review of the diagnosis and management of prosthetic joint infections in the absence of positive cultures. Journal of Infection and Public Health. sept 2016;9(5):545‑56.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2.     </a:t>
            </a:r>
            <a:r>
              <a:rPr lang="en-US" sz="1200" b="0" i="0" kern="1200" dirty="0" err="1">
                <a:solidFill>
                  <a:schemeClr val="tx1"/>
                </a:solidFill>
                <a:effectLst/>
                <a:latin typeface="+mn-lt"/>
                <a:ea typeface="ＭＳ Ｐゴシック" charset="0"/>
                <a:cs typeface="ＭＳ Ｐゴシック" charset="0"/>
              </a:rPr>
              <a:t>Uçkay</a:t>
            </a:r>
            <a:r>
              <a:rPr lang="en-US" sz="1200" b="0" i="0" kern="1200" dirty="0">
                <a:solidFill>
                  <a:schemeClr val="tx1"/>
                </a:solidFill>
                <a:effectLst/>
                <a:latin typeface="+mn-lt"/>
                <a:ea typeface="ＭＳ Ｐゴシック" charset="0"/>
                <a:cs typeface="ＭＳ Ｐゴシック" charset="0"/>
              </a:rPr>
              <a:t> I, </a:t>
            </a:r>
            <a:r>
              <a:rPr lang="en-US" sz="1200" b="0" i="0" kern="1200" dirty="0" err="1">
                <a:solidFill>
                  <a:schemeClr val="tx1"/>
                </a:solidFill>
                <a:effectLst/>
                <a:latin typeface="+mn-lt"/>
                <a:ea typeface="ＭＳ Ｐゴシック" charset="0"/>
                <a:cs typeface="ＭＳ Ｐゴシック" charset="0"/>
              </a:rPr>
              <a:t>Gariani</a:t>
            </a:r>
            <a:r>
              <a:rPr lang="en-US" sz="1200" b="0" i="0" kern="1200" dirty="0">
                <a:solidFill>
                  <a:schemeClr val="tx1"/>
                </a:solidFill>
                <a:effectLst/>
                <a:latin typeface="+mn-lt"/>
                <a:ea typeface="ＭＳ Ｐゴシック" charset="0"/>
                <a:cs typeface="ＭＳ Ｐゴシック" charset="0"/>
              </a:rPr>
              <a:t> K, Dubois-</a:t>
            </a:r>
            <a:r>
              <a:rPr lang="en-US" sz="1200" b="0" i="0" kern="1200" dirty="0" err="1">
                <a:solidFill>
                  <a:schemeClr val="tx1"/>
                </a:solidFill>
                <a:effectLst/>
                <a:latin typeface="+mn-lt"/>
                <a:ea typeface="ＭＳ Ｐゴシック" charset="0"/>
                <a:cs typeface="ＭＳ Ｐゴシック" charset="0"/>
              </a:rPr>
              <a:t>Ferrière</a:t>
            </a:r>
            <a:r>
              <a:rPr lang="en-US" sz="1200" b="0" i="0" kern="1200" dirty="0">
                <a:solidFill>
                  <a:schemeClr val="tx1"/>
                </a:solidFill>
                <a:effectLst/>
                <a:latin typeface="+mn-lt"/>
                <a:ea typeface="ＭＳ Ｐゴシック" charset="0"/>
                <a:cs typeface="ＭＳ Ｐゴシック" charset="0"/>
              </a:rPr>
              <a:t> V, </a:t>
            </a:r>
            <a:r>
              <a:rPr lang="en-US" sz="1200" b="0" i="0" kern="1200" dirty="0" err="1">
                <a:solidFill>
                  <a:schemeClr val="tx1"/>
                </a:solidFill>
                <a:effectLst/>
                <a:latin typeface="+mn-lt"/>
                <a:ea typeface="ＭＳ Ｐゴシック" charset="0"/>
                <a:cs typeface="ＭＳ Ｐゴシック" charset="0"/>
              </a:rPr>
              <a:t>Suvà</a:t>
            </a:r>
            <a:r>
              <a:rPr lang="en-US" sz="1200" b="0" i="0" kern="1200" dirty="0">
                <a:solidFill>
                  <a:schemeClr val="tx1"/>
                </a:solidFill>
                <a:effectLst/>
                <a:latin typeface="+mn-lt"/>
                <a:ea typeface="ＭＳ Ｐゴシック" charset="0"/>
                <a:cs typeface="ＭＳ Ｐゴシック" charset="0"/>
              </a:rPr>
              <a:t> D, </a:t>
            </a:r>
            <a:r>
              <a:rPr lang="en-US" sz="1200" b="0" i="0" kern="1200" dirty="0" err="1">
                <a:solidFill>
                  <a:schemeClr val="tx1"/>
                </a:solidFill>
                <a:effectLst/>
                <a:latin typeface="+mn-lt"/>
                <a:ea typeface="ＭＳ Ｐゴシック" charset="0"/>
                <a:cs typeface="ＭＳ Ｐゴシック" charset="0"/>
              </a:rPr>
              <a:t>Lipsky</a:t>
            </a:r>
            <a:r>
              <a:rPr lang="en-US" sz="1200" b="0" i="0" kern="1200" dirty="0">
                <a:solidFill>
                  <a:schemeClr val="tx1"/>
                </a:solidFill>
                <a:effectLst/>
                <a:latin typeface="+mn-lt"/>
                <a:ea typeface="ＭＳ Ｐゴシック" charset="0"/>
                <a:cs typeface="ＭＳ Ｐゴシック" charset="0"/>
              </a:rPr>
              <a:t> BA. Diabetic foot infections: recent literature and cornerstones of management. Current Opinion in Infectious Diseases. </a:t>
            </a:r>
            <a:r>
              <a:rPr lang="en-US" sz="1200" b="0" i="0" kern="1200" dirty="0" err="1">
                <a:solidFill>
                  <a:schemeClr val="tx1"/>
                </a:solidFill>
                <a:effectLst/>
                <a:latin typeface="+mn-lt"/>
                <a:ea typeface="ＭＳ Ｐゴシック" charset="0"/>
                <a:cs typeface="ＭＳ Ｐゴシック" charset="0"/>
              </a:rPr>
              <a:t>avr</a:t>
            </a:r>
            <a:r>
              <a:rPr lang="en-US" sz="1200" b="0" i="0" kern="1200" dirty="0">
                <a:solidFill>
                  <a:schemeClr val="tx1"/>
                </a:solidFill>
                <a:effectLst/>
                <a:latin typeface="+mn-lt"/>
                <a:ea typeface="ＭＳ Ｐゴシック" charset="0"/>
                <a:cs typeface="ＭＳ Ｐゴシック" charset="0"/>
              </a:rPr>
              <a:t> 2016;29(2):145‑52. </a:t>
            </a:r>
          </a:p>
          <a:p>
            <a:r>
              <a:rPr lang="en-US" sz="1200" b="0" i="0" kern="1200" dirty="0">
                <a:solidFill>
                  <a:schemeClr val="tx1"/>
                </a:solidFill>
                <a:effectLst/>
                <a:latin typeface="+mn-lt"/>
                <a:ea typeface="ＭＳ Ｐゴシック" charset="0"/>
                <a:cs typeface="ＭＳ Ｐゴシック" charset="0"/>
              </a:rPr>
              <a:t>3.     </a:t>
            </a:r>
            <a:r>
              <a:rPr lang="en-US" sz="1200" b="0" i="0" kern="1200" dirty="0" err="1">
                <a:solidFill>
                  <a:schemeClr val="tx1"/>
                </a:solidFill>
                <a:effectLst/>
                <a:latin typeface="+mn-lt"/>
                <a:ea typeface="ＭＳ Ｐゴシック" charset="0"/>
                <a:cs typeface="ＭＳ Ｐゴシック" charset="0"/>
              </a:rPr>
              <a:t>Wille</a:t>
            </a:r>
            <a:r>
              <a:rPr lang="en-US" sz="1200" b="0" i="0" kern="1200" dirty="0">
                <a:solidFill>
                  <a:schemeClr val="tx1"/>
                </a:solidFill>
                <a:effectLst/>
                <a:latin typeface="+mn-lt"/>
                <a:ea typeface="ＭＳ Ｐゴシック" charset="0"/>
                <a:cs typeface="ＭＳ Ｐゴシック" charset="0"/>
              </a:rPr>
              <a:t> H, </a:t>
            </a:r>
            <a:r>
              <a:rPr lang="en-US" sz="1200" b="0" i="0" kern="1200" dirty="0" err="1">
                <a:solidFill>
                  <a:schemeClr val="tx1"/>
                </a:solidFill>
                <a:effectLst/>
                <a:latin typeface="+mn-lt"/>
                <a:ea typeface="ＭＳ Ｐゴシック" charset="0"/>
                <a:cs typeface="ＭＳ Ｐゴシック" charset="0"/>
              </a:rPr>
              <a:t>Dauchy</a:t>
            </a:r>
            <a:r>
              <a:rPr lang="en-US" sz="1200" b="0" i="0" kern="1200" dirty="0">
                <a:solidFill>
                  <a:schemeClr val="tx1"/>
                </a:solidFill>
                <a:effectLst/>
                <a:latin typeface="+mn-lt"/>
                <a:ea typeface="ＭＳ Ｐゴシック" charset="0"/>
                <a:cs typeface="ＭＳ Ｐゴシック" charset="0"/>
              </a:rPr>
              <a:t> F-A, </a:t>
            </a:r>
            <a:r>
              <a:rPr lang="en-US" sz="1200" b="0" i="0" kern="1200" dirty="0" err="1">
                <a:solidFill>
                  <a:schemeClr val="tx1"/>
                </a:solidFill>
                <a:effectLst/>
                <a:latin typeface="+mn-lt"/>
                <a:ea typeface="ＭＳ Ｐゴシック" charset="0"/>
                <a:cs typeface="ＭＳ Ｐゴシック" charset="0"/>
              </a:rPr>
              <a:t>Desclaux</a:t>
            </a:r>
            <a:r>
              <a:rPr lang="en-US" sz="1200" b="0" i="0" kern="1200" dirty="0">
                <a:solidFill>
                  <a:schemeClr val="tx1"/>
                </a:solidFill>
                <a:effectLst/>
                <a:latin typeface="+mn-lt"/>
                <a:ea typeface="ＭＳ Ｐゴシック" charset="0"/>
                <a:cs typeface="ＭＳ Ｐゴシック" charset="0"/>
              </a:rPr>
              <a:t> A, </a:t>
            </a:r>
            <a:r>
              <a:rPr lang="en-US" sz="1200" b="0" i="0" kern="1200" dirty="0" err="1">
                <a:solidFill>
                  <a:schemeClr val="tx1"/>
                </a:solidFill>
                <a:effectLst/>
                <a:latin typeface="+mn-lt"/>
                <a:ea typeface="ＭＳ Ｐゴシック" charset="0"/>
                <a:cs typeface="ＭＳ Ｐゴシック" charset="0"/>
              </a:rPr>
              <a:t>Dutronc</a:t>
            </a:r>
            <a:r>
              <a:rPr lang="en-US" sz="1200" b="0" i="0" kern="1200" dirty="0">
                <a:solidFill>
                  <a:schemeClr val="tx1"/>
                </a:solidFill>
                <a:effectLst/>
                <a:latin typeface="+mn-lt"/>
                <a:ea typeface="ＭＳ Ｐゴシック" charset="0"/>
                <a:cs typeface="ＭＳ Ｐゴシック" charset="0"/>
              </a:rPr>
              <a:t> H, </a:t>
            </a:r>
            <a:r>
              <a:rPr lang="en-US" sz="1200" b="0" i="0" kern="1200" dirty="0" err="1">
                <a:solidFill>
                  <a:schemeClr val="tx1"/>
                </a:solidFill>
                <a:effectLst/>
                <a:latin typeface="+mn-lt"/>
                <a:ea typeface="ＭＳ Ｐゴシック" charset="0"/>
                <a:cs typeface="ＭＳ Ｐゴシック" charset="0"/>
              </a:rPr>
              <a:t>Vareil</a:t>
            </a:r>
            <a:r>
              <a:rPr lang="en-US" sz="1200" b="0" i="0" kern="1200" dirty="0">
                <a:solidFill>
                  <a:schemeClr val="tx1"/>
                </a:solidFill>
                <a:effectLst/>
                <a:latin typeface="+mn-lt"/>
                <a:ea typeface="ＭＳ Ｐゴシック" charset="0"/>
                <a:cs typeface="ＭＳ Ｐゴシック" charset="0"/>
              </a:rPr>
              <a:t> M-O, Dubois V, et al. Efficacy of debridement, antibiotic therapy and implant retention within three months during postoperative instrumented spine infections. Infectious Diseases. 3 </a:t>
            </a:r>
            <a:r>
              <a:rPr lang="en-US" sz="1200" b="0" i="0" kern="1200" dirty="0" err="1">
                <a:solidFill>
                  <a:schemeClr val="tx1"/>
                </a:solidFill>
                <a:effectLst/>
                <a:latin typeface="+mn-lt"/>
                <a:ea typeface="ＭＳ Ｐゴシック" charset="0"/>
                <a:cs typeface="ＭＳ Ｐゴシック" charset="0"/>
              </a:rPr>
              <a:t>avr</a:t>
            </a:r>
            <a:r>
              <a:rPr lang="en-US" sz="1200" b="0" i="0" kern="1200" dirty="0">
                <a:solidFill>
                  <a:schemeClr val="tx1"/>
                </a:solidFill>
                <a:effectLst/>
                <a:latin typeface="+mn-lt"/>
                <a:ea typeface="ＭＳ Ｐゴシック" charset="0"/>
                <a:cs typeface="ＭＳ Ｐゴシック" charset="0"/>
              </a:rPr>
              <a:t> 2017;49(4):261‑7. </a:t>
            </a:r>
          </a:p>
          <a:p>
            <a:r>
              <a:rPr lang="en-US" sz="1200" b="0" i="0" kern="1200" dirty="0">
                <a:solidFill>
                  <a:schemeClr val="tx1"/>
                </a:solidFill>
                <a:effectLst/>
                <a:latin typeface="+mn-lt"/>
                <a:ea typeface="ＭＳ Ｐゴシック" charset="0"/>
                <a:cs typeface="ＭＳ Ｐゴシック" charset="0"/>
              </a:rPr>
              <a:t>4.     Lamb MJ, Baillie L, </a:t>
            </a:r>
            <a:r>
              <a:rPr lang="en-US" sz="1200" b="0" i="0" kern="1200" dirty="0" err="1">
                <a:solidFill>
                  <a:schemeClr val="tx1"/>
                </a:solidFill>
                <a:effectLst/>
                <a:latin typeface="+mn-lt"/>
                <a:ea typeface="ＭＳ Ｐゴシック" charset="0"/>
                <a:cs typeface="ＭＳ Ｐゴシック" charset="0"/>
              </a:rPr>
              <a:t>Pajak</a:t>
            </a:r>
            <a:r>
              <a:rPr lang="en-US" sz="1200" b="0" i="0" kern="1200" dirty="0">
                <a:solidFill>
                  <a:schemeClr val="tx1"/>
                </a:solidFill>
                <a:effectLst/>
                <a:latin typeface="+mn-lt"/>
                <a:ea typeface="ＭＳ Ｐゴシック" charset="0"/>
                <a:cs typeface="ＭＳ Ｐゴシック" charset="0"/>
              </a:rPr>
              <a:t> D, Flynn J, Bansal V, </a:t>
            </a:r>
            <a:r>
              <a:rPr lang="en-US" sz="1200" b="0" i="0" kern="1200" dirty="0" err="1">
                <a:solidFill>
                  <a:schemeClr val="tx1"/>
                </a:solidFill>
                <a:effectLst/>
                <a:latin typeface="+mn-lt"/>
                <a:ea typeface="ＭＳ Ｐゴシック" charset="0"/>
                <a:cs typeface="ＭＳ Ｐゴシック" charset="0"/>
              </a:rPr>
              <a:t>Simor</a:t>
            </a:r>
            <a:r>
              <a:rPr lang="en-US" sz="1200" b="0" i="0" kern="1200" dirty="0">
                <a:solidFill>
                  <a:schemeClr val="tx1"/>
                </a:solidFill>
                <a:effectLst/>
                <a:latin typeface="+mn-lt"/>
                <a:ea typeface="ＭＳ Ｐゴシック" charset="0"/>
                <a:cs typeface="ＭＳ Ｐゴシック" charset="0"/>
              </a:rPr>
              <a:t> A, et al. Elimination of screening urine cultures prior to elective joint arthroplasty. Clinical Infectious Diseases. 2016;ciw848. </a:t>
            </a:r>
          </a:p>
          <a:p>
            <a:r>
              <a:rPr lang="en-US" sz="1200" b="1" i="0" kern="1200" dirty="0">
                <a:solidFill>
                  <a:schemeClr val="tx1"/>
                </a:solidFill>
                <a:effectLst/>
                <a:latin typeface="+mn-lt"/>
                <a:ea typeface="ＭＳ Ｐゴシック" charset="0"/>
                <a:cs typeface="ＭＳ Ｐゴシック" charset="0"/>
              </a:rPr>
              <a:t>5.     </a:t>
            </a:r>
            <a:r>
              <a:rPr lang="en-US" sz="1200" b="1" i="0" kern="1200" dirty="0" err="1">
                <a:solidFill>
                  <a:schemeClr val="tx1"/>
                </a:solidFill>
                <a:effectLst/>
                <a:latin typeface="+mn-lt"/>
                <a:ea typeface="ＭＳ Ｐゴシック" charset="0"/>
                <a:cs typeface="ＭＳ Ｐゴシック" charset="0"/>
              </a:rPr>
              <a:t>Bémer</a:t>
            </a:r>
            <a:r>
              <a:rPr lang="en-US" sz="1200" b="1" i="0" kern="1200" dirty="0">
                <a:solidFill>
                  <a:schemeClr val="tx1"/>
                </a:solidFill>
                <a:effectLst/>
                <a:latin typeface="+mn-lt"/>
                <a:ea typeface="ＭＳ Ｐゴシック" charset="0"/>
                <a:cs typeface="ＭＳ Ｐゴシック" charset="0"/>
              </a:rPr>
              <a:t> P, Léger J, </a:t>
            </a:r>
            <a:r>
              <a:rPr lang="en-US" sz="1200" b="1" i="0" kern="1200" dirty="0" err="1">
                <a:solidFill>
                  <a:schemeClr val="tx1"/>
                </a:solidFill>
                <a:effectLst/>
                <a:latin typeface="+mn-lt"/>
                <a:ea typeface="ＭＳ Ｐゴシック" charset="0"/>
                <a:cs typeface="ＭＳ Ｐゴシック" charset="0"/>
              </a:rPr>
              <a:t>Tandé</a:t>
            </a:r>
            <a:r>
              <a:rPr lang="en-US" sz="1200" b="1" i="0" kern="1200" dirty="0">
                <a:solidFill>
                  <a:schemeClr val="tx1"/>
                </a:solidFill>
                <a:effectLst/>
                <a:latin typeface="+mn-lt"/>
                <a:ea typeface="ＭＳ Ｐゴシック" charset="0"/>
                <a:cs typeface="ＭＳ Ｐゴシック" charset="0"/>
              </a:rPr>
              <a:t> D, </a:t>
            </a:r>
            <a:r>
              <a:rPr lang="en-US" sz="1200" b="1" i="0" kern="1200" dirty="0" err="1">
                <a:solidFill>
                  <a:schemeClr val="tx1"/>
                </a:solidFill>
                <a:effectLst/>
                <a:latin typeface="+mn-lt"/>
                <a:ea typeface="ＭＳ Ｐゴシック" charset="0"/>
                <a:cs typeface="ＭＳ Ｐゴシック" charset="0"/>
              </a:rPr>
              <a:t>Plouzeau</a:t>
            </a:r>
            <a:r>
              <a:rPr lang="en-US" sz="1200" b="1" i="0" kern="1200" dirty="0">
                <a:solidFill>
                  <a:schemeClr val="tx1"/>
                </a:solidFill>
                <a:effectLst/>
                <a:latin typeface="+mn-lt"/>
                <a:ea typeface="ＭＳ Ｐゴシック" charset="0"/>
                <a:cs typeface="ＭＳ Ｐゴシック" charset="0"/>
              </a:rPr>
              <a:t> C, Valentin AS, Jolivet-</a:t>
            </a:r>
            <a:r>
              <a:rPr lang="en-US" sz="1200" b="1" i="0" kern="1200" dirty="0" err="1">
                <a:solidFill>
                  <a:schemeClr val="tx1"/>
                </a:solidFill>
                <a:effectLst/>
                <a:latin typeface="+mn-lt"/>
                <a:ea typeface="ＭＳ Ｐゴシック" charset="0"/>
                <a:cs typeface="ＭＳ Ｐゴシック" charset="0"/>
              </a:rPr>
              <a:t>Gougeon</a:t>
            </a:r>
            <a:r>
              <a:rPr lang="en-US" sz="1200" b="1" i="0" kern="1200" dirty="0">
                <a:solidFill>
                  <a:schemeClr val="tx1"/>
                </a:solidFill>
                <a:effectLst/>
                <a:latin typeface="+mn-lt"/>
                <a:ea typeface="ＭＳ Ｐゴシック" charset="0"/>
                <a:cs typeface="ＭＳ Ｐゴシック" charset="0"/>
              </a:rPr>
              <a:t> A, et al. How Many Samples and How Many Culture Media To Diagnose a Prosthetic Joint Infection: a Clinical and Microbiological Prospective Multicenter Study. Forbes BA, </a:t>
            </a:r>
            <a:r>
              <a:rPr lang="en-US" sz="1200" b="1" i="0" kern="1200" dirty="0" err="1">
                <a:solidFill>
                  <a:schemeClr val="tx1"/>
                </a:solidFill>
                <a:effectLst/>
                <a:latin typeface="+mn-lt"/>
                <a:ea typeface="ＭＳ Ｐゴシック" charset="0"/>
                <a:cs typeface="ＭＳ Ｐゴシック" charset="0"/>
              </a:rPr>
              <a:t>éditeur</a:t>
            </a:r>
            <a:r>
              <a:rPr lang="en-US" sz="1200" b="1" i="0" kern="1200" dirty="0">
                <a:solidFill>
                  <a:schemeClr val="tx1"/>
                </a:solidFill>
                <a:effectLst/>
                <a:latin typeface="+mn-lt"/>
                <a:ea typeface="ＭＳ Ｐゴシック" charset="0"/>
                <a:cs typeface="ＭＳ Ｐゴシック" charset="0"/>
              </a:rPr>
              <a:t>. Journal of Clinical Microbiology. </a:t>
            </a:r>
            <a:r>
              <a:rPr lang="en-US" sz="1200" b="1" i="0" kern="1200" dirty="0" err="1">
                <a:solidFill>
                  <a:schemeClr val="tx1"/>
                </a:solidFill>
                <a:effectLst/>
                <a:latin typeface="+mn-lt"/>
                <a:ea typeface="ＭＳ Ｐゴシック" charset="0"/>
                <a:cs typeface="ＭＳ Ｐゴシック" charset="0"/>
              </a:rPr>
              <a:t>févr</a:t>
            </a:r>
            <a:r>
              <a:rPr lang="en-US" sz="1200" b="1" i="0" kern="1200" dirty="0">
                <a:solidFill>
                  <a:schemeClr val="tx1"/>
                </a:solidFill>
                <a:effectLst/>
                <a:latin typeface="+mn-lt"/>
                <a:ea typeface="ＭＳ Ｐゴシック" charset="0"/>
                <a:cs typeface="ＭＳ Ｐゴシック" charset="0"/>
              </a:rPr>
              <a:t> 2016;54(2):385‑91.</a:t>
            </a:r>
            <a:r>
              <a:rPr lang="en-US" sz="1200" b="0" i="0" kern="1200" dirty="0">
                <a:solidFill>
                  <a:schemeClr val="tx1"/>
                </a:solidFill>
                <a:effectLst/>
                <a:latin typeface="+mn-lt"/>
                <a:ea typeface="ＭＳ Ｐゴシック" charset="0"/>
                <a:cs typeface="ＭＳ Ｐゴシック" charset="0"/>
              </a:rPr>
              <a:t> </a:t>
            </a:r>
          </a:p>
          <a:p>
            <a:r>
              <a:rPr lang="en-US" sz="1200" b="1" i="0" kern="1200" dirty="0">
                <a:solidFill>
                  <a:schemeClr val="tx1"/>
                </a:solidFill>
                <a:effectLst/>
                <a:latin typeface="+mn-lt"/>
                <a:ea typeface="ＭＳ Ｐゴシック" charset="0"/>
                <a:cs typeface="ＭＳ Ｐゴシック" charset="0"/>
              </a:rPr>
              <a:t>6.     </a:t>
            </a:r>
            <a:r>
              <a:rPr lang="en-US" sz="1200" b="1" i="0" kern="1200" dirty="0" err="1">
                <a:solidFill>
                  <a:schemeClr val="tx1"/>
                </a:solidFill>
                <a:effectLst/>
                <a:latin typeface="+mn-lt"/>
                <a:ea typeface="ＭＳ Ｐゴシック" charset="0"/>
                <a:cs typeface="ＭＳ Ｐゴシック" charset="0"/>
              </a:rPr>
              <a:t>Allegranzi</a:t>
            </a:r>
            <a:r>
              <a:rPr lang="en-US" sz="1200" b="1" i="0" kern="1200" dirty="0">
                <a:solidFill>
                  <a:schemeClr val="tx1"/>
                </a:solidFill>
                <a:effectLst/>
                <a:latin typeface="+mn-lt"/>
                <a:ea typeface="ＭＳ Ｐゴシック" charset="0"/>
                <a:cs typeface="ＭＳ Ｐゴシック" charset="0"/>
              </a:rPr>
              <a:t> B, </a:t>
            </a:r>
            <a:r>
              <a:rPr lang="en-US" sz="1200" b="1" i="0" kern="1200" dirty="0" err="1">
                <a:solidFill>
                  <a:schemeClr val="tx1"/>
                </a:solidFill>
                <a:effectLst/>
                <a:latin typeface="+mn-lt"/>
                <a:ea typeface="ＭＳ Ｐゴシック" charset="0"/>
                <a:cs typeface="ＭＳ Ｐゴシック" charset="0"/>
              </a:rPr>
              <a:t>Zayed</a:t>
            </a:r>
            <a:r>
              <a:rPr lang="en-US" sz="1200" b="1" i="0" kern="1200" dirty="0">
                <a:solidFill>
                  <a:schemeClr val="tx1"/>
                </a:solidFill>
                <a:effectLst/>
                <a:latin typeface="+mn-lt"/>
                <a:ea typeface="ＭＳ Ｐゴシック" charset="0"/>
                <a:cs typeface="ＭＳ Ｐゴシック" charset="0"/>
              </a:rPr>
              <a:t> B, Bischoff P, </a:t>
            </a:r>
            <a:r>
              <a:rPr lang="en-US" sz="1200" b="1" i="0" kern="1200" dirty="0" err="1">
                <a:solidFill>
                  <a:schemeClr val="tx1"/>
                </a:solidFill>
                <a:effectLst/>
                <a:latin typeface="+mn-lt"/>
                <a:ea typeface="ＭＳ Ｐゴシック" charset="0"/>
                <a:cs typeface="ＭＳ Ｐゴシック" charset="0"/>
              </a:rPr>
              <a:t>Kubilay</a:t>
            </a:r>
            <a:r>
              <a:rPr lang="en-US" sz="1200" b="1" i="0" kern="1200" dirty="0">
                <a:solidFill>
                  <a:schemeClr val="tx1"/>
                </a:solidFill>
                <a:effectLst/>
                <a:latin typeface="+mn-lt"/>
                <a:ea typeface="ＭＳ Ｐゴシック" charset="0"/>
                <a:cs typeface="ＭＳ Ｐゴシック" charset="0"/>
              </a:rPr>
              <a:t> NZ, de </a:t>
            </a:r>
            <a:r>
              <a:rPr lang="en-US" sz="1200" b="1" i="0" kern="1200" dirty="0" err="1">
                <a:solidFill>
                  <a:schemeClr val="tx1"/>
                </a:solidFill>
                <a:effectLst/>
                <a:latin typeface="+mn-lt"/>
                <a:ea typeface="ＭＳ Ｐゴシック" charset="0"/>
                <a:cs typeface="ＭＳ Ｐゴシック" charset="0"/>
              </a:rPr>
              <a:t>Jonge</a:t>
            </a:r>
            <a:r>
              <a:rPr lang="en-US" sz="1200" b="1" i="0" kern="1200" dirty="0">
                <a:solidFill>
                  <a:schemeClr val="tx1"/>
                </a:solidFill>
                <a:effectLst/>
                <a:latin typeface="+mn-lt"/>
                <a:ea typeface="ＭＳ Ｐゴシック" charset="0"/>
                <a:cs typeface="ＭＳ Ｐゴシック" charset="0"/>
              </a:rPr>
              <a:t> S, de </a:t>
            </a:r>
            <a:r>
              <a:rPr lang="en-US" sz="1200" b="1" i="0" kern="1200" dirty="0" err="1">
                <a:solidFill>
                  <a:schemeClr val="tx1"/>
                </a:solidFill>
                <a:effectLst/>
                <a:latin typeface="+mn-lt"/>
                <a:ea typeface="ＭＳ Ｐゴシック" charset="0"/>
                <a:cs typeface="ＭＳ Ｐゴシック" charset="0"/>
              </a:rPr>
              <a:t>Vries</a:t>
            </a:r>
            <a:r>
              <a:rPr lang="en-US" sz="1200" b="1" i="0" kern="1200" dirty="0">
                <a:solidFill>
                  <a:schemeClr val="tx1"/>
                </a:solidFill>
                <a:effectLst/>
                <a:latin typeface="+mn-lt"/>
                <a:ea typeface="ＭＳ Ｐゴシック" charset="0"/>
                <a:cs typeface="ＭＳ Ｐゴシック" charset="0"/>
              </a:rPr>
              <a:t> F, et al. New WHO recommendations on intraoperative and postoperative measures for surgical site infection prevention: an evidence-based global perspective. The Lancet Infectious Diseases. </a:t>
            </a:r>
            <a:r>
              <a:rPr lang="en-US" sz="1200" b="1" i="0" kern="1200" dirty="0" err="1">
                <a:solidFill>
                  <a:schemeClr val="tx1"/>
                </a:solidFill>
                <a:effectLst/>
                <a:latin typeface="+mn-lt"/>
                <a:ea typeface="ＭＳ Ｐゴシック" charset="0"/>
                <a:cs typeface="ＭＳ Ｐゴシック" charset="0"/>
              </a:rPr>
              <a:t>déc</a:t>
            </a:r>
            <a:r>
              <a:rPr lang="en-US" sz="1200" b="1" i="0" kern="1200" dirty="0">
                <a:solidFill>
                  <a:schemeClr val="tx1"/>
                </a:solidFill>
                <a:effectLst/>
                <a:latin typeface="+mn-lt"/>
                <a:ea typeface="ＭＳ Ｐゴシック" charset="0"/>
                <a:cs typeface="ＭＳ Ｐゴシック" charset="0"/>
              </a:rPr>
              <a:t> 2016;16(12):e288‑303.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7.     </a:t>
            </a:r>
            <a:r>
              <a:rPr lang="en-US" sz="1200" b="0" i="0" kern="1200" dirty="0" err="1">
                <a:solidFill>
                  <a:schemeClr val="tx1"/>
                </a:solidFill>
                <a:effectLst/>
                <a:latin typeface="+mn-lt"/>
                <a:ea typeface="ＭＳ Ｐゴシック" charset="0"/>
                <a:cs typeface="ＭＳ Ｐゴシック" charset="0"/>
              </a:rPr>
              <a:t>Marmor</a:t>
            </a:r>
            <a:r>
              <a:rPr lang="en-US" sz="1200" b="0" i="0" kern="1200" dirty="0">
                <a:solidFill>
                  <a:schemeClr val="tx1"/>
                </a:solidFill>
                <a:effectLst/>
                <a:latin typeface="+mn-lt"/>
                <a:ea typeface="ＭＳ Ｐゴシック" charset="0"/>
                <a:cs typeface="ＭＳ Ｐゴシック" charset="0"/>
              </a:rPr>
              <a:t> S, </a:t>
            </a:r>
            <a:r>
              <a:rPr lang="en-US" sz="1200" b="0" i="0" kern="1200" dirty="0" err="1">
                <a:solidFill>
                  <a:schemeClr val="tx1"/>
                </a:solidFill>
                <a:effectLst/>
                <a:latin typeface="+mn-lt"/>
                <a:ea typeface="ＭＳ Ｐゴシック" charset="0"/>
                <a:cs typeface="ＭＳ Ｐゴシック" charset="0"/>
              </a:rPr>
              <a:t>Kerroumi</a:t>
            </a:r>
            <a:r>
              <a:rPr lang="en-US" sz="1200" b="0" i="0" kern="1200" dirty="0">
                <a:solidFill>
                  <a:schemeClr val="tx1"/>
                </a:solidFill>
                <a:effectLst/>
                <a:latin typeface="+mn-lt"/>
                <a:ea typeface="ＭＳ Ｐゴシック" charset="0"/>
                <a:cs typeface="ＭＳ Ｐゴシック" charset="0"/>
              </a:rPr>
              <a:t> Y. Patient-specific risk factors for infection in arthroplasty procedure. </a:t>
            </a:r>
            <a:r>
              <a:rPr lang="en-US" sz="1200" b="0" i="0" kern="1200" dirty="0" err="1">
                <a:solidFill>
                  <a:schemeClr val="tx1"/>
                </a:solidFill>
                <a:effectLst/>
                <a:latin typeface="+mn-lt"/>
                <a:ea typeface="ＭＳ Ｐゴシック" charset="0"/>
                <a:cs typeface="ＭＳ Ｐゴシック" charset="0"/>
              </a:rPr>
              <a:t>Orthopaedics</a:t>
            </a:r>
            <a:r>
              <a:rPr lang="en-US" sz="1200" b="0" i="0" kern="1200" dirty="0">
                <a:solidFill>
                  <a:schemeClr val="tx1"/>
                </a:solidFill>
                <a:effectLst/>
                <a:latin typeface="+mn-lt"/>
                <a:ea typeface="ＭＳ Ｐゴシック" charset="0"/>
                <a:cs typeface="ＭＳ Ｐゴシック" charset="0"/>
              </a:rPr>
              <a:t> &amp; Traumatology: Surgery &amp; Research. </a:t>
            </a:r>
            <a:r>
              <a:rPr lang="en-US" sz="1200" b="0" i="0" kern="1200" dirty="0" err="1">
                <a:solidFill>
                  <a:schemeClr val="tx1"/>
                </a:solidFill>
                <a:effectLst/>
                <a:latin typeface="+mn-lt"/>
                <a:ea typeface="ＭＳ Ｐゴシック" charset="0"/>
                <a:cs typeface="ＭＳ Ｐゴシック" charset="0"/>
              </a:rPr>
              <a:t>févr</a:t>
            </a:r>
            <a:r>
              <a:rPr lang="en-US" sz="1200" b="0" i="0" kern="1200" dirty="0">
                <a:solidFill>
                  <a:schemeClr val="tx1"/>
                </a:solidFill>
                <a:effectLst/>
                <a:latin typeface="+mn-lt"/>
                <a:ea typeface="ＭＳ Ｐゴシック" charset="0"/>
                <a:cs typeface="ＭＳ Ｐゴシック" charset="0"/>
              </a:rPr>
              <a:t> 2016;102(1):S113‑9. </a:t>
            </a:r>
          </a:p>
          <a:p>
            <a:r>
              <a:rPr lang="en-US" sz="1200" b="1" i="0" kern="1200" dirty="0">
                <a:solidFill>
                  <a:schemeClr val="tx1"/>
                </a:solidFill>
                <a:effectLst/>
                <a:latin typeface="+mn-lt"/>
                <a:ea typeface="ＭＳ Ｐゴシック" charset="0"/>
                <a:cs typeface="ＭＳ Ｐゴシック" charset="0"/>
              </a:rPr>
              <a:t>8.     Kapadia BH, Berg RA, Daley JA, Fritz J, </a:t>
            </a:r>
            <a:r>
              <a:rPr lang="en-US" sz="1200" b="1" i="0" kern="1200" dirty="0" err="1">
                <a:solidFill>
                  <a:schemeClr val="tx1"/>
                </a:solidFill>
                <a:effectLst/>
                <a:latin typeface="+mn-lt"/>
                <a:ea typeface="ＭＳ Ｐゴシック" charset="0"/>
                <a:cs typeface="ＭＳ Ｐゴシック" charset="0"/>
              </a:rPr>
              <a:t>Bhave</a:t>
            </a:r>
            <a:r>
              <a:rPr lang="en-US" sz="1200" b="1" i="0" kern="1200" dirty="0">
                <a:solidFill>
                  <a:schemeClr val="tx1"/>
                </a:solidFill>
                <a:effectLst/>
                <a:latin typeface="+mn-lt"/>
                <a:ea typeface="ＭＳ Ｐゴシック" charset="0"/>
                <a:cs typeface="ＭＳ Ｐゴシック" charset="0"/>
              </a:rPr>
              <a:t> A, Mont MA. </a:t>
            </a:r>
            <a:r>
              <a:rPr lang="en-US" sz="1200" b="1" i="0" kern="1200" dirty="0" err="1">
                <a:solidFill>
                  <a:schemeClr val="tx1"/>
                </a:solidFill>
                <a:effectLst/>
                <a:latin typeface="+mn-lt"/>
                <a:ea typeface="ＭＳ Ｐゴシック" charset="0"/>
                <a:cs typeface="ＭＳ Ｐゴシック" charset="0"/>
              </a:rPr>
              <a:t>Periprosthetic</a:t>
            </a:r>
            <a:r>
              <a:rPr lang="en-US" sz="1200" b="1" i="0" kern="1200" dirty="0">
                <a:solidFill>
                  <a:schemeClr val="tx1"/>
                </a:solidFill>
                <a:effectLst/>
                <a:latin typeface="+mn-lt"/>
                <a:ea typeface="ＭＳ Ｐゴシック" charset="0"/>
                <a:cs typeface="ＭＳ Ｐゴシック" charset="0"/>
              </a:rPr>
              <a:t> joint infection. The Lancet. 29 </a:t>
            </a:r>
            <a:r>
              <a:rPr lang="en-US" sz="1200" b="1" i="0" kern="1200" dirty="0" err="1">
                <a:solidFill>
                  <a:schemeClr val="tx1"/>
                </a:solidFill>
                <a:effectLst/>
                <a:latin typeface="+mn-lt"/>
                <a:ea typeface="ＭＳ Ｐゴシック" charset="0"/>
                <a:cs typeface="ＭＳ Ｐゴシック" charset="0"/>
              </a:rPr>
              <a:t>janv</a:t>
            </a:r>
            <a:r>
              <a:rPr lang="en-US" sz="1200" b="1" i="0" kern="1200" dirty="0">
                <a:solidFill>
                  <a:schemeClr val="tx1"/>
                </a:solidFill>
                <a:effectLst/>
                <a:latin typeface="+mn-lt"/>
                <a:ea typeface="ＭＳ Ｐゴシック" charset="0"/>
                <a:cs typeface="ＭＳ Ｐゴシック" charset="0"/>
              </a:rPr>
              <a:t> 2016;387(10016):386‑94.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9.     Tan TL, </a:t>
            </a:r>
            <a:r>
              <a:rPr lang="en-US" sz="1200" b="0" i="0" kern="1200" dirty="0" err="1">
                <a:solidFill>
                  <a:schemeClr val="tx1"/>
                </a:solidFill>
                <a:effectLst/>
                <a:latin typeface="+mn-lt"/>
                <a:ea typeface="ＭＳ Ｐゴシック" charset="0"/>
                <a:cs typeface="ＭＳ Ｐゴシック" charset="0"/>
              </a:rPr>
              <a:t>Kheir</a:t>
            </a:r>
            <a:r>
              <a:rPr lang="en-US" sz="1200" b="0" i="0" kern="1200" dirty="0">
                <a:solidFill>
                  <a:schemeClr val="tx1"/>
                </a:solidFill>
                <a:effectLst/>
                <a:latin typeface="+mn-lt"/>
                <a:ea typeface="ＭＳ Ｐゴシック" charset="0"/>
                <a:cs typeface="ＭＳ Ｐゴシック" charset="0"/>
              </a:rPr>
              <a:t> MM, Tan DD, </a:t>
            </a:r>
            <a:r>
              <a:rPr lang="en-US" sz="1200" b="0" i="0" kern="1200" dirty="0" err="1">
                <a:solidFill>
                  <a:schemeClr val="tx1"/>
                </a:solidFill>
                <a:effectLst/>
                <a:latin typeface="+mn-lt"/>
                <a:ea typeface="ＭＳ Ｐゴシック" charset="0"/>
                <a:cs typeface="ＭＳ Ｐゴシック" charset="0"/>
              </a:rPr>
              <a:t>Parvizi</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Polymicrobial</a:t>
            </a:r>
            <a:r>
              <a:rPr lang="en-US" sz="1200" b="0" i="0" kern="1200" dirty="0">
                <a:solidFill>
                  <a:schemeClr val="tx1"/>
                </a:solidFill>
                <a:effectLst/>
                <a:latin typeface="+mn-lt"/>
                <a:ea typeface="ＭＳ Ｐゴシック" charset="0"/>
                <a:cs typeface="ＭＳ Ｐゴシック" charset="0"/>
              </a:rPr>
              <a:t> </a:t>
            </a:r>
            <a:r>
              <a:rPr lang="en-US" sz="1200" b="0" i="0" kern="1200" dirty="0" err="1">
                <a:solidFill>
                  <a:schemeClr val="tx1"/>
                </a:solidFill>
                <a:effectLst/>
                <a:latin typeface="+mn-lt"/>
                <a:ea typeface="ＭＳ Ｐゴシック" charset="0"/>
                <a:cs typeface="ＭＳ Ｐゴシック" charset="0"/>
              </a:rPr>
              <a:t>Periprosthetic</a:t>
            </a:r>
            <a:r>
              <a:rPr lang="en-US" sz="1200" b="0" i="0" kern="1200" dirty="0">
                <a:solidFill>
                  <a:schemeClr val="tx1"/>
                </a:solidFill>
                <a:effectLst/>
                <a:latin typeface="+mn-lt"/>
                <a:ea typeface="ＭＳ Ｐゴシック" charset="0"/>
                <a:cs typeface="ＭＳ Ｐゴシック" charset="0"/>
              </a:rPr>
              <a:t> Joint Infections: Outcome of Treatment and Identification of Risk Factors. The Journal of Bone and Joint Surgery. </a:t>
            </a:r>
            <a:r>
              <a:rPr lang="en-US" sz="1200" b="0" i="0" kern="1200" dirty="0" err="1">
                <a:solidFill>
                  <a:schemeClr val="tx1"/>
                </a:solidFill>
                <a:effectLst/>
                <a:latin typeface="+mn-lt"/>
                <a:ea typeface="ＭＳ Ｐゴシック" charset="0"/>
                <a:cs typeface="ＭＳ Ｐゴシック" charset="0"/>
              </a:rPr>
              <a:t>déc</a:t>
            </a:r>
            <a:r>
              <a:rPr lang="en-US" sz="1200" b="0" i="0" kern="1200" dirty="0">
                <a:solidFill>
                  <a:schemeClr val="tx1"/>
                </a:solidFill>
                <a:effectLst/>
                <a:latin typeface="+mn-lt"/>
                <a:ea typeface="ＭＳ Ｐゴシック" charset="0"/>
                <a:cs typeface="ＭＳ Ｐゴシック" charset="0"/>
              </a:rPr>
              <a:t> 2016;98(24):2082‑8. </a:t>
            </a:r>
          </a:p>
          <a:p>
            <a:r>
              <a:rPr lang="en-US" sz="1200" b="1" i="0" kern="1200" dirty="0">
                <a:solidFill>
                  <a:schemeClr val="tx1"/>
                </a:solidFill>
                <a:effectLst/>
                <a:latin typeface="+mn-lt"/>
                <a:ea typeface="ＭＳ Ｐゴシック" charset="0"/>
                <a:cs typeface="ＭＳ Ｐゴシック" charset="0"/>
              </a:rPr>
              <a:t>10.   Tan TL, Gomez MM, </a:t>
            </a:r>
            <a:r>
              <a:rPr lang="en-US" sz="1200" b="1" i="0" kern="1200" dirty="0" err="1">
                <a:solidFill>
                  <a:schemeClr val="tx1"/>
                </a:solidFill>
                <a:effectLst/>
                <a:latin typeface="+mn-lt"/>
                <a:ea typeface="ＭＳ Ｐゴシック" charset="0"/>
                <a:cs typeface="ＭＳ Ｐゴシック" charset="0"/>
              </a:rPr>
              <a:t>Manrique</a:t>
            </a:r>
            <a:r>
              <a:rPr lang="en-US" sz="1200" b="1" i="0" kern="1200" dirty="0">
                <a:solidFill>
                  <a:schemeClr val="tx1"/>
                </a:solidFill>
                <a:effectLst/>
                <a:latin typeface="+mn-lt"/>
                <a:ea typeface="ＭＳ Ｐゴシック" charset="0"/>
                <a:cs typeface="ＭＳ Ｐゴシック" charset="0"/>
              </a:rPr>
              <a:t> J, </a:t>
            </a:r>
            <a:r>
              <a:rPr lang="en-US" sz="1200" b="1" i="0" kern="1200" dirty="0" err="1">
                <a:solidFill>
                  <a:schemeClr val="tx1"/>
                </a:solidFill>
                <a:effectLst/>
                <a:latin typeface="+mn-lt"/>
                <a:ea typeface="ＭＳ Ｐゴシック" charset="0"/>
                <a:cs typeface="ＭＳ Ｐゴシック" charset="0"/>
              </a:rPr>
              <a:t>Parvizi</a:t>
            </a:r>
            <a:r>
              <a:rPr lang="en-US" sz="1200" b="1" i="0" kern="1200" dirty="0">
                <a:solidFill>
                  <a:schemeClr val="tx1"/>
                </a:solidFill>
                <a:effectLst/>
                <a:latin typeface="+mn-lt"/>
                <a:ea typeface="ＭＳ Ｐゴシック" charset="0"/>
                <a:cs typeface="ＭＳ Ｐゴシック" charset="0"/>
              </a:rPr>
              <a:t> J, Chen AF. Positive Culture During </a:t>
            </a:r>
            <a:r>
              <a:rPr lang="en-US" sz="1200" b="1" i="0" kern="1200" dirty="0" err="1">
                <a:solidFill>
                  <a:schemeClr val="tx1"/>
                </a:solidFill>
                <a:effectLst/>
                <a:latin typeface="+mn-lt"/>
                <a:ea typeface="ＭＳ Ｐゴシック" charset="0"/>
                <a:cs typeface="ＭＳ Ｐゴシック" charset="0"/>
              </a:rPr>
              <a:t>Reimplantation</a:t>
            </a:r>
            <a:r>
              <a:rPr lang="en-US" sz="1200" b="1" i="0" kern="1200" dirty="0">
                <a:solidFill>
                  <a:schemeClr val="tx1"/>
                </a:solidFill>
                <a:effectLst/>
                <a:latin typeface="+mn-lt"/>
                <a:ea typeface="ＭＳ Ｐゴシック" charset="0"/>
                <a:cs typeface="ＭＳ Ｐゴシック" charset="0"/>
              </a:rPr>
              <a:t> Increases the Risk of Subsequent Failure in Two-Stage Exchange Arthroplasty: The Journal of Bone and Joint Surgery. </a:t>
            </a:r>
            <a:r>
              <a:rPr lang="en-US" sz="1200" b="1" i="0" kern="1200" dirty="0" err="1">
                <a:solidFill>
                  <a:schemeClr val="tx1"/>
                </a:solidFill>
                <a:effectLst/>
                <a:latin typeface="+mn-lt"/>
                <a:ea typeface="ＭＳ Ｐゴシック" charset="0"/>
                <a:cs typeface="ＭＳ Ｐゴシック" charset="0"/>
              </a:rPr>
              <a:t>août</a:t>
            </a:r>
            <a:r>
              <a:rPr lang="en-US" sz="1200" b="1" i="0" kern="1200" dirty="0">
                <a:solidFill>
                  <a:schemeClr val="tx1"/>
                </a:solidFill>
                <a:effectLst/>
                <a:latin typeface="+mn-lt"/>
                <a:ea typeface="ＭＳ Ｐゴシック" charset="0"/>
                <a:cs typeface="ＭＳ Ｐゴシック" charset="0"/>
              </a:rPr>
              <a:t> 2016;98(15):1313‑9.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11.   </a:t>
            </a:r>
            <a:r>
              <a:rPr lang="en-US" sz="1200" b="0" i="0" kern="1200" dirty="0" err="1">
                <a:solidFill>
                  <a:schemeClr val="tx1"/>
                </a:solidFill>
                <a:effectLst/>
                <a:latin typeface="+mn-lt"/>
                <a:ea typeface="ＭＳ Ｐゴシック" charset="0"/>
                <a:cs typeface="ＭＳ Ｐゴシック" charset="0"/>
              </a:rPr>
              <a:t>Tasse</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Croisier</a:t>
            </a:r>
            <a:r>
              <a:rPr lang="en-US" sz="1200" b="0" i="0" kern="1200" dirty="0">
                <a:solidFill>
                  <a:schemeClr val="tx1"/>
                </a:solidFill>
                <a:effectLst/>
                <a:latin typeface="+mn-lt"/>
                <a:ea typeface="ＭＳ Ｐゴシック" charset="0"/>
                <a:cs typeface="ＭＳ Ｐゴシック" charset="0"/>
              </a:rPr>
              <a:t> D, </a:t>
            </a:r>
            <a:r>
              <a:rPr lang="en-US" sz="1200" b="0" i="0" kern="1200" dirty="0" err="1">
                <a:solidFill>
                  <a:schemeClr val="tx1"/>
                </a:solidFill>
                <a:effectLst/>
                <a:latin typeface="+mn-lt"/>
                <a:ea typeface="ＭＳ Ｐゴシック" charset="0"/>
                <a:cs typeface="ＭＳ Ｐゴシック" charset="0"/>
              </a:rPr>
              <a:t>Badel-Berchoux</a:t>
            </a:r>
            <a:r>
              <a:rPr lang="en-US" sz="1200" b="0" i="0" kern="1200" dirty="0">
                <a:solidFill>
                  <a:schemeClr val="tx1"/>
                </a:solidFill>
                <a:effectLst/>
                <a:latin typeface="+mn-lt"/>
                <a:ea typeface="ＭＳ Ｐゴシック" charset="0"/>
                <a:cs typeface="ＭＳ Ｐゴシック" charset="0"/>
              </a:rPr>
              <a:t> S, </a:t>
            </a:r>
            <a:r>
              <a:rPr lang="en-US" sz="1200" b="0" i="0" kern="1200" dirty="0" err="1">
                <a:solidFill>
                  <a:schemeClr val="tx1"/>
                </a:solidFill>
                <a:effectLst/>
                <a:latin typeface="+mn-lt"/>
                <a:ea typeface="ＭＳ Ｐゴシック" charset="0"/>
                <a:cs typeface="ＭＳ Ｐゴシック" charset="0"/>
              </a:rPr>
              <a:t>Chavanet</a:t>
            </a:r>
            <a:r>
              <a:rPr lang="en-US" sz="1200" b="0" i="0" kern="1200" dirty="0">
                <a:solidFill>
                  <a:schemeClr val="tx1"/>
                </a:solidFill>
                <a:effectLst/>
                <a:latin typeface="+mn-lt"/>
                <a:ea typeface="ＭＳ Ｐゴシック" charset="0"/>
                <a:cs typeface="ＭＳ Ｐゴシック" charset="0"/>
              </a:rPr>
              <a:t> P, </a:t>
            </a:r>
            <a:r>
              <a:rPr lang="en-US" sz="1200" b="0" i="0" kern="1200" dirty="0" err="1">
                <a:solidFill>
                  <a:schemeClr val="tx1"/>
                </a:solidFill>
                <a:effectLst/>
                <a:latin typeface="+mn-lt"/>
                <a:ea typeface="ＭＳ Ｐゴシック" charset="0"/>
                <a:cs typeface="ＭＳ Ｐゴシック" charset="0"/>
              </a:rPr>
              <a:t>Bernardi</a:t>
            </a:r>
            <a:r>
              <a:rPr lang="en-US" sz="1200" b="0" i="0" kern="1200" dirty="0">
                <a:solidFill>
                  <a:schemeClr val="tx1"/>
                </a:solidFill>
                <a:effectLst/>
                <a:latin typeface="+mn-lt"/>
                <a:ea typeface="ＭＳ Ｐゴシック" charset="0"/>
                <a:cs typeface="ＭＳ Ｐゴシック" charset="0"/>
              </a:rPr>
              <a:t> T, </a:t>
            </a:r>
            <a:r>
              <a:rPr lang="en-US" sz="1200" b="0" i="0" kern="1200" dirty="0" err="1">
                <a:solidFill>
                  <a:schemeClr val="tx1"/>
                </a:solidFill>
                <a:effectLst/>
                <a:latin typeface="+mn-lt"/>
                <a:ea typeface="ＭＳ Ｐゴシック" charset="0"/>
                <a:cs typeface="ＭＳ Ｐゴシック" charset="0"/>
              </a:rPr>
              <a:t>Provot</a:t>
            </a:r>
            <a:r>
              <a:rPr lang="en-US" sz="1200" b="0" i="0" kern="1200" dirty="0">
                <a:solidFill>
                  <a:schemeClr val="tx1"/>
                </a:solidFill>
                <a:effectLst/>
                <a:latin typeface="+mn-lt"/>
                <a:ea typeface="ＭＳ Ｐゴシック" charset="0"/>
                <a:cs typeface="ＭＳ Ｐゴシック" charset="0"/>
              </a:rPr>
              <a:t> C, et al. Preliminary results of a new antibiotic susceptibility test against biofilm installation in device-associated infections: the </a:t>
            </a:r>
            <a:r>
              <a:rPr lang="en-US" sz="1200" b="0" i="0" kern="1200" dirty="0" err="1">
                <a:solidFill>
                  <a:schemeClr val="tx1"/>
                </a:solidFill>
                <a:effectLst/>
                <a:latin typeface="+mn-lt"/>
                <a:ea typeface="ＭＳ Ｐゴシック" charset="0"/>
                <a:cs typeface="ＭＳ Ｐゴシック" charset="0"/>
              </a:rPr>
              <a:t>Antibiofilmogram</a:t>
            </a:r>
            <a:r>
              <a:rPr lang="en-US" sz="1200" b="0" i="0" kern="1200" dirty="0">
                <a:solidFill>
                  <a:schemeClr val="tx1"/>
                </a:solidFill>
                <a:effectLst/>
                <a:latin typeface="+mn-lt"/>
                <a:ea typeface="ＭＳ Ｐゴシック" charset="0"/>
                <a:cs typeface="ＭＳ Ｐゴシック" charset="0"/>
              </a:rPr>
              <a:t>®. Pathogens and disease. 2016;74(6):ftw057. </a:t>
            </a:r>
          </a:p>
          <a:p>
            <a:r>
              <a:rPr lang="en-US" sz="1200" b="0" i="0" kern="1200" dirty="0">
                <a:solidFill>
                  <a:schemeClr val="tx1"/>
                </a:solidFill>
                <a:effectLst/>
                <a:latin typeface="+mn-lt"/>
                <a:ea typeface="ＭＳ Ｐゴシック" charset="0"/>
                <a:cs typeface="ＭＳ Ｐゴシック" charset="0"/>
              </a:rPr>
              <a:t>12.   </a:t>
            </a:r>
            <a:r>
              <a:rPr lang="en-US" sz="1200" b="0" i="0" kern="1200" dirty="0" err="1">
                <a:solidFill>
                  <a:schemeClr val="tx1"/>
                </a:solidFill>
                <a:effectLst/>
                <a:latin typeface="+mn-lt"/>
                <a:ea typeface="ＭＳ Ｐゴシック" charset="0"/>
                <a:cs typeface="ＭＳ Ｐゴシック" charset="0"/>
              </a:rPr>
              <a:t>Parvizi</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Shohat</a:t>
            </a:r>
            <a:r>
              <a:rPr lang="en-US" sz="1200" b="0" i="0" kern="1200" dirty="0">
                <a:solidFill>
                  <a:schemeClr val="tx1"/>
                </a:solidFill>
                <a:effectLst/>
                <a:latin typeface="+mn-lt"/>
                <a:ea typeface="ＭＳ Ｐゴシック" charset="0"/>
                <a:cs typeface="ＭＳ Ｐゴシック" charset="0"/>
              </a:rPr>
              <a:t> N, </a:t>
            </a:r>
            <a:r>
              <a:rPr lang="en-US" sz="1200" b="0" i="0" kern="1200" dirty="0" err="1">
                <a:solidFill>
                  <a:schemeClr val="tx1"/>
                </a:solidFill>
                <a:effectLst/>
                <a:latin typeface="+mn-lt"/>
                <a:ea typeface="ＭＳ Ｐゴシック" charset="0"/>
                <a:cs typeface="ＭＳ Ｐゴシック" charset="0"/>
              </a:rPr>
              <a:t>Gehrke</a:t>
            </a:r>
            <a:r>
              <a:rPr lang="en-US" sz="1200" b="0" i="0" kern="1200" dirty="0">
                <a:solidFill>
                  <a:schemeClr val="tx1"/>
                </a:solidFill>
                <a:effectLst/>
                <a:latin typeface="+mn-lt"/>
                <a:ea typeface="ＭＳ Ｐゴシック" charset="0"/>
                <a:cs typeface="ＭＳ Ｐゴシック" charset="0"/>
              </a:rPr>
              <a:t> T. Prevention of </a:t>
            </a:r>
            <a:r>
              <a:rPr lang="en-US" sz="1200" b="0" i="0" kern="1200" dirty="0" err="1">
                <a:solidFill>
                  <a:schemeClr val="tx1"/>
                </a:solidFill>
                <a:effectLst/>
                <a:latin typeface="+mn-lt"/>
                <a:ea typeface="ＭＳ Ｐゴシック" charset="0"/>
                <a:cs typeface="ＭＳ Ｐゴシック" charset="0"/>
              </a:rPr>
              <a:t>periprosthetic</a:t>
            </a:r>
            <a:r>
              <a:rPr lang="en-US" sz="1200" b="0" i="0" kern="1200" dirty="0">
                <a:solidFill>
                  <a:schemeClr val="tx1"/>
                </a:solidFill>
                <a:effectLst/>
                <a:latin typeface="+mn-lt"/>
                <a:ea typeface="ＭＳ Ｐゴシック" charset="0"/>
                <a:cs typeface="ＭＳ Ｐゴシック" charset="0"/>
              </a:rPr>
              <a:t> joint infection: new guidelines. Bone Joint J. </a:t>
            </a:r>
            <a:r>
              <a:rPr lang="en-US" sz="1200" b="0" i="0" kern="1200" dirty="0" err="1">
                <a:solidFill>
                  <a:schemeClr val="tx1"/>
                </a:solidFill>
                <a:effectLst/>
                <a:latin typeface="+mn-lt"/>
                <a:ea typeface="ＭＳ Ｐゴシック" charset="0"/>
                <a:cs typeface="ＭＳ Ｐゴシック" charset="0"/>
              </a:rPr>
              <a:t>avr</a:t>
            </a:r>
            <a:r>
              <a:rPr lang="en-US" sz="1200" b="0" i="0" kern="1200" dirty="0">
                <a:solidFill>
                  <a:schemeClr val="tx1"/>
                </a:solidFill>
                <a:effectLst/>
                <a:latin typeface="+mn-lt"/>
                <a:ea typeface="ＭＳ Ｐゴシック" charset="0"/>
                <a:cs typeface="ＭＳ Ｐゴシック" charset="0"/>
              </a:rPr>
              <a:t> 2017;99‑B(4 Supple B):3‑10. </a:t>
            </a:r>
          </a:p>
          <a:p>
            <a:r>
              <a:rPr lang="en-US" sz="1200" b="0" i="0" kern="1200" dirty="0">
                <a:solidFill>
                  <a:schemeClr val="tx1"/>
                </a:solidFill>
                <a:effectLst/>
                <a:latin typeface="+mn-lt"/>
                <a:ea typeface="ＭＳ Ｐゴシック" charset="0"/>
                <a:cs typeface="ＭＳ Ｐゴシック" charset="0"/>
              </a:rPr>
              <a:t>13.   </a:t>
            </a:r>
            <a:r>
              <a:rPr lang="en-US" sz="1200" b="0" i="0" kern="1200" dirty="0" err="1">
                <a:solidFill>
                  <a:schemeClr val="tx1"/>
                </a:solidFill>
                <a:effectLst/>
                <a:latin typeface="+mn-lt"/>
                <a:ea typeface="ＭＳ Ｐゴシック" charset="0"/>
                <a:cs typeface="ＭＳ Ｐゴシック" charset="0"/>
              </a:rPr>
              <a:t>Navalkele</a:t>
            </a:r>
            <a:r>
              <a:rPr lang="en-US" sz="1200" b="0" i="0" kern="1200" dirty="0">
                <a:solidFill>
                  <a:schemeClr val="tx1"/>
                </a:solidFill>
                <a:effectLst/>
                <a:latin typeface="+mn-lt"/>
                <a:ea typeface="ＭＳ Ｐゴシック" charset="0"/>
                <a:cs typeface="ＭＳ Ｐゴシック" charset="0"/>
              </a:rPr>
              <a:t> B, Pogue JM, </a:t>
            </a:r>
            <a:r>
              <a:rPr lang="en-US" sz="1200" b="0" i="0" kern="1200" dirty="0" err="1">
                <a:solidFill>
                  <a:schemeClr val="tx1"/>
                </a:solidFill>
                <a:effectLst/>
                <a:latin typeface="+mn-lt"/>
                <a:ea typeface="ＭＳ Ｐゴシック" charset="0"/>
                <a:cs typeface="ＭＳ Ｐゴシック" charset="0"/>
              </a:rPr>
              <a:t>Karino</a:t>
            </a:r>
            <a:r>
              <a:rPr lang="en-US" sz="1200" b="0" i="0" kern="1200" dirty="0">
                <a:solidFill>
                  <a:schemeClr val="tx1"/>
                </a:solidFill>
                <a:effectLst/>
                <a:latin typeface="+mn-lt"/>
                <a:ea typeface="ＭＳ Ｐゴシック" charset="0"/>
                <a:cs typeface="ＭＳ Ｐゴシック" charset="0"/>
              </a:rPr>
              <a:t> S, </a:t>
            </a:r>
            <a:r>
              <a:rPr lang="en-US" sz="1200" b="0" i="0" kern="1200" dirty="0" err="1">
                <a:solidFill>
                  <a:schemeClr val="tx1"/>
                </a:solidFill>
                <a:effectLst/>
                <a:latin typeface="+mn-lt"/>
                <a:ea typeface="ＭＳ Ｐゴシック" charset="0"/>
                <a:cs typeface="ＭＳ Ｐゴシック" charset="0"/>
              </a:rPr>
              <a:t>Nishan</a:t>
            </a:r>
            <a:r>
              <a:rPr lang="en-US" sz="1200" b="0" i="0" kern="1200" dirty="0">
                <a:solidFill>
                  <a:schemeClr val="tx1"/>
                </a:solidFill>
                <a:effectLst/>
                <a:latin typeface="+mn-lt"/>
                <a:ea typeface="ＭＳ Ｐゴシック" charset="0"/>
                <a:cs typeface="ＭＳ Ｐゴシック" charset="0"/>
              </a:rPr>
              <a:t> B, Salim M, Solanki S, et al. Risk of Acute Kidney Injury in Patients on Concomitant Vancomycin and Piperacillin–</a:t>
            </a:r>
            <a:r>
              <a:rPr lang="en-US" sz="1200" b="0" i="0" kern="1200" dirty="0" err="1">
                <a:solidFill>
                  <a:schemeClr val="tx1"/>
                </a:solidFill>
                <a:effectLst/>
                <a:latin typeface="+mn-lt"/>
                <a:ea typeface="ＭＳ Ｐゴシック" charset="0"/>
                <a:cs typeface="ＭＳ Ｐゴシック" charset="0"/>
              </a:rPr>
              <a:t>Tazobactam</a:t>
            </a:r>
            <a:r>
              <a:rPr lang="en-US" sz="1200" b="0" i="0" kern="1200" dirty="0">
                <a:solidFill>
                  <a:schemeClr val="tx1"/>
                </a:solidFill>
                <a:effectLst/>
                <a:latin typeface="+mn-lt"/>
                <a:ea typeface="ＭＳ Ｐゴシック" charset="0"/>
                <a:cs typeface="ＭＳ Ｐゴシック" charset="0"/>
              </a:rPr>
              <a:t> Compared to Those on Vancomycin and </a:t>
            </a:r>
            <a:r>
              <a:rPr lang="en-US" sz="1200" b="0" i="0" kern="1200" dirty="0" err="1">
                <a:solidFill>
                  <a:schemeClr val="tx1"/>
                </a:solidFill>
                <a:effectLst/>
                <a:latin typeface="+mn-lt"/>
                <a:ea typeface="ＭＳ Ｐゴシック" charset="0"/>
                <a:cs typeface="ＭＳ Ｐゴシック" charset="0"/>
              </a:rPr>
              <a:t>Cefepime</a:t>
            </a:r>
            <a:r>
              <a:rPr lang="en-US" sz="1200" b="0" i="0" kern="1200" dirty="0">
                <a:solidFill>
                  <a:schemeClr val="tx1"/>
                </a:solidFill>
                <a:effectLst/>
                <a:latin typeface="+mn-lt"/>
                <a:ea typeface="ＭＳ Ｐゴシック" charset="0"/>
                <a:cs typeface="ＭＳ Ｐゴシック" charset="0"/>
              </a:rPr>
              <a:t>. Clinical Infectious Diseases. 15 </a:t>
            </a:r>
            <a:r>
              <a:rPr lang="en-US" sz="1200" b="0" i="0" kern="1200" dirty="0" err="1">
                <a:solidFill>
                  <a:schemeClr val="tx1"/>
                </a:solidFill>
                <a:effectLst/>
                <a:latin typeface="+mn-lt"/>
                <a:ea typeface="ＭＳ Ｐゴシック" charset="0"/>
                <a:cs typeface="ＭＳ Ｐゴシック" charset="0"/>
              </a:rPr>
              <a:t>janv</a:t>
            </a:r>
            <a:r>
              <a:rPr lang="en-US" sz="1200" b="0" i="0" kern="1200" dirty="0">
                <a:solidFill>
                  <a:schemeClr val="tx1"/>
                </a:solidFill>
                <a:effectLst/>
                <a:latin typeface="+mn-lt"/>
                <a:ea typeface="ＭＳ Ｐゴシック" charset="0"/>
                <a:cs typeface="ＭＳ Ｐゴシック" charset="0"/>
              </a:rPr>
              <a:t> 2017;64(2):116‑23. </a:t>
            </a:r>
          </a:p>
          <a:p>
            <a:r>
              <a:rPr lang="en-US" sz="1200" b="0" i="0" kern="1200" dirty="0">
                <a:solidFill>
                  <a:schemeClr val="tx1"/>
                </a:solidFill>
                <a:effectLst/>
                <a:latin typeface="+mn-lt"/>
                <a:ea typeface="ＭＳ Ｐゴシック" charset="0"/>
                <a:cs typeface="ＭＳ Ｐゴシック" charset="0"/>
              </a:rPr>
              <a:t>14.   Lora-Tamayo J, </a:t>
            </a:r>
            <a:r>
              <a:rPr lang="en-US" sz="1200" b="0" i="0" kern="1200" dirty="0" err="1">
                <a:solidFill>
                  <a:schemeClr val="tx1"/>
                </a:solidFill>
                <a:effectLst/>
                <a:latin typeface="+mn-lt"/>
                <a:ea typeface="ＭＳ Ｐゴシック" charset="0"/>
                <a:cs typeface="ＭＳ Ｐゴシック" charset="0"/>
              </a:rPr>
              <a:t>Euba</a:t>
            </a:r>
            <a:r>
              <a:rPr lang="en-US" sz="1200" b="0" i="0" kern="1200" dirty="0">
                <a:solidFill>
                  <a:schemeClr val="tx1"/>
                </a:solidFill>
                <a:effectLst/>
                <a:latin typeface="+mn-lt"/>
                <a:ea typeface="ＭＳ Ｐゴシック" charset="0"/>
                <a:cs typeface="ＭＳ Ｐゴシック" charset="0"/>
              </a:rPr>
              <a:t> G, </a:t>
            </a:r>
            <a:r>
              <a:rPr lang="en-US" sz="1200" b="0" i="0" kern="1200" dirty="0" err="1">
                <a:solidFill>
                  <a:schemeClr val="tx1"/>
                </a:solidFill>
                <a:effectLst/>
                <a:latin typeface="+mn-lt"/>
                <a:ea typeface="ＭＳ Ｐゴシック" charset="0"/>
                <a:cs typeface="ＭＳ Ｐゴシック" charset="0"/>
              </a:rPr>
              <a:t>Cobo</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Horcajada</a:t>
            </a:r>
            <a:r>
              <a:rPr lang="en-US" sz="1200" b="0" i="0" kern="1200" dirty="0">
                <a:solidFill>
                  <a:schemeClr val="tx1"/>
                </a:solidFill>
                <a:effectLst/>
                <a:latin typeface="+mn-lt"/>
                <a:ea typeface="ＭＳ Ｐゴシック" charset="0"/>
                <a:cs typeface="ＭＳ Ｐゴシック" charset="0"/>
              </a:rPr>
              <a:t> JP, Soriano A, Sandoval E, et al. Short- versus long-duration levofloxacin plus rifampicin for acute staphylococcal prosthetic joint infection managed with implant retention: a </a:t>
            </a:r>
            <a:r>
              <a:rPr lang="en-US" sz="1200" b="0" i="0" kern="1200" dirty="0" err="1">
                <a:solidFill>
                  <a:schemeClr val="tx1"/>
                </a:solidFill>
                <a:effectLst/>
                <a:latin typeface="+mn-lt"/>
                <a:ea typeface="ＭＳ Ｐゴシック" charset="0"/>
                <a:cs typeface="ＭＳ Ｐゴシック" charset="0"/>
              </a:rPr>
              <a:t>randomised</a:t>
            </a:r>
            <a:r>
              <a:rPr lang="en-US" sz="1200" b="0" i="0" kern="1200" dirty="0">
                <a:solidFill>
                  <a:schemeClr val="tx1"/>
                </a:solidFill>
                <a:effectLst/>
                <a:latin typeface="+mn-lt"/>
                <a:ea typeface="ＭＳ Ｐゴシック" charset="0"/>
                <a:cs typeface="ＭＳ Ｐゴシック" charset="0"/>
              </a:rPr>
              <a:t> clinical trial. International Journal of Antimicrobial Agents. sept 2016;48(3):310‑6. </a:t>
            </a:r>
          </a:p>
          <a:p>
            <a:r>
              <a:rPr lang="en-US" sz="1200" b="1" i="0" kern="1200" dirty="0">
                <a:solidFill>
                  <a:schemeClr val="tx1"/>
                </a:solidFill>
                <a:effectLst/>
                <a:latin typeface="+mn-lt"/>
                <a:ea typeface="ＭＳ Ｐゴシック" charset="0"/>
                <a:cs typeface="ＭＳ Ｐゴシック" charset="0"/>
              </a:rPr>
              <a:t>15.   Hsu JE, </a:t>
            </a:r>
            <a:r>
              <a:rPr lang="en-US" sz="1200" b="1" i="0" kern="1200" dirty="0" err="1">
                <a:solidFill>
                  <a:schemeClr val="tx1"/>
                </a:solidFill>
                <a:effectLst/>
                <a:latin typeface="+mn-lt"/>
                <a:ea typeface="ＭＳ Ｐゴシック" charset="0"/>
                <a:cs typeface="ＭＳ Ｐゴシック" charset="0"/>
              </a:rPr>
              <a:t>Gorbaty</a:t>
            </a:r>
            <a:r>
              <a:rPr lang="en-US" sz="1200" b="1" i="0" kern="1200" dirty="0">
                <a:solidFill>
                  <a:schemeClr val="tx1"/>
                </a:solidFill>
                <a:effectLst/>
                <a:latin typeface="+mn-lt"/>
                <a:ea typeface="ＭＳ Ｐゴシック" charset="0"/>
                <a:cs typeface="ＭＳ Ｐゴシック" charset="0"/>
              </a:rPr>
              <a:t> JD, Whitney IJ, </a:t>
            </a:r>
            <a:r>
              <a:rPr lang="en-US" sz="1200" b="1" i="0" kern="1200" dirty="0" err="1">
                <a:solidFill>
                  <a:schemeClr val="tx1"/>
                </a:solidFill>
                <a:effectLst/>
                <a:latin typeface="+mn-lt"/>
                <a:ea typeface="ＭＳ Ｐゴシック" charset="0"/>
                <a:cs typeface="ＭＳ Ｐゴシック" charset="0"/>
              </a:rPr>
              <a:t>Matsen</a:t>
            </a:r>
            <a:r>
              <a:rPr lang="en-US" sz="1200" b="1" i="0" kern="1200" dirty="0">
                <a:solidFill>
                  <a:schemeClr val="tx1"/>
                </a:solidFill>
                <a:effectLst/>
                <a:latin typeface="+mn-lt"/>
                <a:ea typeface="ＭＳ Ｐゴシック" charset="0"/>
                <a:cs typeface="ＭＳ Ｐゴシック" charset="0"/>
              </a:rPr>
              <a:t> FA. Single-Stage Revision Is Effective for Failed Shoulder Arthroplasty with Positive Cultures for Propionibacterium: The Journal of Bone and Joint Surgery. </a:t>
            </a:r>
            <a:r>
              <a:rPr lang="en-US" sz="1200" b="1" i="0" kern="1200" dirty="0" err="1">
                <a:solidFill>
                  <a:schemeClr val="tx1"/>
                </a:solidFill>
                <a:effectLst/>
                <a:latin typeface="+mn-lt"/>
                <a:ea typeface="ＭＳ Ｐゴシック" charset="0"/>
                <a:cs typeface="ＭＳ Ｐゴシック" charset="0"/>
              </a:rPr>
              <a:t>déc</a:t>
            </a:r>
            <a:r>
              <a:rPr lang="en-US" sz="1200" b="1" i="0" kern="1200" dirty="0">
                <a:solidFill>
                  <a:schemeClr val="tx1"/>
                </a:solidFill>
                <a:effectLst/>
                <a:latin typeface="+mn-lt"/>
                <a:ea typeface="ＭＳ Ｐゴシック" charset="0"/>
                <a:cs typeface="ＭＳ Ｐゴシック" charset="0"/>
              </a:rPr>
              <a:t> 2016;98(24):2047‑51. </a:t>
            </a:r>
          </a:p>
          <a:p>
            <a:r>
              <a:rPr lang="en-US" sz="1200" b="0" i="0" kern="1200" dirty="0">
                <a:solidFill>
                  <a:schemeClr val="tx1"/>
                </a:solidFill>
                <a:effectLst/>
                <a:latin typeface="+mn-lt"/>
                <a:ea typeface="ＭＳ Ｐゴシック" charset="0"/>
                <a:cs typeface="ＭＳ Ｐゴシック" charset="0"/>
              </a:rPr>
              <a:t>16.   The Knee Society Research Group, Frank JM, </a:t>
            </a:r>
            <a:r>
              <a:rPr lang="en-US" sz="1200" b="0" i="0" kern="1200" dirty="0" err="1">
                <a:solidFill>
                  <a:schemeClr val="tx1"/>
                </a:solidFill>
                <a:effectLst/>
                <a:latin typeface="+mn-lt"/>
                <a:ea typeface="ＭＳ Ｐゴシック" charset="0"/>
                <a:cs typeface="ＭＳ Ｐゴシック" charset="0"/>
              </a:rPr>
              <a:t>Kayupov</a:t>
            </a:r>
            <a:r>
              <a:rPr lang="en-US" sz="1200" b="0" i="0" kern="1200" dirty="0">
                <a:solidFill>
                  <a:schemeClr val="tx1"/>
                </a:solidFill>
                <a:effectLst/>
                <a:latin typeface="+mn-lt"/>
                <a:ea typeface="ＭＳ Ｐゴシック" charset="0"/>
                <a:cs typeface="ＭＳ Ｐゴシック" charset="0"/>
              </a:rPr>
              <a:t> E, </a:t>
            </a:r>
            <a:r>
              <a:rPr lang="en-US" sz="1200" b="0" i="0" kern="1200" dirty="0" err="1">
                <a:solidFill>
                  <a:schemeClr val="tx1"/>
                </a:solidFill>
                <a:effectLst/>
                <a:latin typeface="+mn-lt"/>
                <a:ea typeface="ＭＳ Ｐゴシック" charset="0"/>
                <a:cs typeface="ＭＳ Ｐゴシック" charset="0"/>
              </a:rPr>
              <a:t>Moric</a:t>
            </a:r>
            <a:r>
              <a:rPr lang="en-US" sz="1200" b="0" i="0" kern="1200" dirty="0">
                <a:solidFill>
                  <a:schemeClr val="tx1"/>
                </a:solidFill>
                <a:effectLst/>
                <a:latin typeface="+mn-lt"/>
                <a:ea typeface="ＭＳ Ｐゴシック" charset="0"/>
                <a:cs typeface="ＭＳ Ｐゴシック" charset="0"/>
              </a:rPr>
              <a:t> M, </a:t>
            </a:r>
            <a:r>
              <a:rPr lang="en-US" sz="1200" b="0" i="0" kern="1200" dirty="0" err="1">
                <a:solidFill>
                  <a:schemeClr val="tx1"/>
                </a:solidFill>
                <a:effectLst/>
                <a:latin typeface="+mn-lt"/>
                <a:ea typeface="ＭＳ Ｐゴシック" charset="0"/>
                <a:cs typeface="ＭＳ Ｐゴシック" charset="0"/>
              </a:rPr>
              <a:t>Segreti</a:t>
            </a:r>
            <a:r>
              <a:rPr lang="en-US" sz="1200" b="0" i="0" kern="1200" dirty="0">
                <a:solidFill>
                  <a:schemeClr val="tx1"/>
                </a:solidFill>
                <a:effectLst/>
                <a:latin typeface="+mn-lt"/>
                <a:ea typeface="ＭＳ Ｐゴシック" charset="0"/>
                <a:cs typeface="ＭＳ Ｐゴシック" charset="0"/>
              </a:rPr>
              <a:t> J, Hansen E, et al. The Mark Coventry, MD, Award: Oral Antibiotics Reduce Reinfection After Two-Stage Exchange: A Multicenter, Randomized Controlled Trial. Clinical </a:t>
            </a:r>
            <a:r>
              <a:rPr lang="en-US" sz="1200" b="0" i="0" kern="1200" dirty="0" err="1">
                <a:solidFill>
                  <a:schemeClr val="tx1"/>
                </a:solidFill>
                <a:effectLst/>
                <a:latin typeface="+mn-lt"/>
                <a:ea typeface="ＭＳ Ｐゴシック" charset="0"/>
                <a:cs typeface="ＭＳ Ｐゴシック" charset="0"/>
              </a:rPr>
              <a:t>Orthopaedics</a:t>
            </a:r>
            <a:r>
              <a:rPr lang="en-US" sz="1200" b="0" i="0" kern="1200" dirty="0">
                <a:solidFill>
                  <a:schemeClr val="tx1"/>
                </a:solidFill>
                <a:effectLst/>
                <a:latin typeface="+mn-lt"/>
                <a:ea typeface="ＭＳ Ｐゴシック" charset="0"/>
                <a:cs typeface="ＭＳ Ｐゴシック" charset="0"/>
              </a:rPr>
              <a:t> and Related Research®. </a:t>
            </a:r>
            <a:r>
              <a:rPr lang="en-US" sz="1200" b="0" i="0" kern="1200" dirty="0" err="1">
                <a:solidFill>
                  <a:schemeClr val="tx1"/>
                </a:solidFill>
                <a:effectLst/>
                <a:latin typeface="+mn-lt"/>
                <a:ea typeface="ＭＳ Ｐゴシック" charset="0"/>
                <a:cs typeface="ＭＳ Ｐゴシック" charset="0"/>
              </a:rPr>
              <a:t>janv</a:t>
            </a:r>
            <a:r>
              <a:rPr lang="en-US" sz="1200" b="0" i="0" kern="1200" dirty="0">
                <a:solidFill>
                  <a:schemeClr val="tx1"/>
                </a:solidFill>
                <a:effectLst/>
                <a:latin typeface="+mn-lt"/>
                <a:ea typeface="ＭＳ Ｐゴシック" charset="0"/>
                <a:cs typeface="ＭＳ Ｐゴシック" charset="0"/>
              </a:rPr>
              <a:t> 2017;475(1):56‑61. </a:t>
            </a:r>
          </a:p>
          <a:p>
            <a:r>
              <a:rPr lang="en-US" sz="1200" b="0" i="0" kern="1200" dirty="0">
                <a:solidFill>
                  <a:schemeClr val="tx1"/>
                </a:solidFill>
                <a:effectLst/>
                <a:latin typeface="+mn-lt"/>
                <a:ea typeface="ＭＳ Ｐゴシック" charset="0"/>
                <a:cs typeface="ＭＳ Ｐゴシック" charset="0"/>
              </a:rPr>
              <a:t>17.   Lora-Tamayo J, </a:t>
            </a:r>
            <a:r>
              <a:rPr lang="en-US" sz="1200" b="0" i="0" kern="1200" dirty="0" err="1">
                <a:solidFill>
                  <a:schemeClr val="tx1"/>
                </a:solidFill>
                <a:effectLst/>
                <a:latin typeface="+mn-lt"/>
                <a:ea typeface="ＭＳ Ｐゴシック" charset="0"/>
                <a:cs typeface="ＭＳ Ｐゴシック" charset="0"/>
              </a:rPr>
              <a:t>Senneville</a:t>
            </a:r>
            <a:r>
              <a:rPr lang="en-US" sz="1200" b="0" i="0" kern="1200" dirty="0">
                <a:solidFill>
                  <a:schemeClr val="tx1"/>
                </a:solidFill>
                <a:effectLst/>
                <a:latin typeface="+mn-lt"/>
                <a:ea typeface="ＭＳ Ｐゴシック" charset="0"/>
                <a:cs typeface="ＭＳ Ｐゴシック" charset="0"/>
              </a:rPr>
              <a:t> </a:t>
            </a:r>
            <a:r>
              <a:rPr lang="en-US" sz="1200" b="0" i="0" kern="1200" dirty="0" err="1">
                <a:solidFill>
                  <a:schemeClr val="tx1"/>
                </a:solidFill>
                <a:effectLst/>
                <a:latin typeface="+mn-lt"/>
                <a:ea typeface="ＭＳ Ｐゴシック" charset="0"/>
                <a:cs typeface="ＭＳ Ｐゴシック" charset="0"/>
              </a:rPr>
              <a:t>É</a:t>
            </a:r>
            <a:r>
              <a:rPr lang="en-US" sz="1200" b="0" i="0" kern="1200" dirty="0">
                <a:solidFill>
                  <a:schemeClr val="tx1"/>
                </a:solidFill>
                <a:effectLst/>
                <a:latin typeface="+mn-lt"/>
                <a:ea typeface="ＭＳ Ｐゴシック" charset="0"/>
                <a:cs typeface="ＭＳ Ｐゴシック" charset="0"/>
              </a:rPr>
              <a:t>, Ribera A, Bernard L, </a:t>
            </a:r>
            <a:r>
              <a:rPr lang="en-US" sz="1200" b="0" i="0" kern="1200" dirty="0" err="1">
                <a:solidFill>
                  <a:schemeClr val="tx1"/>
                </a:solidFill>
                <a:effectLst/>
                <a:latin typeface="+mn-lt"/>
                <a:ea typeface="ＭＳ Ｐゴシック" charset="0"/>
                <a:cs typeface="ＭＳ Ｐゴシック" charset="0"/>
              </a:rPr>
              <a:t>Dupon</a:t>
            </a:r>
            <a:r>
              <a:rPr lang="en-US" sz="1200" b="0" i="0" kern="1200" dirty="0">
                <a:solidFill>
                  <a:schemeClr val="tx1"/>
                </a:solidFill>
                <a:effectLst/>
                <a:latin typeface="+mn-lt"/>
                <a:ea typeface="ＭＳ Ｐゴシック" charset="0"/>
                <a:cs typeface="ＭＳ Ｐゴシック" charset="0"/>
              </a:rPr>
              <a:t> M, Zeller V, et al. The Not-So-Good Prognosis of Streptococcal </a:t>
            </a:r>
            <a:r>
              <a:rPr lang="en-US" sz="1200" b="0" i="0" kern="1200" dirty="0" err="1">
                <a:solidFill>
                  <a:schemeClr val="tx1"/>
                </a:solidFill>
                <a:effectLst/>
                <a:latin typeface="+mn-lt"/>
                <a:ea typeface="ＭＳ Ｐゴシック" charset="0"/>
                <a:cs typeface="ＭＳ Ｐゴシック" charset="0"/>
              </a:rPr>
              <a:t>Periprosthetic</a:t>
            </a:r>
            <a:r>
              <a:rPr lang="en-US" sz="1200" b="0" i="0" kern="1200" dirty="0">
                <a:solidFill>
                  <a:schemeClr val="tx1"/>
                </a:solidFill>
                <a:effectLst/>
                <a:latin typeface="+mn-lt"/>
                <a:ea typeface="ＭＳ Ｐゴシック" charset="0"/>
                <a:cs typeface="ＭＳ Ｐゴシック" charset="0"/>
              </a:rPr>
              <a:t> Joint Infection Managed by Implant Retention: The Results of a Large Multicenter Study. Clinical infectious diseases: an official publication of the Infectious Diseases Society of America [Internet]. 2017 [</a:t>
            </a:r>
            <a:r>
              <a:rPr lang="en-US" sz="1200" b="0" i="0" kern="1200" dirty="0" err="1">
                <a:solidFill>
                  <a:schemeClr val="tx1"/>
                </a:solidFill>
                <a:effectLst/>
                <a:latin typeface="+mn-lt"/>
                <a:ea typeface="ＭＳ Ｐゴシック" charset="0"/>
                <a:cs typeface="ＭＳ Ｐゴシック" charset="0"/>
              </a:rPr>
              <a:t>cité</a:t>
            </a:r>
            <a:r>
              <a:rPr lang="en-US" sz="1200" b="0" i="0" kern="1200" dirty="0">
                <a:solidFill>
                  <a:schemeClr val="tx1"/>
                </a:solidFill>
                <a:effectLst/>
                <a:latin typeface="+mn-lt"/>
                <a:ea typeface="ＭＳ Ｐゴシック" charset="0"/>
                <a:cs typeface="ＭＳ Ｐゴシック" charset="0"/>
              </a:rPr>
              <a:t> 1 </a:t>
            </a:r>
            <a:r>
              <a:rPr lang="en-US" sz="1200" b="0" i="0" kern="1200" dirty="0" err="1">
                <a:solidFill>
                  <a:schemeClr val="tx1"/>
                </a:solidFill>
                <a:effectLst/>
                <a:latin typeface="+mn-lt"/>
                <a:ea typeface="ＭＳ Ｐゴシック" charset="0"/>
                <a:cs typeface="ＭＳ Ｐゴシック" charset="0"/>
              </a:rPr>
              <a:t>mai</a:t>
            </a:r>
            <a:r>
              <a:rPr lang="en-US" sz="1200" b="0" i="0" kern="1200" dirty="0">
                <a:solidFill>
                  <a:schemeClr val="tx1"/>
                </a:solidFill>
                <a:effectLst/>
                <a:latin typeface="+mn-lt"/>
                <a:ea typeface="ＭＳ Ｐゴシック" charset="0"/>
                <a:cs typeface="ＭＳ Ｐゴシック" charset="0"/>
              </a:rPr>
              <a:t> 2017]; </a:t>
            </a:r>
            <a:r>
              <a:rPr lang="en-US" sz="1200" b="0" i="0" kern="1200" dirty="0" err="1">
                <a:solidFill>
                  <a:schemeClr val="tx1"/>
                </a:solidFill>
                <a:effectLst/>
                <a:latin typeface="+mn-lt"/>
                <a:ea typeface="ＭＳ Ｐゴシック" charset="0"/>
                <a:cs typeface="ＭＳ Ｐゴシック" charset="0"/>
              </a:rPr>
              <a:t>Disponible</a:t>
            </a:r>
            <a:r>
              <a:rPr lang="en-US" sz="1200" b="0" i="0" kern="1200" dirty="0">
                <a:solidFill>
                  <a:schemeClr val="tx1"/>
                </a:solidFill>
                <a:effectLst/>
                <a:latin typeface="+mn-lt"/>
                <a:ea typeface="ＭＳ Ｐゴシック" charset="0"/>
                <a:cs typeface="ＭＳ Ｐゴシック" charset="0"/>
              </a:rPr>
              <a:t> sur: </a:t>
            </a:r>
            <a:r>
              <a:rPr lang="en-US" sz="1200" b="0" i="0" u="sng" kern="1200" dirty="0">
                <a:solidFill>
                  <a:schemeClr val="tx1"/>
                </a:solidFill>
                <a:effectLst/>
                <a:latin typeface="+mn-lt"/>
                <a:ea typeface="ＭＳ Ｐゴシック" charset="0"/>
                <a:cs typeface="ＭＳ Ｐゴシック" charset="0"/>
                <a:hlinkClick r:id="rId3"/>
              </a:rPr>
              <a:t>https://www.ncbi.nlm.nih.gov/pubmed/28369296</a:t>
            </a:r>
            <a:endParaRPr lang="en-US" sz="1200" b="0" i="0" kern="1200" dirty="0">
              <a:solidFill>
                <a:schemeClr val="tx1"/>
              </a:solidFill>
              <a:effectLst/>
              <a:latin typeface="+mn-lt"/>
              <a:ea typeface="ＭＳ Ｐゴシック" charset="0"/>
              <a:cs typeface="ＭＳ Ｐゴシック" charset="0"/>
            </a:endParaRPr>
          </a:p>
          <a:p>
            <a:r>
              <a:rPr lang="en-US" sz="1200" b="0" i="0" strike="sngStrike" kern="1200" baseline="0" dirty="0">
                <a:solidFill>
                  <a:schemeClr val="tx1"/>
                </a:solidFill>
                <a:effectLst/>
                <a:latin typeface="+mn-lt"/>
                <a:ea typeface="ＭＳ Ｐゴシック" charset="0"/>
                <a:cs typeface="ＭＳ Ｐゴシック" charset="0"/>
              </a:rPr>
              <a:t>18.   </a:t>
            </a:r>
            <a:r>
              <a:rPr lang="en-US" sz="1200" b="0" i="0" strike="sngStrike" kern="1200" baseline="0" dirty="0" err="1">
                <a:solidFill>
                  <a:schemeClr val="tx1"/>
                </a:solidFill>
                <a:effectLst/>
                <a:latin typeface="+mn-lt"/>
                <a:ea typeface="ＭＳ Ｐゴシック" charset="0"/>
                <a:cs typeface="ＭＳ Ｐゴシック" charset="0"/>
              </a:rPr>
              <a:t>Bala</a:t>
            </a:r>
            <a:r>
              <a:rPr lang="en-US" sz="1200" b="0" i="0" strike="sngStrike" kern="1200" baseline="0" dirty="0">
                <a:solidFill>
                  <a:schemeClr val="tx1"/>
                </a:solidFill>
                <a:effectLst/>
                <a:latin typeface="+mn-lt"/>
                <a:ea typeface="ＭＳ Ｐゴシック" charset="0"/>
                <a:cs typeface="ＭＳ Ｐゴシック" charset="0"/>
              </a:rPr>
              <a:t> A, Penrose CT, </a:t>
            </a:r>
            <a:r>
              <a:rPr lang="en-US" sz="1200" b="0" i="0" strike="sngStrike" kern="1200" baseline="0" dirty="0" err="1">
                <a:solidFill>
                  <a:schemeClr val="tx1"/>
                </a:solidFill>
                <a:effectLst/>
                <a:latin typeface="+mn-lt"/>
                <a:ea typeface="ＭＳ Ｐゴシック" charset="0"/>
                <a:cs typeface="ＭＳ Ｐゴシック" charset="0"/>
              </a:rPr>
              <a:t>Visgauss</a:t>
            </a:r>
            <a:r>
              <a:rPr lang="en-US" sz="1200" b="0" i="0" strike="sngStrike" kern="1200" baseline="0" dirty="0">
                <a:solidFill>
                  <a:schemeClr val="tx1"/>
                </a:solidFill>
                <a:effectLst/>
                <a:latin typeface="+mn-lt"/>
                <a:ea typeface="ＭＳ Ｐゴシック" charset="0"/>
                <a:cs typeface="ＭＳ Ｐゴシック" charset="0"/>
              </a:rPr>
              <a:t> JD, </a:t>
            </a:r>
            <a:r>
              <a:rPr lang="en-US" sz="1200" b="0" i="0" strike="sngStrike" kern="1200" baseline="0" dirty="0" err="1">
                <a:solidFill>
                  <a:schemeClr val="tx1"/>
                </a:solidFill>
                <a:effectLst/>
                <a:latin typeface="+mn-lt"/>
                <a:ea typeface="ＭＳ Ｐゴシック" charset="0"/>
                <a:cs typeface="ＭＳ Ｐゴシック" charset="0"/>
              </a:rPr>
              <a:t>Seyler</a:t>
            </a:r>
            <a:r>
              <a:rPr lang="en-US" sz="1200" b="0" i="0" strike="sngStrike" kern="1200" baseline="0" dirty="0">
                <a:solidFill>
                  <a:schemeClr val="tx1"/>
                </a:solidFill>
                <a:effectLst/>
                <a:latin typeface="+mn-lt"/>
                <a:ea typeface="ＭＳ Ｐゴシック" charset="0"/>
                <a:cs typeface="ＭＳ Ｐゴシック" charset="0"/>
              </a:rPr>
              <a:t> TM, Randell TR, </a:t>
            </a:r>
            <a:r>
              <a:rPr lang="en-US" sz="1200" b="0" i="0" strike="sngStrike" kern="1200" baseline="0" dirty="0" err="1">
                <a:solidFill>
                  <a:schemeClr val="tx1"/>
                </a:solidFill>
                <a:effectLst/>
                <a:latin typeface="+mn-lt"/>
                <a:ea typeface="ＭＳ Ｐゴシック" charset="0"/>
                <a:cs typeface="ＭＳ Ｐゴシック" charset="0"/>
              </a:rPr>
              <a:t>Bolognesi</a:t>
            </a:r>
            <a:r>
              <a:rPr lang="en-US" sz="1200" b="0" i="0" strike="sngStrike" kern="1200" baseline="0" dirty="0">
                <a:solidFill>
                  <a:schemeClr val="tx1"/>
                </a:solidFill>
                <a:effectLst/>
                <a:latin typeface="+mn-lt"/>
                <a:ea typeface="ＭＳ Ｐゴシック" charset="0"/>
                <a:cs typeface="ＭＳ Ｐゴシック" charset="0"/>
              </a:rPr>
              <a:t> MP, et al. Total shoulder arthroplasty in patients with HIV infection: complications, comorbidities, and trends. Journal of Shoulder and Elbow Surgery. </a:t>
            </a:r>
            <a:r>
              <a:rPr lang="en-US" sz="1200" b="0" i="0" strike="sngStrike" kern="1200" baseline="0" dirty="0" err="1">
                <a:solidFill>
                  <a:schemeClr val="tx1"/>
                </a:solidFill>
                <a:effectLst/>
                <a:latin typeface="+mn-lt"/>
                <a:ea typeface="ＭＳ Ｐゴシック" charset="0"/>
                <a:cs typeface="ＭＳ Ｐゴシック" charset="0"/>
              </a:rPr>
              <a:t>déc</a:t>
            </a:r>
            <a:r>
              <a:rPr lang="en-US" sz="1200" b="0" i="0" strike="sngStrike" kern="1200" baseline="0" dirty="0">
                <a:solidFill>
                  <a:schemeClr val="tx1"/>
                </a:solidFill>
                <a:effectLst/>
                <a:latin typeface="+mn-lt"/>
                <a:ea typeface="ＭＳ Ｐゴシック" charset="0"/>
                <a:cs typeface="ＭＳ Ｐゴシック" charset="0"/>
              </a:rPr>
              <a:t> 2016;25(12):1971‑9. </a:t>
            </a:r>
          </a:p>
          <a:p>
            <a:r>
              <a:rPr lang="en-US" sz="1200" b="1" i="0" kern="1200" dirty="0">
                <a:solidFill>
                  <a:schemeClr val="tx1"/>
                </a:solidFill>
                <a:effectLst/>
                <a:latin typeface="+mn-lt"/>
                <a:ea typeface="ＭＳ Ｐゴシック" charset="0"/>
                <a:cs typeface="ＭＳ Ｐゴシック" charset="0"/>
              </a:rPr>
              <a:t>19.   Newman JM, George J, </a:t>
            </a:r>
            <a:r>
              <a:rPr lang="en-US" sz="1200" b="1" i="0" kern="1200" dirty="0" err="1">
                <a:solidFill>
                  <a:schemeClr val="tx1"/>
                </a:solidFill>
                <a:effectLst/>
                <a:latin typeface="+mn-lt"/>
                <a:ea typeface="ＭＳ Ｐゴシック" charset="0"/>
                <a:cs typeface="ＭＳ Ｐゴシック" charset="0"/>
              </a:rPr>
              <a:t>Klika</a:t>
            </a:r>
            <a:r>
              <a:rPr lang="en-US" sz="1200" b="1" i="0" kern="1200" dirty="0">
                <a:solidFill>
                  <a:schemeClr val="tx1"/>
                </a:solidFill>
                <a:effectLst/>
                <a:latin typeface="+mn-lt"/>
                <a:ea typeface="ＭＳ Ｐゴシック" charset="0"/>
                <a:cs typeface="ＭＳ Ｐゴシック" charset="0"/>
              </a:rPr>
              <a:t> AK, Hatem SF, </a:t>
            </a:r>
            <a:r>
              <a:rPr lang="en-US" sz="1200" b="1" i="0" kern="1200" dirty="0" err="1">
                <a:solidFill>
                  <a:schemeClr val="tx1"/>
                </a:solidFill>
                <a:effectLst/>
                <a:latin typeface="+mn-lt"/>
                <a:ea typeface="ＭＳ Ｐゴシック" charset="0"/>
                <a:cs typeface="ＭＳ Ｐゴシック" charset="0"/>
              </a:rPr>
              <a:t>Barsoum</a:t>
            </a:r>
            <a:r>
              <a:rPr lang="en-US" sz="1200" b="1" i="0" kern="1200" dirty="0">
                <a:solidFill>
                  <a:schemeClr val="tx1"/>
                </a:solidFill>
                <a:effectLst/>
                <a:latin typeface="+mn-lt"/>
                <a:ea typeface="ＭＳ Ｐゴシック" charset="0"/>
                <a:cs typeface="ＭＳ Ｐゴシック" charset="0"/>
              </a:rPr>
              <a:t> WK, Trevor North W, et al. What is the Diagnostic Accuracy of Aspirations Performed on Hips With Antibiotic Cement Spacers? Clinical </a:t>
            </a:r>
            <a:r>
              <a:rPr lang="en-US" sz="1200" b="1" i="0" kern="1200" dirty="0" err="1">
                <a:solidFill>
                  <a:schemeClr val="tx1"/>
                </a:solidFill>
                <a:effectLst/>
                <a:latin typeface="+mn-lt"/>
                <a:ea typeface="ＭＳ Ｐゴシック" charset="0"/>
                <a:cs typeface="ＭＳ Ｐゴシック" charset="0"/>
              </a:rPr>
              <a:t>Orthopaedics</a:t>
            </a:r>
            <a:r>
              <a:rPr lang="en-US" sz="1200" b="1" i="0" kern="1200" dirty="0">
                <a:solidFill>
                  <a:schemeClr val="tx1"/>
                </a:solidFill>
                <a:effectLst/>
                <a:latin typeface="+mn-lt"/>
                <a:ea typeface="ＭＳ Ｐゴシック" charset="0"/>
                <a:cs typeface="ＭＳ Ｐゴシック" charset="0"/>
              </a:rPr>
              <a:t> and Related Research®. </a:t>
            </a:r>
            <a:r>
              <a:rPr lang="en-US" sz="1200" b="1" i="0" kern="1200" dirty="0" err="1">
                <a:solidFill>
                  <a:schemeClr val="tx1"/>
                </a:solidFill>
                <a:effectLst/>
                <a:latin typeface="+mn-lt"/>
                <a:ea typeface="ＭＳ Ｐゴシック" charset="0"/>
                <a:cs typeface="ＭＳ Ｐゴシック" charset="0"/>
              </a:rPr>
              <a:t>janv</a:t>
            </a:r>
            <a:r>
              <a:rPr lang="en-US" sz="1200" b="1" i="0" kern="1200" dirty="0">
                <a:solidFill>
                  <a:schemeClr val="tx1"/>
                </a:solidFill>
                <a:effectLst/>
                <a:latin typeface="+mn-lt"/>
                <a:ea typeface="ＭＳ Ｐゴシック" charset="0"/>
                <a:cs typeface="ＭＳ Ｐゴシック" charset="0"/>
              </a:rPr>
              <a:t> 2017;475(1):204‑11. </a:t>
            </a:r>
          </a:p>
          <a:p>
            <a:endParaRPr lang="fr-FR" dirty="0"/>
          </a:p>
        </p:txBody>
      </p:sp>
      <p:sp>
        <p:nvSpPr>
          <p:cNvPr id="4" name="Espace réservé du numéro de diapositive 3"/>
          <p:cNvSpPr>
            <a:spLocks noGrp="1"/>
          </p:cNvSpPr>
          <p:nvPr>
            <p:ph type="sldNum" sz="quarter" idx="10"/>
          </p:nvPr>
        </p:nvSpPr>
        <p:spPr/>
        <p:txBody>
          <a:bodyPr/>
          <a:lstStyle/>
          <a:p>
            <a:pPr>
              <a:defRPr/>
            </a:pPr>
            <a:fld id="{16DD9EC2-0497-1A4E-9A43-4B6B4B2CCBB8}" type="slidenum">
              <a:rPr lang="en-US" smtClean="0"/>
              <a:pPr>
                <a:defRPr/>
              </a:pPr>
              <a:t>50</a:t>
            </a:fld>
            <a:endParaRPr lang="en-US"/>
          </a:p>
        </p:txBody>
      </p:sp>
    </p:spTree>
    <p:extLst>
      <p:ext uri="{BB962C8B-B14F-4D97-AF65-F5344CB8AC3E}">
        <p14:creationId xmlns:p14="http://schemas.microsoft.com/office/powerpoint/2010/main" val="1937224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7500" lnSpcReduction="20000"/>
          </a:bodyPr>
          <a:lstStyle/>
          <a:p>
            <a:r>
              <a:rPr lang="en-US" sz="1200" b="1" i="0" kern="1200" dirty="0">
                <a:solidFill>
                  <a:schemeClr val="tx1"/>
                </a:solidFill>
                <a:effectLst/>
                <a:latin typeface="+mn-lt"/>
                <a:ea typeface="ＭＳ Ｐゴシック" charset="0"/>
                <a:cs typeface="ＭＳ Ｐゴシック" charset="0"/>
              </a:rPr>
              <a:t>1.     Parikh MS, Antony S. A comprehensive review of the diagnosis and management of prosthetic joint infections in the absence of positive cultures. Journal of Infection and Public Health. sept 2016;9(5):545‑56.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2.     </a:t>
            </a:r>
            <a:r>
              <a:rPr lang="en-US" sz="1200" b="0" i="0" kern="1200" dirty="0" err="1">
                <a:solidFill>
                  <a:schemeClr val="tx1"/>
                </a:solidFill>
                <a:effectLst/>
                <a:latin typeface="+mn-lt"/>
                <a:ea typeface="ＭＳ Ｐゴシック" charset="0"/>
                <a:cs typeface="ＭＳ Ｐゴシック" charset="0"/>
              </a:rPr>
              <a:t>Uçkay</a:t>
            </a:r>
            <a:r>
              <a:rPr lang="en-US" sz="1200" b="0" i="0" kern="1200" dirty="0">
                <a:solidFill>
                  <a:schemeClr val="tx1"/>
                </a:solidFill>
                <a:effectLst/>
                <a:latin typeface="+mn-lt"/>
                <a:ea typeface="ＭＳ Ｐゴシック" charset="0"/>
                <a:cs typeface="ＭＳ Ｐゴシック" charset="0"/>
              </a:rPr>
              <a:t> I, </a:t>
            </a:r>
            <a:r>
              <a:rPr lang="en-US" sz="1200" b="0" i="0" kern="1200" dirty="0" err="1">
                <a:solidFill>
                  <a:schemeClr val="tx1"/>
                </a:solidFill>
                <a:effectLst/>
                <a:latin typeface="+mn-lt"/>
                <a:ea typeface="ＭＳ Ｐゴシック" charset="0"/>
                <a:cs typeface="ＭＳ Ｐゴシック" charset="0"/>
              </a:rPr>
              <a:t>Gariani</a:t>
            </a:r>
            <a:r>
              <a:rPr lang="en-US" sz="1200" b="0" i="0" kern="1200" dirty="0">
                <a:solidFill>
                  <a:schemeClr val="tx1"/>
                </a:solidFill>
                <a:effectLst/>
                <a:latin typeface="+mn-lt"/>
                <a:ea typeface="ＭＳ Ｐゴシック" charset="0"/>
                <a:cs typeface="ＭＳ Ｐゴシック" charset="0"/>
              </a:rPr>
              <a:t> K, Dubois-</a:t>
            </a:r>
            <a:r>
              <a:rPr lang="en-US" sz="1200" b="0" i="0" kern="1200" dirty="0" err="1">
                <a:solidFill>
                  <a:schemeClr val="tx1"/>
                </a:solidFill>
                <a:effectLst/>
                <a:latin typeface="+mn-lt"/>
                <a:ea typeface="ＭＳ Ｐゴシック" charset="0"/>
                <a:cs typeface="ＭＳ Ｐゴシック" charset="0"/>
              </a:rPr>
              <a:t>Ferrière</a:t>
            </a:r>
            <a:r>
              <a:rPr lang="en-US" sz="1200" b="0" i="0" kern="1200" dirty="0">
                <a:solidFill>
                  <a:schemeClr val="tx1"/>
                </a:solidFill>
                <a:effectLst/>
                <a:latin typeface="+mn-lt"/>
                <a:ea typeface="ＭＳ Ｐゴシック" charset="0"/>
                <a:cs typeface="ＭＳ Ｐゴシック" charset="0"/>
              </a:rPr>
              <a:t> V, </a:t>
            </a:r>
            <a:r>
              <a:rPr lang="en-US" sz="1200" b="0" i="0" kern="1200" dirty="0" err="1">
                <a:solidFill>
                  <a:schemeClr val="tx1"/>
                </a:solidFill>
                <a:effectLst/>
                <a:latin typeface="+mn-lt"/>
                <a:ea typeface="ＭＳ Ｐゴシック" charset="0"/>
                <a:cs typeface="ＭＳ Ｐゴシック" charset="0"/>
              </a:rPr>
              <a:t>Suvà</a:t>
            </a:r>
            <a:r>
              <a:rPr lang="en-US" sz="1200" b="0" i="0" kern="1200" dirty="0">
                <a:solidFill>
                  <a:schemeClr val="tx1"/>
                </a:solidFill>
                <a:effectLst/>
                <a:latin typeface="+mn-lt"/>
                <a:ea typeface="ＭＳ Ｐゴシック" charset="0"/>
                <a:cs typeface="ＭＳ Ｐゴシック" charset="0"/>
              </a:rPr>
              <a:t> D, </a:t>
            </a:r>
            <a:r>
              <a:rPr lang="en-US" sz="1200" b="0" i="0" kern="1200" dirty="0" err="1">
                <a:solidFill>
                  <a:schemeClr val="tx1"/>
                </a:solidFill>
                <a:effectLst/>
                <a:latin typeface="+mn-lt"/>
                <a:ea typeface="ＭＳ Ｐゴシック" charset="0"/>
                <a:cs typeface="ＭＳ Ｐゴシック" charset="0"/>
              </a:rPr>
              <a:t>Lipsky</a:t>
            </a:r>
            <a:r>
              <a:rPr lang="en-US" sz="1200" b="0" i="0" kern="1200" dirty="0">
                <a:solidFill>
                  <a:schemeClr val="tx1"/>
                </a:solidFill>
                <a:effectLst/>
                <a:latin typeface="+mn-lt"/>
                <a:ea typeface="ＭＳ Ｐゴシック" charset="0"/>
                <a:cs typeface="ＭＳ Ｐゴシック" charset="0"/>
              </a:rPr>
              <a:t> BA. Diabetic foot infections: recent literature and cornerstones of management. Current Opinion in Infectious Diseases. </a:t>
            </a:r>
            <a:r>
              <a:rPr lang="en-US" sz="1200" b="0" i="0" kern="1200" dirty="0" err="1">
                <a:solidFill>
                  <a:schemeClr val="tx1"/>
                </a:solidFill>
                <a:effectLst/>
                <a:latin typeface="+mn-lt"/>
                <a:ea typeface="ＭＳ Ｐゴシック" charset="0"/>
                <a:cs typeface="ＭＳ Ｐゴシック" charset="0"/>
              </a:rPr>
              <a:t>avr</a:t>
            </a:r>
            <a:r>
              <a:rPr lang="en-US" sz="1200" b="0" i="0" kern="1200" dirty="0">
                <a:solidFill>
                  <a:schemeClr val="tx1"/>
                </a:solidFill>
                <a:effectLst/>
                <a:latin typeface="+mn-lt"/>
                <a:ea typeface="ＭＳ Ｐゴシック" charset="0"/>
                <a:cs typeface="ＭＳ Ｐゴシック" charset="0"/>
              </a:rPr>
              <a:t> 2016;29(2):145‑52. </a:t>
            </a:r>
          </a:p>
          <a:p>
            <a:r>
              <a:rPr lang="en-US" sz="1200" b="0" i="0" kern="1200" dirty="0">
                <a:solidFill>
                  <a:schemeClr val="tx1"/>
                </a:solidFill>
                <a:effectLst/>
                <a:latin typeface="+mn-lt"/>
                <a:ea typeface="ＭＳ Ｐゴシック" charset="0"/>
                <a:cs typeface="ＭＳ Ｐゴシック" charset="0"/>
              </a:rPr>
              <a:t>3.     </a:t>
            </a:r>
            <a:r>
              <a:rPr lang="en-US" sz="1200" b="0" i="0" kern="1200" dirty="0" err="1">
                <a:solidFill>
                  <a:schemeClr val="tx1"/>
                </a:solidFill>
                <a:effectLst/>
                <a:latin typeface="+mn-lt"/>
                <a:ea typeface="ＭＳ Ｐゴシック" charset="0"/>
                <a:cs typeface="ＭＳ Ｐゴシック" charset="0"/>
              </a:rPr>
              <a:t>Wille</a:t>
            </a:r>
            <a:r>
              <a:rPr lang="en-US" sz="1200" b="0" i="0" kern="1200" dirty="0">
                <a:solidFill>
                  <a:schemeClr val="tx1"/>
                </a:solidFill>
                <a:effectLst/>
                <a:latin typeface="+mn-lt"/>
                <a:ea typeface="ＭＳ Ｐゴシック" charset="0"/>
                <a:cs typeface="ＭＳ Ｐゴシック" charset="0"/>
              </a:rPr>
              <a:t> H, </a:t>
            </a:r>
            <a:r>
              <a:rPr lang="en-US" sz="1200" b="0" i="0" kern="1200" dirty="0" err="1">
                <a:solidFill>
                  <a:schemeClr val="tx1"/>
                </a:solidFill>
                <a:effectLst/>
                <a:latin typeface="+mn-lt"/>
                <a:ea typeface="ＭＳ Ｐゴシック" charset="0"/>
                <a:cs typeface="ＭＳ Ｐゴシック" charset="0"/>
              </a:rPr>
              <a:t>Dauchy</a:t>
            </a:r>
            <a:r>
              <a:rPr lang="en-US" sz="1200" b="0" i="0" kern="1200" dirty="0">
                <a:solidFill>
                  <a:schemeClr val="tx1"/>
                </a:solidFill>
                <a:effectLst/>
                <a:latin typeface="+mn-lt"/>
                <a:ea typeface="ＭＳ Ｐゴシック" charset="0"/>
                <a:cs typeface="ＭＳ Ｐゴシック" charset="0"/>
              </a:rPr>
              <a:t> F-A, </a:t>
            </a:r>
            <a:r>
              <a:rPr lang="en-US" sz="1200" b="0" i="0" kern="1200" dirty="0" err="1">
                <a:solidFill>
                  <a:schemeClr val="tx1"/>
                </a:solidFill>
                <a:effectLst/>
                <a:latin typeface="+mn-lt"/>
                <a:ea typeface="ＭＳ Ｐゴシック" charset="0"/>
                <a:cs typeface="ＭＳ Ｐゴシック" charset="0"/>
              </a:rPr>
              <a:t>Desclaux</a:t>
            </a:r>
            <a:r>
              <a:rPr lang="en-US" sz="1200" b="0" i="0" kern="1200" dirty="0">
                <a:solidFill>
                  <a:schemeClr val="tx1"/>
                </a:solidFill>
                <a:effectLst/>
                <a:latin typeface="+mn-lt"/>
                <a:ea typeface="ＭＳ Ｐゴシック" charset="0"/>
                <a:cs typeface="ＭＳ Ｐゴシック" charset="0"/>
              </a:rPr>
              <a:t> A, </a:t>
            </a:r>
            <a:r>
              <a:rPr lang="en-US" sz="1200" b="0" i="0" kern="1200" dirty="0" err="1">
                <a:solidFill>
                  <a:schemeClr val="tx1"/>
                </a:solidFill>
                <a:effectLst/>
                <a:latin typeface="+mn-lt"/>
                <a:ea typeface="ＭＳ Ｐゴシック" charset="0"/>
                <a:cs typeface="ＭＳ Ｐゴシック" charset="0"/>
              </a:rPr>
              <a:t>Dutronc</a:t>
            </a:r>
            <a:r>
              <a:rPr lang="en-US" sz="1200" b="0" i="0" kern="1200" dirty="0">
                <a:solidFill>
                  <a:schemeClr val="tx1"/>
                </a:solidFill>
                <a:effectLst/>
                <a:latin typeface="+mn-lt"/>
                <a:ea typeface="ＭＳ Ｐゴシック" charset="0"/>
                <a:cs typeface="ＭＳ Ｐゴシック" charset="0"/>
              </a:rPr>
              <a:t> H, </a:t>
            </a:r>
            <a:r>
              <a:rPr lang="en-US" sz="1200" b="0" i="0" kern="1200" dirty="0" err="1">
                <a:solidFill>
                  <a:schemeClr val="tx1"/>
                </a:solidFill>
                <a:effectLst/>
                <a:latin typeface="+mn-lt"/>
                <a:ea typeface="ＭＳ Ｐゴシック" charset="0"/>
                <a:cs typeface="ＭＳ Ｐゴシック" charset="0"/>
              </a:rPr>
              <a:t>Vareil</a:t>
            </a:r>
            <a:r>
              <a:rPr lang="en-US" sz="1200" b="0" i="0" kern="1200" dirty="0">
                <a:solidFill>
                  <a:schemeClr val="tx1"/>
                </a:solidFill>
                <a:effectLst/>
                <a:latin typeface="+mn-lt"/>
                <a:ea typeface="ＭＳ Ｐゴシック" charset="0"/>
                <a:cs typeface="ＭＳ Ｐゴシック" charset="0"/>
              </a:rPr>
              <a:t> M-O, Dubois V, et al. Efficacy of debridement, antibiotic therapy and implant retention within three months during postoperative instrumented spine infections. Infectious Diseases. 3 </a:t>
            </a:r>
            <a:r>
              <a:rPr lang="en-US" sz="1200" b="0" i="0" kern="1200" dirty="0" err="1">
                <a:solidFill>
                  <a:schemeClr val="tx1"/>
                </a:solidFill>
                <a:effectLst/>
                <a:latin typeface="+mn-lt"/>
                <a:ea typeface="ＭＳ Ｐゴシック" charset="0"/>
                <a:cs typeface="ＭＳ Ｐゴシック" charset="0"/>
              </a:rPr>
              <a:t>avr</a:t>
            </a:r>
            <a:r>
              <a:rPr lang="en-US" sz="1200" b="0" i="0" kern="1200" dirty="0">
                <a:solidFill>
                  <a:schemeClr val="tx1"/>
                </a:solidFill>
                <a:effectLst/>
                <a:latin typeface="+mn-lt"/>
                <a:ea typeface="ＭＳ Ｐゴシック" charset="0"/>
                <a:cs typeface="ＭＳ Ｐゴシック" charset="0"/>
              </a:rPr>
              <a:t> 2017;49(4):261‑7. </a:t>
            </a:r>
          </a:p>
          <a:p>
            <a:r>
              <a:rPr lang="en-US" sz="1200" b="0" i="0" kern="1200" dirty="0">
                <a:solidFill>
                  <a:schemeClr val="tx1"/>
                </a:solidFill>
                <a:effectLst/>
                <a:latin typeface="+mn-lt"/>
                <a:ea typeface="ＭＳ Ｐゴシック" charset="0"/>
                <a:cs typeface="ＭＳ Ｐゴシック" charset="0"/>
              </a:rPr>
              <a:t>4.     Lamb MJ, Baillie L, </a:t>
            </a:r>
            <a:r>
              <a:rPr lang="en-US" sz="1200" b="0" i="0" kern="1200" dirty="0" err="1">
                <a:solidFill>
                  <a:schemeClr val="tx1"/>
                </a:solidFill>
                <a:effectLst/>
                <a:latin typeface="+mn-lt"/>
                <a:ea typeface="ＭＳ Ｐゴシック" charset="0"/>
                <a:cs typeface="ＭＳ Ｐゴシック" charset="0"/>
              </a:rPr>
              <a:t>Pajak</a:t>
            </a:r>
            <a:r>
              <a:rPr lang="en-US" sz="1200" b="0" i="0" kern="1200" dirty="0">
                <a:solidFill>
                  <a:schemeClr val="tx1"/>
                </a:solidFill>
                <a:effectLst/>
                <a:latin typeface="+mn-lt"/>
                <a:ea typeface="ＭＳ Ｐゴシック" charset="0"/>
                <a:cs typeface="ＭＳ Ｐゴシック" charset="0"/>
              </a:rPr>
              <a:t> D, Flynn J, Bansal V, </a:t>
            </a:r>
            <a:r>
              <a:rPr lang="en-US" sz="1200" b="0" i="0" kern="1200" dirty="0" err="1">
                <a:solidFill>
                  <a:schemeClr val="tx1"/>
                </a:solidFill>
                <a:effectLst/>
                <a:latin typeface="+mn-lt"/>
                <a:ea typeface="ＭＳ Ｐゴシック" charset="0"/>
                <a:cs typeface="ＭＳ Ｐゴシック" charset="0"/>
              </a:rPr>
              <a:t>Simor</a:t>
            </a:r>
            <a:r>
              <a:rPr lang="en-US" sz="1200" b="0" i="0" kern="1200" dirty="0">
                <a:solidFill>
                  <a:schemeClr val="tx1"/>
                </a:solidFill>
                <a:effectLst/>
                <a:latin typeface="+mn-lt"/>
                <a:ea typeface="ＭＳ Ｐゴシック" charset="0"/>
                <a:cs typeface="ＭＳ Ｐゴシック" charset="0"/>
              </a:rPr>
              <a:t> A, et al. Elimination of screening urine cultures prior to elective joint arthroplasty. Clinical Infectious Diseases. 2016;ciw848. </a:t>
            </a:r>
          </a:p>
          <a:p>
            <a:r>
              <a:rPr lang="en-US" sz="1200" b="1" i="0" kern="1200" dirty="0">
                <a:solidFill>
                  <a:schemeClr val="tx1"/>
                </a:solidFill>
                <a:effectLst/>
                <a:latin typeface="+mn-lt"/>
                <a:ea typeface="ＭＳ Ｐゴシック" charset="0"/>
                <a:cs typeface="ＭＳ Ｐゴシック" charset="0"/>
              </a:rPr>
              <a:t>5.     </a:t>
            </a:r>
            <a:r>
              <a:rPr lang="en-US" sz="1200" b="1" i="0" kern="1200" dirty="0" err="1">
                <a:solidFill>
                  <a:schemeClr val="tx1"/>
                </a:solidFill>
                <a:effectLst/>
                <a:latin typeface="+mn-lt"/>
                <a:ea typeface="ＭＳ Ｐゴシック" charset="0"/>
                <a:cs typeface="ＭＳ Ｐゴシック" charset="0"/>
              </a:rPr>
              <a:t>Bémer</a:t>
            </a:r>
            <a:r>
              <a:rPr lang="en-US" sz="1200" b="1" i="0" kern="1200" dirty="0">
                <a:solidFill>
                  <a:schemeClr val="tx1"/>
                </a:solidFill>
                <a:effectLst/>
                <a:latin typeface="+mn-lt"/>
                <a:ea typeface="ＭＳ Ｐゴシック" charset="0"/>
                <a:cs typeface="ＭＳ Ｐゴシック" charset="0"/>
              </a:rPr>
              <a:t> P, Léger J, </a:t>
            </a:r>
            <a:r>
              <a:rPr lang="en-US" sz="1200" b="1" i="0" kern="1200" dirty="0" err="1">
                <a:solidFill>
                  <a:schemeClr val="tx1"/>
                </a:solidFill>
                <a:effectLst/>
                <a:latin typeface="+mn-lt"/>
                <a:ea typeface="ＭＳ Ｐゴシック" charset="0"/>
                <a:cs typeface="ＭＳ Ｐゴシック" charset="0"/>
              </a:rPr>
              <a:t>Tandé</a:t>
            </a:r>
            <a:r>
              <a:rPr lang="en-US" sz="1200" b="1" i="0" kern="1200" dirty="0">
                <a:solidFill>
                  <a:schemeClr val="tx1"/>
                </a:solidFill>
                <a:effectLst/>
                <a:latin typeface="+mn-lt"/>
                <a:ea typeface="ＭＳ Ｐゴシック" charset="0"/>
                <a:cs typeface="ＭＳ Ｐゴシック" charset="0"/>
              </a:rPr>
              <a:t> D, </a:t>
            </a:r>
            <a:r>
              <a:rPr lang="en-US" sz="1200" b="1" i="0" kern="1200" dirty="0" err="1">
                <a:solidFill>
                  <a:schemeClr val="tx1"/>
                </a:solidFill>
                <a:effectLst/>
                <a:latin typeface="+mn-lt"/>
                <a:ea typeface="ＭＳ Ｐゴシック" charset="0"/>
                <a:cs typeface="ＭＳ Ｐゴシック" charset="0"/>
              </a:rPr>
              <a:t>Plouzeau</a:t>
            </a:r>
            <a:r>
              <a:rPr lang="en-US" sz="1200" b="1" i="0" kern="1200" dirty="0">
                <a:solidFill>
                  <a:schemeClr val="tx1"/>
                </a:solidFill>
                <a:effectLst/>
                <a:latin typeface="+mn-lt"/>
                <a:ea typeface="ＭＳ Ｐゴシック" charset="0"/>
                <a:cs typeface="ＭＳ Ｐゴシック" charset="0"/>
              </a:rPr>
              <a:t> C, Valentin AS, Jolivet-</a:t>
            </a:r>
            <a:r>
              <a:rPr lang="en-US" sz="1200" b="1" i="0" kern="1200" dirty="0" err="1">
                <a:solidFill>
                  <a:schemeClr val="tx1"/>
                </a:solidFill>
                <a:effectLst/>
                <a:latin typeface="+mn-lt"/>
                <a:ea typeface="ＭＳ Ｐゴシック" charset="0"/>
                <a:cs typeface="ＭＳ Ｐゴシック" charset="0"/>
              </a:rPr>
              <a:t>Gougeon</a:t>
            </a:r>
            <a:r>
              <a:rPr lang="en-US" sz="1200" b="1" i="0" kern="1200" dirty="0">
                <a:solidFill>
                  <a:schemeClr val="tx1"/>
                </a:solidFill>
                <a:effectLst/>
                <a:latin typeface="+mn-lt"/>
                <a:ea typeface="ＭＳ Ｐゴシック" charset="0"/>
                <a:cs typeface="ＭＳ Ｐゴシック" charset="0"/>
              </a:rPr>
              <a:t> A, et al. How Many Samples and How Many Culture Media To Diagnose a Prosthetic Joint Infection: a Clinical and Microbiological Prospective Multicenter Study. Forbes BA, </a:t>
            </a:r>
            <a:r>
              <a:rPr lang="en-US" sz="1200" b="1" i="0" kern="1200" dirty="0" err="1">
                <a:solidFill>
                  <a:schemeClr val="tx1"/>
                </a:solidFill>
                <a:effectLst/>
                <a:latin typeface="+mn-lt"/>
                <a:ea typeface="ＭＳ Ｐゴシック" charset="0"/>
                <a:cs typeface="ＭＳ Ｐゴシック" charset="0"/>
              </a:rPr>
              <a:t>éditeur</a:t>
            </a:r>
            <a:r>
              <a:rPr lang="en-US" sz="1200" b="1" i="0" kern="1200" dirty="0">
                <a:solidFill>
                  <a:schemeClr val="tx1"/>
                </a:solidFill>
                <a:effectLst/>
                <a:latin typeface="+mn-lt"/>
                <a:ea typeface="ＭＳ Ｐゴシック" charset="0"/>
                <a:cs typeface="ＭＳ Ｐゴシック" charset="0"/>
              </a:rPr>
              <a:t>. Journal of Clinical Microbiology. </a:t>
            </a:r>
            <a:r>
              <a:rPr lang="en-US" sz="1200" b="1" i="0" kern="1200" dirty="0" err="1">
                <a:solidFill>
                  <a:schemeClr val="tx1"/>
                </a:solidFill>
                <a:effectLst/>
                <a:latin typeface="+mn-lt"/>
                <a:ea typeface="ＭＳ Ｐゴシック" charset="0"/>
                <a:cs typeface="ＭＳ Ｐゴシック" charset="0"/>
              </a:rPr>
              <a:t>févr</a:t>
            </a:r>
            <a:r>
              <a:rPr lang="en-US" sz="1200" b="1" i="0" kern="1200" dirty="0">
                <a:solidFill>
                  <a:schemeClr val="tx1"/>
                </a:solidFill>
                <a:effectLst/>
                <a:latin typeface="+mn-lt"/>
                <a:ea typeface="ＭＳ Ｐゴシック" charset="0"/>
                <a:cs typeface="ＭＳ Ｐゴシック" charset="0"/>
              </a:rPr>
              <a:t> 2016;54(2):385‑91.</a:t>
            </a:r>
            <a:r>
              <a:rPr lang="en-US" sz="1200" b="0" i="0" kern="1200" dirty="0">
                <a:solidFill>
                  <a:schemeClr val="tx1"/>
                </a:solidFill>
                <a:effectLst/>
                <a:latin typeface="+mn-lt"/>
                <a:ea typeface="ＭＳ Ｐゴシック" charset="0"/>
                <a:cs typeface="ＭＳ Ｐゴシック" charset="0"/>
              </a:rPr>
              <a:t> </a:t>
            </a:r>
          </a:p>
          <a:p>
            <a:r>
              <a:rPr lang="en-US" sz="1200" b="1" i="0" kern="1200" dirty="0">
                <a:solidFill>
                  <a:schemeClr val="tx1"/>
                </a:solidFill>
                <a:effectLst/>
                <a:latin typeface="+mn-lt"/>
                <a:ea typeface="ＭＳ Ｐゴシック" charset="0"/>
                <a:cs typeface="ＭＳ Ｐゴシック" charset="0"/>
              </a:rPr>
              <a:t>6.     </a:t>
            </a:r>
            <a:r>
              <a:rPr lang="en-US" sz="1200" b="1" i="0" kern="1200" dirty="0" err="1">
                <a:solidFill>
                  <a:schemeClr val="tx1"/>
                </a:solidFill>
                <a:effectLst/>
                <a:latin typeface="+mn-lt"/>
                <a:ea typeface="ＭＳ Ｐゴシック" charset="0"/>
                <a:cs typeface="ＭＳ Ｐゴシック" charset="0"/>
              </a:rPr>
              <a:t>Allegranzi</a:t>
            </a:r>
            <a:r>
              <a:rPr lang="en-US" sz="1200" b="1" i="0" kern="1200" dirty="0">
                <a:solidFill>
                  <a:schemeClr val="tx1"/>
                </a:solidFill>
                <a:effectLst/>
                <a:latin typeface="+mn-lt"/>
                <a:ea typeface="ＭＳ Ｐゴシック" charset="0"/>
                <a:cs typeface="ＭＳ Ｐゴシック" charset="0"/>
              </a:rPr>
              <a:t> B, </a:t>
            </a:r>
            <a:r>
              <a:rPr lang="en-US" sz="1200" b="1" i="0" kern="1200" dirty="0" err="1">
                <a:solidFill>
                  <a:schemeClr val="tx1"/>
                </a:solidFill>
                <a:effectLst/>
                <a:latin typeface="+mn-lt"/>
                <a:ea typeface="ＭＳ Ｐゴシック" charset="0"/>
                <a:cs typeface="ＭＳ Ｐゴシック" charset="0"/>
              </a:rPr>
              <a:t>Zayed</a:t>
            </a:r>
            <a:r>
              <a:rPr lang="en-US" sz="1200" b="1" i="0" kern="1200" dirty="0">
                <a:solidFill>
                  <a:schemeClr val="tx1"/>
                </a:solidFill>
                <a:effectLst/>
                <a:latin typeface="+mn-lt"/>
                <a:ea typeface="ＭＳ Ｐゴシック" charset="0"/>
                <a:cs typeface="ＭＳ Ｐゴシック" charset="0"/>
              </a:rPr>
              <a:t> B, Bischoff P, </a:t>
            </a:r>
            <a:r>
              <a:rPr lang="en-US" sz="1200" b="1" i="0" kern="1200" dirty="0" err="1">
                <a:solidFill>
                  <a:schemeClr val="tx1"/>
                </a:solidFill>
                <a:effectLst/>
                <a:latin typeface="+mn-lt"/>
                <a:ea typeface="ＭＳ Ｐゴシック" charset="0"/>
                <a:cs typeface="ＭＳ Ｐゴシック" charset="0"/>
              </a:rPr>
              <a:t>Kubilay</a:t>
            </a:r>
            <a:r>
              <a:rPr lang="en-US" sz="1200" b="1" i="0" kern="1200" dirty="0">
                <a:solidFill>
                  <a:schemeClr val="tx1"/>
                </a:solidFill>
                <a:effectLst/>
                <a:latin typeface="+mn-lt"/>
                <a:ea typeface="ＭＳ Ｐゴシック" charset="0"/>
                <a:cs typeface="ＭＳ Ｐゴシック" charset="0"/>
              </a:rPr>
              <a:t> NZ, de </a:t>
            </a:r>
            <a:r>
              <a:rPr lang="en-US" sz="1200" b="1" i="0" kern="1200" dirty="0" err="1">
                <a:solidFill>
                  <a:schemeClr val="tx1"/>
                </a:solidFill>
                <a:effectLst/>
                <a:latin typeface="+mn-lt"/>
                <a:ea typeface="ＭＳ Ｐゴシック" charset="0"/>
                <a:cs typeface="ＭＳ Ｐゴシック" charset="0"/>
              </a:rPr>
              <a:t>Jonge</a:t>
            </a:r>
            <a:r>
              <a:rPr lang="en-US" sz="1200" b="1" i="0" kern="1200" dirty="0">
                <a:solidFill>
                  <a:schemeClr val="tx1"/>
                </a:solidFill>
                <a:effectLst/>
                <a:latin typeface="+mn-lt"/>
                <a:ea typeface="ＭＳ Ｐゴシック" charset="0"/>
                <a:cs typeface="ＭＳ Ｐゴシック" charset="0"/>
              </a:rPr>
              <a:t> S, de </a:t>
            </a:r>
            <a:r>
              <a:rPr lang="en-US" sz="1200" b="1" i="0" kern="1200" dirty="0" err="1">
                <a:solidFill>
                  <a:schemeClr val="tx1"/>
                </a:solidFill>
                <a:effectLst/>
                <a:latin typeface="+mn-lt"/>
                <a:ea typeface="ＭＳ Ｐゴシック" charset="0"/>
                <a:cs typeface="ＭＳ Ｐゴシック" charset="0"/>
              </a:rPr>
              <a:t>Vries</a:t>
            </a:r>
            <a:r>
              <a:rPr lang="en-US" sz="1200" b="1" i="0" kern="1200" dirty="0">
                <a:solidFill>
                  <a:schemeClr val="tx1"/>
                </a:solidFill>
                <a:effectLst/>
                <a:latin typeface="+mn-lt"/>
                <a:ea typeface="ＭＳ Ｐゴシック" charset="0"/>
                <a:cs typeface="ＭＳ Ｐゴシック" charset="0"/>
              </a:rPr>
              <a:t> F, et al. New WHO recommendations on intraoperative and postoperative measures for surgical site infection prevention: an evidence-based global perspective. The Lancet Infectious Diseases. </a:t>
            </a:r>
            <a:r>
              <a:rPr lang="en-US" sz="1200" b="1" i="0" kern="1200" dirty="0" err="1">
                <a:solidFill>
                  <a:schemeClr val="tx1"/>
                </a:solidFill>
                <a:effectLst/>
                <a:latin typeface="+mn-lt"/>
                <a:ea typeface="ＭＳ Ｐゴシック" charset="0"/>
                <a:cs typeface="ＭＳ Ｐゴシック" charset="0"/>
              </a:rPr>
              <a:t>déc</a:t>
            </a:r>
            <a:r>
              <a:rPr lang="en-US" sz="1200" b="1" i="0" kern="1200" dirty="0">
                <a:solidFill>
                  <a:schemeClr val="tx1"/>
                </a:solidFill>
                <a:effectLst/>
                <a:latin typeface="+mn-lt"/>
                <a:ea typeface="ＭＳ Ｐゴシック" charset="0"/>
                <a:cs typeface="ＭＳ Ｐゴシック" charset="0"/>
              </a:rPr>
              <a:t> 2016;16(12):e288‑303.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7.     </a:t>
            </a:r>
            <a:r>
              <a:rPr lang="en-US" sz="1200" b="0" i="0" kern="1200" dirty="0" err="1">
                <a:solidFill>
                  <a:schemeClr val="tx1"/>
                </a:solidFill>
                <a:effectLst/>
                <a:latin typeface="+mn-lt"/>
                <a:ea typeface="ＭＳ Ｐゴシック" charset="0"/>
                <a:cs typeface="ＭＳ Ｐゴシック" charset="0"/>
              </a:rPr>
              <a:t>Marmor</a:t>
            </a:r>
            <a:r>
              <a:rPr lang="en-US" sz="1200" b="0" i="0" kern="1200" dirty="0">
                <a:solidFill>
                  <a:schemeClr val="tx1"/>
                </a:solidFill>
                <a:effectLst/>
                <a:latin typeface="+mn-lt"/>
                <a:ea typeface="ＭＳ Ｐゴシック" charset="0"/>
                <a:cs typeface="ＭＳ Ｐゴシック" charset="0"/>
              </a:rPr>
              <a:t> S, </a:t>
            </a:r>
            <a:r>
              <a:rPr lang="en-US" sz="1200" b="0" i="0" kern="1200" dirty="0" err="1">
                <a:solidFill>
                  <a:schemeClr val="tx1"/>
                </a:solidFill>
                <a:effectLst/>
                <a:latin typeface="+mn-lt"/>
                <a:ea typeface="ＭＳ Ｐゴシック" charset="0"/>
                <a:cs typeface="ＭＳ Ｐゴシック" charset="0"/>
              </a:rPr>
              <a:t>Kerroumi</a:t>
            </a:r>
            <a:r>
              <a:rPr lang="en-US" sz="1200" b="0" i="0" kern="1200" dirty="0">
                <a:solidFill>
                  <a:schemeClr val="tx1"/>
                </a:solidFill>
                <a:effectLst/>
                <a:latin typeface="+mn-lt"/>
                <a:ea typeface="ＭＳ Ｐゴシック" charset="0"/>
                <a:cs typeface="ＭＳ Ｐゴシック" charset="0"/>
              </a:rPr>
              <a:t> Y. Patient-specific risk factors for infection in arthroplasty procedure. </a:t>
            </a:r>
            <a:r>
              <a:rPr lang="en-US" sz="1200" b="0" i="0" kern="1200" dirty="0" err="1">
                <a:solidFill>
                  <a:schemeClr val="tx1"/>
                </a:solidFill>
                <a:effectLst/>
                <a:latin typeface="+mn-lt"/>
                <a:ea typeface="ＭＳ Ｐゴシック" charset="0"/>
                <a:cs typeface="ＭＳ Ｐゴシック" charset="0"/>
              </a:rPr>
              <a:t>Orthopaedics</a:t>
            </a:r>
            <a:r>
              <a:rPr lang="en-US" sz="1200" b="0" i="0" kern="1200" dirty="0">
                <a:solidFill>
                  <a:schemeClr val="tx1"/>
                </a:solidFill>
                <a:effectLst/>
                <a:latin typeface="+mn-lt"/>
                <a:ea typeface="ＭＳ Ｐゴシック" charset="0"/>
                <a:cs typeface="ＭＳ Ｐゴシック" charset="0"/>
              </a:rPr>
              <a:t> &amp; Traumatology: Surgery &amp; Research. </a:t>
            </a:r>
            <a:r>
              <a:rPr lang="en-US" sz="1200" b="0" i="0" kern="1200" dirty="0" err="1">
                <a:solidFill>
                  <a:schemeClr val="tx1"/>
                </a:solidFill>
                <a:effectLst/>
                <a:latin typeface="+mn-lt"/>
                <a:ea typeface="ＭＳ Ｐゴシック" charset="0"/>
                <a:cs typeface="ＭＳ Ｐゴシック" charset="0"/>
              </a:rPr>
              <a:t>févr</a:t>
            </a:r>
            <a:r>
              <a:rPr lang="en-US" sz="1200" b="0" i="0" kern="1200" dirty="0">
                <a:solidFill>
                  <a:schemeClr val="tx1"/>
                </a:solidFill>
                <a:effectLst/>
                <a:latin typeface="+mn-lt"/>
                <a:ea typeface="ＭＳ Ｐゴシック" charset="0"/>
                <a:cs typeface="ＭＳ Ｐゴシック" charset="0"/>
              </a:rPr>
              <a:t> 2016;102(1):S113‑9. </a:t>
            </a:r>
          </a:p>
          <a:p>
            <a:r>
              <a:rPr lang="en-US" sz="1200" b="1" i="0" kern="1200" dirty="0">
                <a:solidFill>
                  <a:schemeClr val="tx1"/>
                </a:solidFill>
                <a:effectLst/>
                <a:latin typeface="+mn-lt"/>
                <a:ea typeface="ＭＳ Ｐゴシック" charset="0"/>
                <a:cs typeface="ＭＳ Ｐゴシック" charset="0"/>
              </a:rPr>
              <a:t>8.     Kapadia BH, Berg RA, Daley JA, Fritz J, </a:t>
            </a:r>
            <a:r>
              <a:rPr lang="en-US" sz="1200" b="1" i="0" kern="1200" dirty="0" err="1">
                <a:solidFill>
                  <a:schemeClr val="tx1"/>
                </a:solidFill>
                <a:effectLst/>
                <a:latin typeface="+mn-lt"/>
                <a:ea typeface="ＭＳ Ｐゴシック" charset="0"/>
                <a:cs typeface="ＭＳ Ｐゴシック" charset="0"/>
              </a:rPr>
              <a:t>Bhave</a:t>
            </a:r>
            <a:r>
              <a:rPr lang="en-US" sz="1200" b="1" i="0" kern="1200" dirty="0">
                <a:solidFill>
                  <a:schemeClr val="tx1"/>
                </a:solidFill>
                <a:effectLst/>
                <a:latin typeface="+mn-lt"/>
                <a:ea typeface="ＭＳ Ｐゴシック" charset="0"/>
                <a:cs typeface="ＭＳ Ｐゴシック" charset="0"/>
              </a:rPr>
              <a:t> A, Mont MA. </a:t>
            </a:r>
            <a:r>
              <a:rPr lang="en-US" sz="1200" b="1" i="0" kern="1200" dirty="0" err="1">
                <a:solidFill>
                  <a:schemeClr val="tx1"/>
                </a:solidFill>
                <a:effectLst/>
                <a:latin typeface="+mn-lt"/>
                <a:ea typeface="ＭＳ Ｐゴシック" charset="0"/>
                <a:cs typeface="ＭＳ Ｐゴシック" charset="0"/>
              </a:rPr>
              <a:t>Periprosthetic</a:t>
            </a:r>
            <a:r>
              <a:rPr lang="en-US" sz="1200" b="1" i="0" kern="1200" dirty="0">
                <a:solidFill>
                  <a:schemeClr val="tx1"/>
                </a:solidFill>
                <a:effectLst/>
                <a:latin typeface="+mn-lt"/>
                <a:ea typeface="ＭＳ Ｐゴシック" charset="0"/>
                <a:cs typeface="ＭＳ Ｐゴシック" charset="0"/>
              </a:rPr>
              <a:t> joint infection. The Lancet. 29 </a:t>
            </a:r>
            <a:r>
              <a:rPr lang="en-US" sz="1200" b="1" i="0" kern="1200" dirty="0" err="1">
                <a:solidFill>
                  <a:schemeClr val="tx1"/>
                </a:solidFill>
                <a:effectLst/>
                <a:latin typeface="+mn-lt"/>
                <a:ea typeface="ＭＳ Ｐゴシック" charset="0"/>
                <a:cs typeface="ＭＳ Ｐゴシック" charset="0"/>
              </a:rPr>
              <a:t>janv</a:t>
            </a:r>
            <a:r>
              <a:rPr lang="en-US" sz="1200" b="1" i="0" kern="1200" dirty="0">
                <a:solidFill>
                  <a:schemeClr val="tx1"/>
                </a:solidFill>
                <a:effectLst/>
                <a:latin typeface="+mn-lt"/>
                <a:ea typeface="ＭＳ Ｐゴシック" charset="0"/>
                <a:cs typeface="ＭＳ Ｐゴシック" charset="0"/>
              </a:rPr>
              <a:t> 2016;387(10016):386‑94.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9.     Tan TL, </a:t>
            </a:r>
            <a:r>
              <a:rPr lang="en-US" sz="1200" b="0" i="0" kern="1200" dirty="0" err="1">
                <a:solidFill>
                  <a:schemeClr val="tx1"/>
                </a:solidFill>
                <a:effectLst/>
                <a:latin typeface="+mn-lt"/>
                <a:ea typeface="ＭＳ Ｐゴシック" charset="0"/>
                <a:cs typeface="ＭＳ Ｐゴシック" charset="0"/>
              </a:rPr>
              <a:t>Kheir</a:t>
            </a:r>
            <a:r>
              <a:rPr lang="en-US" sz="1200" b="0" i="0" kern="1200" dirty="0">
                <a:solidFill>
                  <a:schemeClr val="tx1"/>
                </a:solidFill>
                <a:effectLst/>
                <a:latin typeface="+mn-lt"/>
                <a:ea typeface="ＭＳ Ｐゴシック" charset="0"/>
                <a:cs typeface="ＭＳ Ｐゴシック" charset="0"/>
              </a:rPr>
              <a:t> MM, Tan DD, </a:t>
            </a:r>
            <a:r>
              <a:rPr lang="en-US" sz="1200" b="0" i="0" kern="1200" dirty="0" err="1">
                <a:solidFill>
                  <a:schemeClr val="tx1"/>
                </a:solidFill>
                <a:effectLst/>
                <a:latin typeface="+mn-lt"/>
                <a:ea typeface="ＭＳ Ｐゴシック" charset="0"/>
                <a:cs typeface="ＭＳ Ｐゴシック" charset="0"/>
              </a:rPr>
              <a:t>Parvizi</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Polymicrobial</a:t>
            </a:r>
            <a:r>
              <a:rPr lang="en-US" sz="1200" b="0" i="0" kern="1200" dirty="0">
                <a:solidFill>
                  <a:schemeClr val="tx1"/>
                </a:solidFill>
                <a:effectLst/>
                <a:latin typeface="+mn-lt"/>
                <a:ea typeface="ＭＳ Ｐゴシック" charset="0"/>
                <a:cs typeface="ＭＳ Ｐゴシック" charset="0"/>
              </a:rPr>
              <a:t> </a:t>
            </a:r>
            <a:r>
              <a:rPr lang="en-US" sz="1200" b="0" i="0" kern="1200" dirty="0" err="1">
                <a:solidFill>
                  <a:schemeClr val="tx1"/>
                </a:solidFill>
                <a:effectLst/>
                <a:latin typeface="+mn-lt"/>
                <a:ea typeface="ＭＳ Ｐゴシック" charset="0"/>
                <a:cs typeface="ＭＳ Ｐゴシック" charset="0"/>
              </a:rPr>
              <a:t>Periprosthetic</a:t>
            </a:r>
            <a:r>
              <a:rPr lang="en-US" sz="1200" b="0" i="0" kern="1200" dirty="0">
                <a:solidFill>
                  <a:schemeClr val="tx1"/>
                </a:solidFill>
                <a:effectLst/>
                <a:latin typeface="+mn-lt"/>
                <a:ea typeface="ＭＳ Ｐゴシック" charset="0"/>
                <a:cs typeface="ＭＳ Ｐゴシック" charset="0"/>
              </a:rPr>
              <a:t> Joint Infections: Outcome of Treatment and Identification of Risk Factors. The Journal of Bone and Joint Surgery. </a:t>
            </a:r>
            <a:r>
              <a:rPr lang="en-US" sz="1200" b="0" i="0" kern="1200" dirty="0" err="1">
                <a:solidFill>
                  <a:schemeClr val="tx1"/>
                </a:solidFill>
                <a:effectLst/>
                <a:latin typeface="+mn-lt"/>
                <a:ea typeface="ＭＳ Ｐゴシック" charset="0"/>
                <a:cs typeface="ＭＳ Ｐゴシック" charset="0"/>
              </a:rPr>
              <a:t>déc</a:t>
            </a:r>
            <a:r>
              <a:rPr lang="en-US" sz="1200" b="0" i="0" kern="1200" dirty="0">
                <a:solidFill>
                  <a:schemeClr val="tx1"/>
                </a:solidFill>
                <a:effectLst/>
                <a:latin typeface="+mn-lt"/>
                <a:ea typeface="ＭＳ Ｐゴシック" charset="0"/>
                <a:cs typeface="ＭＳ Ｐゴシック" charset="0"/>
              </a:rPr>
              <a:t> 2016;98(24):2082‑8. </a:t>
            </a:r>
          </a:p>
          <a:p>
            <a:r>
              <a:rPr lang="en-US" sz="1200" b="1" i="0" kern="1200" dirty="0">
                <a:solidFill>
                  <a:schemeClr val="tx1"/>
                </a:solidFill>
                <a:effectLst/>
                <a:latin typeface="+mn-lt"/>
                <a:ea typeface="ＭＳ Ｐゴシック" charset="0"/>
                <a:cs typeface="ＭＳ Ｐゴシック" charset="0"/>
              </a:rPr>
              <a:t>10.   Tan TL, Gomez MM, </a:t>
            </a:r>
            <a:r>
              <a:rPr lang="en-US" sz="1200" b="1" i="0" kern="1200" dirty="0" err="1">
                <a:solidFill>
                  <a:schemeClr val="tx1"/>
                </a:solidFill>
                <a:effectLst/>
                <a:latin typeface="+mn-lt"/>
                <a:ea typeface="ＭＳ Ｐゴシック" charset="0"/>
                <a:cs typeface="ＭＳ Ｐゴシック" charset="0"/>
              </a:rPr>
              <a:t>Manrique</a:t>
            </a:r>
            <a:r>
              <a:rPr lang="en-US" sz="1200" b="1" i="0" kern="1200" dirty="0">
                <a:solidFill>
                  <a:schemeClr val="tx1"/>
                </a:solidFill>
                <a:effectLst/>
                <a:latin typeface="+mn-lt"/>
                <a:ea typeface="ＭＳ Ｐゴシック" charset="0"/>
                <a:cs typeface="ＭＳ Ｐゴシック" charset="0"/>
              </a:rPr>
              <a:t> J, </a:t>
            </a:r>
            <a:r>
              <a:rPr lang="en-US" sz="1200" b="1" i="0" kern="1200" dirty="0" err="1">
                <a:solidFill>
                  <a:schemeClr val="tx1"/>
                </a:solidFill>
                <a:effectLst/>
                <a:latin typeface="+mn-lt"/>
                <a:ea typeface="ＭＳ Ｐゴシック" charset="0"/>
                <a:cs typeface="ＭＳ Ｐゴシック" charset="0"/>
              </a:rPr>
              <a:t>Parvizi</a:t>
            </a:r>
            <a:r>
              <a:rPr lang="en-US" sz="1200" b="1" i="0" kern="1200" dirty="0">
                <a:solidFill>
                  <a:schemeClr val="tx1"/>
                </a:solidFill>
                <a:effectLst/>
                <a:latin typeface="+mn-lt"/>
                <a:ea typeface="ＭＳ Ｐゴシック" charset="0"/>
                <a:cs typeface="ＭＳ Ｐゴシック" charset="0"/>
              </a:rPr>
              <a:t> J, Chen AF. Positive Culture During </a:t>
            </a:r>
            <a:r>
              <a:rPr lang="en-US" sz="1200" b="1" i="0" kern="1200" dirty="0" err="1">
                <a:solidFill>
                  <a:schemeClr val="tx1"/>
                </a:solidFill>
                <a:effectLst/>
                <a:latin typeface="+mn-lt"/>
                <a:ea typeface="ＭＳ Ｐゴシック" charset="0"/>
                <a:cs typeface="ＭＳ Ｐゴシック" charset="0"/>
              </a:rPr>
              <a:t>Reimplantation</a:t>
            </a:r>
            <a:r>
              <a:rPr lang="en-US" sz="1200" b="1" i="0" kern="1200" dirty="0">
                <a:solidFill>
                  <a:schemeClr val="tx1"/>
                </a:solidFill>
                <a:effectLst/>
                <a:latin typeface="+mn-lt"/>
                <a:ea typeface="ＭＳ Ｐゴシック" charset="0"/>
                <a:cs typeface="ＭＳ Ｐゴシック" charset="0"/>
              </a:rPr>
              <a:t> Increases the Risk of Subsequent Failure in Two-Stage Exchange Arthroplasty: The Journal of Bone and Joint Surgery. </a:t>
            </a:r>
            <a:r>
              <a:rPr lang="en-US" sz="1200" b="1" i="0" kern="1200" dirty="0" err="1">
                <a:solidFill>
                  <a:schemeClr val="tx1"/>
                </a:solidFill>
                <a:effectLst/>
                <a:latin typeface="+mn-lt"/>
                <a:ea typeface="ＭＳ Ｐゴシック" charset="0"/>
                <a:cs typeface="ＭＳ Ｐゴシック" charset="0"/>
              </a:rPr>
              <a:t>août</a:t>
            </a:r>
            <a:r>
              <a:rPr lang="en-US" sz="1200" b="1" i="0" kern="1200" dirty="0">
                <a:solidFill>
                  <a:schemeClr val="tx1"/>
                </a:solidFill>
                <a:effectLst/>
                <a:latin typeface="+mn-lt"/>
                <a:ea typeface="ＭＳ Ｐゴシック" charset="0"/>
                <a:cs typeface="ＭＳ Ｐゴシック" charset="0"/>
              </a:rPr>
              <a:t> 2016;98(15):1313‑9.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11.   </a:t>
            </a:r>
            <a:r>
              <a:rPr lang="en-US" sz="1200" b="0" i="0" kern="1200" dirty="0" err="1">
                <a:solidFill>
                  <a:schemeClr val="tx1"/>
                </a:solidFill>
                <a:effectLst/>
                <a:latin typeface="+mn-lt"/>
                <a:ea typeface="ＭＳ Ｐゴシック" charset="0"/>
                <a:cs typeface="ＭＳ Ｐゴシック" charset="0"/>
              </a:rPr>
              <a:t>Tasse</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Croisier</a:t>
            </a:r>
            <a:r>
              <a:rPr lang="en-US" sz="1200" b="0" i="0" kern="1200" dirty="0">
                <a:solidFill>
                  <a:schemeClr val="tx1"/>
                </a:solidFill>
                <a:effectLst/>
                <a:latin typeface="+mn-lt"/>
                <a:ea typeface="ＭＳ Ｐゴシック" charset="0"/>
                <a:cs typeface="ＭＳ Ｐゴシック" charset="0"/>
              </a:rPr>
              <a:t> D, </a:t>
            </a:r>
            <a:r>
              <a:rPr lang="en-US" sz="1200" b="0" i="0" kern="1200" dirty="0" err="1">
                <a:solidFill>
                  <a:schemeClr val="tx1"/>
                </a:solidFill>
                <a:effectLst/>
                <a:latin typeface="+mn-lt"/>
                <a:ea typeface="ＭＳ Ｐゴシック" charset="0"/>
                <a:cs typeface="ＭＳ Ｐゴシック" charset="0"/>
              </a:rPr>
              <a:t>Badel-Berchoux</a:t>
            </a:r>
            <a:r>
              <a:rPr lang="en-US" sz="1200" b="0" i="0" kern="1200" dirty="0">
                <a:solidFill>
                  <a:schemeClr val="tx1"/>
                </a:solidFill>
                <a:effectLst/>
                <a:latin typeface="+mn-lt"/>
                <a:ea typeface="ＭＳ Ｐゴシック" charset="0"/>
                <a:cs typeface="ＭＳ Ｐゴシック" charset="0"/>
              </a:rPr>
              <a:t> S, </a:t>
            </a:r>
            <a:r>
              <a:rPr lang="en-US" sz="1200" b="0" i="0" kern="1200" dirty="0" err="1">
                <a:solidFill>
                  <a:schemeClr val="tx1"/>
                </a:solidFill>
                <a:effectLst/>
                <a:latin typeface="+mn-lt"/>
                <a:ea typeface="ＭＳ Ｐゴシック" charset="0"/>
                <a:cs typeface="ＭＳ Ｐゴシック" charset="0"/>
              </a:rPr>
              <a:t>Chavanet</a:t>
            </a:r>
            <a:r>
              <a:rPr lang="en-US" sz="1200" b="0" i="0" kern="1200" dirty="0">
                <a:solidFill>
                  <a:schemeClr val="tx1"/>
                </a:solidFill>
                <a:effectLst/>
                <a:latin typeface="+mn-lt"/>
                <a:ea typeface="ＭＳ Ｐゴシック" charset="0"/>
                <a:cs typeface="ＭＳ Ｐゴシック" charset="0"/>
              </a:rPr>
              <a:t> P, </a:t>
            </a:r>
            <a:r>
              <a:rPr lang="en-US" sz="1200" b="0" i="0" kern="1200" dirty="0" err="1">
                <a:solidFill>
                  <a:schemeClr val="tx1"/>
                </a:solidFill>
                <a:effectLst/>
                <a:latin typeface="+mn-lt"/>
                <a:ea typeface="ＭＳ Ｐゴシック" charset="0"/>
                <a:cs typeface="ＭＳ Ｐゴシック" charset="0"/>
              </a:rPr>
              <a:t>Bernardi</a:t>
            </a:r>
            <a:r>
              <a:rPr lang="en-US" sz="1200" b="0" i="0" kern="1200" dirty="0">
                <a:solidFill>
                  <a:schemeClr val="tx1"/>
                </a:solidFill>
                <a:effectLst/>
                <a:latin typeface="+mn-lt"/>
                <a:ea typeface="ＭＳ Ｐゴシック" charset="0"/>
                <a:cs typeface="ＭＳ Ｐゴシック" charset="0"/>
              </a:rPr>
              <a:t> T, </a:t>
            </a:r>
            <a:r>
              <a:rPr lang="en-US" sz="1200" b="0" i="0" kern="1200" dirty="0" err="1">
                <a:solidFill>
                  <a:schemeClr val="tx1"/>
                </a:solidFill>
                <a:effectLst/>
                <a:latin typeface="+mn-lt"/>
                <a:ea typeface="ＭＳ Ｐゴシック" charset="0"/>
                <a:cs typeface="ＭＳ Ｐゴシック" charset="0"/>
              </a:rPr>
              <a:t>Provot</a:t>
            </a:r>
            <a:r>
              <a:rPr lang="en-US" sz="1200" b="0" i="0" kern="1200" dirty="0">
                <a:solidFill>
                  <a:schemeClr val="tx1"/>
                </a:solidFill>
                <a:effectLst/>
                <a:latin typeface="+mn-lt"/>
                <a:ea typeface="ＭＳ Ｐゴシック" charset="0"/>
                <a:cs typeface="ＭＳ Ｐゴシック" charset="0"/>
              </a:rPr>
              <a:t> C, et al. Preliminary results of a new antibiotic susceptibility test against biofilm installation in device-associated infections: the </a:t>
            </a:r>
            <a:r>
              <a:rPr lang="en-US" sz="1200" b="0" i="0" kern="1200" dirty="0" err="1">
                <a:solidFill>
                  <a:schemeClr val="tx1"/>
                </a:solidFill>
                <a:effectLst/>
                <a:latin typeface="+mn-lt"/>
                <a:ea typeface="ＭＳ Ｐゴシック" charset="0"/>
                <a:cs typeface="ＭＳ Ｐゴシック" charset="0"/>
              </a:rPr>
              <a:t>Antibiofilmogram</a:t>
            </a:r>
            <a:r>
              <a:rPr lang="en-US" sz="1200" b="0" i="0" kern="1200" dirty="0">
                <a:solidFill>
                  <a:schemeClr val="tx1"/>
                </a:solidFill>
                <a:effectLst/>
                <a:latin typeface="+mn-lt"/>
                <a:ea typeface="ＭＳ Ｐゴシック" charset="0"/>
                <a:cs typeface="ＭＳ Ｐゴシック" charset="0"/>
              </a:rPr>
              <a:t>®. Pathogens and disease. 2016;74(6):ftw057. </a:t>
            </a:r>
          </a:p>
          <a:p>
            <a:r>
              <a:rPr lang="en-US" sz="1200" b="0" i="0" kern="1200" dirty="0">
                <a:solidFill>
                  <a:schemeClr val="tx1"/>
                </a:solidFill>
                <a:effectLst/>
                <a:latin typeface="+mn-lt"/>
                <a:ea typeface="ＭＳ Ｐゴシック" charset="0"/>
                <a:cs typeface="ＭＳ Ｐゴシック" charset="0"/>
              </a:rPr>
              <a:t>12.   </a:t>
            </a:r>
            <a:r>
              <a:rPr lang="en-US" sz="1200" b="0" i="0" kern="1200" dirty="0" err="1">
                <a:solidFill>
                  <a:schemeClr val="tx1"/>
                </a:solidFill>
                <a:effectLst/>
                <a:latin typeface="+mn-lt"/>
                <a:ea typeface="ＭＳ Ｐゴシック" charset="0"/>
                <a:cs typeface="ＭＳ Ｐゴシック" charset="0"/>
              </a:rPr>
              <a:t>Parvizi</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Shohat</a:t>
            </a:r>
            <a:r>
              <a:rPr lang="en-US" sz="1200" b="0" i="0" kern="1200" dirty="0">
                <a:solidFill>
                  <a:schemeClr val="tx1"/>
                </a:solidFill>
                <a:effectLst/>
                <a:latin typeface="+mn-lt"/>
                <a:ea typeface="ＭＳ Ｐゴシック" charset="0"/>
                <a:cs typeface="ＭＳ Ｐゴシック" charset="0"/>
              </a:rPr>
              <a:t> N, </a:t>
            </a:r>
            <a:r>
              <a:rPr lang="en-US" sz="1200" b="0" i="0" kern="1200" dirty="0" err="1">
                <a:solidFill>
                  <a:schemeClr val="tx1"/>
                </a:solidFill>
                <a:effectLst/>
                <a:latin typeface="+mn-lt"/>
                <a:ea typeface="ＭＳ Ｐゴシック" charset="0"/>
                <a:cs typeface="ＭＳ Ｐゴシック" charset="0"/>
              </a:rPr>
              <a:t>Gehrke</a:t>
            </a:r>
            <a:r>
              <a:rPr lang="en-US" sz="1200" b="0" i="0" kern="1200" dirty="0">
                <a:solidFill>
                  <a:schemeClr val="tx1"/>
                </a:solidFill>
                <a:effectLst/>
                <a:latin typeface="+mn-lt"/>
                <a:ea typeface="ＭＳ Ｐゴシック" charset="0"/>
                <a:cs typeface="ＭＳ Ｐゴシック" charset="0"/>
              </a:rPr>
              <a:t> T. Prevention of </a:t>
            </a:r>
            <a:r>
              <a:rPr lang="en-US" sz="1200" b="0" i="0" kern="1200" dirty="0" err="1">
                <a:solidFill>
                  <a:schemeClr val="tx1"/>
                </a:solidFill>
                <a:effectLst/>
                <a:latin typeface="+mn-lt"/>
                <a:ea typeface="ＭＳ Ｐゴシック" charset="0"/>
                <a:cs typeface="ＭＳ Ｐゴシック" charset="0"/>
              </a:rPr>
              <a:t>periprosthetic</a:t>
            </a:r>
            <a:r>
              <a:rPr lang="en-US" sz="1200" b="0" i="0" kern="1200" dirty="0">
                <a:solidFill>
                  <a:schemeClr val="tx1"/>
                </a:solidFill>
                <a:effectLst/>
                <a:latin typeface="+mn-lt"/>
                <a:ea typeface="ＭＳ Ｐゴシック" charset="0"/>
                <a:cs typeface="ＭＳ Ｐゴシック" charset="0"/>
              </a:rPr>
              <a:t> joint infection: new guidelines. Bone Joint J. </a:t>
            </a:r>
            <a:r>
              <a:rPr lang="en-US" sz="1200" b="0" i="0" kern="1200" dirty="0" err="1">
                <a:solidFill>
                  <a:schemeClr val="tx1"/>
                </a:solidFill>
                <a:effectLst/>
                <a:latin typeface="+mn-lt"/>
                <a:ea typeface="ＭＳ Ｐゴシック" charset="0"/>
                <a:cs typeface="ＭＳ Ｐゴシック" charset="0"/>
              </a:rPr>
              <a:t>avr</a:t>
            </a:r>
            <a:r>
              <a:rPr lang="en-US" sz="1200" b="0" i="0" kern="1200" dirty="0">
                <a:solidFill>
                  <a:schemeClr val="tx1"/>
                </a:solidFill>
                <a:effectLst/>
                <a:latin typeface="+mn-lt"/>
                <a:ea typeface="ＭＳ Ｐゴシック" charset="0"/>
                <a:cs typeface="ＭＳ Ｐゴシック" charset="0"/>
              </a:rPr>
              <a:t> 2017;99‑B(4 Supple B):3‑10. </a:t>
            </a:r>
          </a:p>
          <a:p>
            <a:r>
              <a:rPr lang="en-US" sz="1200" b="0" i="0" kern="1200" dirty="0">
                <a:solidFill>
                  <a:schemeClr val="tx1"/>
                </a:solidFill>
                <a:effectLst/>
                <a:latin typeface="+mn-lt"/>
                <a:ea typeface="ＭＳ Ｐゴシック" charset="0"/>
                <a:cs typeface="ＭＳ Ｐゴシック" charset="0"/>
              </a:rPr>
              <a:t>13.   </a:t>
            </a:r>
            <a:r>
              <a:rPr lang="en-US" sz="1200" b="0" i="0" kern="1200" dirty="0" err="1">
                <a:solidFill>
                  <a:schemeClr val="tx1"/>
                </a:solidFill>
                <a:effectLst/>
                <a:latin typeface="+mn-lt"/>
                <a:ea typeface="ＭＳ Ｐゴシック" charset="0"/>
                <a:cs typeface="ＭＳ Ｐゴシック" charset="0"/>
              </a:rPr>
              <a:t>Navalkele</a:t>
            </a:r>
            <a:r>
              <a:rPr lang="en-US" sz="1200" b="0" i="0" kern="1200" dirty="0">
                <a:solidFill>
                  <a:schemeClr val="tx1"/>
                </a:solidFill>
                <a:effectLst/>
                <a:latin typeface="+mn-lt"/>
                <a:ea typeface="ＭＳ Ｐゴシック" charset="0"/>
                <a:cs typeface="ＭＳ Ｐゴシック" charset="0"/>
              </a:rPr>
              <a:t> B, Pogue JM, </a:t>
            </a:r>
            <a:r>
              <a:rPr lang="en-US" sz="1200" b="0" i="0" kern="1200" dirty="0" err="1">
                <a:solidFill>
                  <a:schemeClr val="tx1"/>
                </a:solidFill>
                <a:effectLst/>
                <a:latin typeface="+mn-lt"/>
                <a:ea typeface="ＭＳ Ｐゴシック" charset="0"/>
                <a:cs typeface="ＭＳ Ｐゴシック" charset="0"/>
              </a:rPr>
              <a:t>Karino</a:t>
            </a:r>
            <a:r>
              <a:rPr lang="en-US" sz="1200" b="0" i="0" kern="1200" dirty="0">
                <a:solidFill>
                  <a:schemeClr val="tx1"/>
                </a:solidFill>
                <a:effectLst/>
                <a:latin typeface="+mn-lt"/>
                <a:ea typeface="ＭＳ Ｐゴシック" charset="0"/>
                <a:cs typeface="ＭＳ Ｐゴシック" charset="0"/>
              </a:rPr>
              <a:t> S, </a:t>
            </a:r>
            <a:r>
              <a:rPr lang="en-US" sz="1200" b="0" i="0" kern="1200" dirty="0" err="1">
                <a:solidFill>
                  <a:schemeClr val="tx1"/>
                </a:solidFill>
                <a:effectLst/>
                <a:latin typeface="+mn-lt"/>
                <a:ea typeface="ＭＳ Ｐゴシック" charset="0"/>
                <a:cs typeface="ＭＳ Ｐゴシック" charset="0"/>
              </a:rPr>
              <a:t>Nishan</a:t>
            </a:r>
            <a:r>
              <a:rPr lang="en-US" sz="1200" b="0" i="0" kern="1200" dirty="0">
                <a:solidFill>
                  <a:schemeClr val="tx1"/>
                </a:solidFill>
                <a:effectLst/>
                <a:latin typeface="+mn-lt"/>
                <a:ea typeface="ＭＳ Ｐゴシック" charset="0"/>
                <a:cs typeface="ＭＳ Ｐゴシック" charset="0"/>
              </a:rPr>
              <a:t> B, Salim M, Solanki S, et al. Risk of Acute Kidney Injury in Patients on Concomitant Vancomycin and Piperacillin–</a:t>
            </a:r>
            <a:r>
              <a:rPr lang="en-US" sz="1200" b="0" i="0" kern="1200" dirty="0" err="1">
                <a:solidFill>
                  <a:schemeClr val="tx1"/>
                </a:solidFill>
                <a:effectLst/>
                <a:latin typeface="+mn-lt"/>
                <a:ea typeface="ＭＳ Ｐゴシック" charset="0"/>
                <a:cs typeface="ＭＳ Ｐゴシック" charset="0"/>
              </a:rPr>
              <a:t>Tazobactam</a:t>
            </a:r>
            <a:r>
              <a:rPr lang="en-US" sz="1200" b="0" i="0" kern="1200" dirty="0">
                <a:solidFill>
                  <a:schemeClr val="tx1"/>
                </a:solidFill>
                <a:effectLst/>
                <a:latin typeface="+mn-lt"/>
                <a:ea typeface="ＭＳ Ｐゴシック" charset="0"/>
                <a:cs typeface="ＭＳ Ｐゴシック" charset="0"/>
              </a:rPr>
              <a:t> Compared to Those on Vancomycin and </a:t>
            </a:r>
            <a:r>
              <a:rPr lang="en-US" sz="1200" b="0" i="0" kern="1200" dirty="0" err="1">
                <a:solidFill>
                  <a:schemeClr val="tx1"/>
                </a:solidFill>
                <a:effectLst/>
                <a:latin typeface="+mn-lt"/>
                <a:ea typeface="ＭＳ Ｐゴシック" charset="0"/>
                <a:cs typeface="ＭＳ Ｐゴシック" charset="0"/>
              </a:rPr>
              <a:t>Cefepime</a:t>
            </a:r>
            <a:r>
              <a:rPr lang="en-US" sz="1200" b="0" i="0" kern="1200" dirty="0">
                <a:solidFill>
                  <a:schemeClr val="tx1"/>
                </a:solidFill>
                <a:effectLst/>
                <a:latin typeface="+mn-lt"/>
                <a:ea typeface="ＭＳ Ｐゴシック" charset="0"/>
                <a:cs typeface="ＭＳ Ｐゴシック" charset="0"/>
              </a:rPr>
              <a:t>. Clinical Infectious Diseases. 15 </a:t>
            </a:r>
            <a:r>
              <a:rPr lang="en-US" sz="1200" b="0" i="0" kern="1200" dirty="0" err="1">
                <a:solidFill>
                  <a:schemeClr val="tx1"/>
                </a:solidFill>
                <a:effectLst/>
                <a:latin typeface="+mn-lt"/>
                <a:ea typeface="ＭＳ Ｐゴシック" charset="0"/>
                <a:cs typeface="ＭＳ Ｐゴシック" charset="0"/>
              </a:rPr>
              <a:t>janv</a:t>
            </a:r>
            <a:r>
              <a:rPr lang="en-US" sz="1200" b="0" i="0" kern="1200" dirty="0">
                <a:solidFill>
                  <a:schemeClr val="tx1"/>
                </a:solidFill>
                <a:effectLst/>
                <a:latin typeface="+mn-lt"/>
                <a:ea typeface="ＭＳ Ｐゴシック" charset="0"/>
                <a:cs typeface="ＭＳ Ｐゴシック" charset="0"/>
              </a:rPr>
              <a:t> 2017;64(2):116‑23. </a:t>
            </a:r>
          </a:p>
          <a:p>
            <a:r>
              <a:rPr lang="en-US" sz="1200" b="0" i="0" kern="1200" dirty="0">
                <a:solidFill>
                  <a:schemeClr val="tx1"/>
                </a:solidFill>
                <a:effectLst/>
                <a:latin typeface="+mn-lt"/>
                <a:ea typeface="ＭＳ Ｐゴシック" charset="0"/>
                <a:cs typeface="ＭＳ Ｐゴシック" charset="0"/>
              </a:rPr>
              <a:t>14.   Lora-Tamayo J, </a:t>
            </a:r>
            <a:r>
              <a:rPr lang="en-US" sz="1200" b="0" i="0" kern="1200" dirty="0" err="1">
                <a:solidFill>
                  <a:schemeClr val="tx1"/>
                </a:solidFill>
                <a:effectLst/>
                <a:latin typeface="+mn-lt"/>
                <a:ea typeface="ＭＳ Ｐゴシック" charset="0"/>
                <a:cs typeface="ＭＳ Ｐゴシック" charset="0"/>
              </a:rPr>
              <a:t>Euba</a:t>
            </a:r>
            <a:r>
              <a:rPr lang="en-US" sz="1200" b="0" i="0" kern="1200" dirty="0">
                <a:solidFill>
                  <a:schemeClr val="tx1"/>
                </a:solidFill>
                <a:effectLst/>
                <a:latin typeface="+mn-lt"/>
                <a:ea typeface="ＭＳ Ｐゴシック" charset="0"/>
                <a:cs typeface="ＭＳ Ｐゴシック" charset="0"/>
              </a:rPr>
              <a:t> G, </a:t>
            </a:r>
            <a:r>
              <a:rPr lang="en-US" sz="1200" b="0" i="0" kern="1200" dirty="0" err="1">
                <a:solidFill>
                  <a:schemeClr val="tx1"/>
                </a:solidFill>
                <a:effectLst/>
                <a:latin typeface="+mn-lt"/>
                <a:ea typeface="ＭＳ Ｐゴシック" charset="0"/>
                <a:cs typeface="ＭＳ Ｐゴシック" charset="0"/>
              </a:rPr>
              <a:t>Cobo</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Horcajada</a:t>
            </a:r>
            <a:r>
              <a:rPr lang="en-US" sz="1200" b="0" i="0" kern="1200" dirty="0">
                <a:solidFill>
                  <a:schemeClr val="tx1"/>
                </a:solidFill>
                <a:effectLst/>
                <a:latin typeface="+mn-lt"/>
                <a:ea typeface="ＭＳ Ｐゴシック" charset="0"/>
                <a:cs typeface="ＭＳ Ｐゴシック" charset="0"/>
              </a:rPr>
              <a:t> JP, Soriano A, Sandoval E, et al. Short- versus long-duration levofloxacin plus rifampicin for acute staphylococcal prosthetic joint infection managed with implant retention: a </a:t>
            </a:r>
            <a:r>
              <a:rPr lang="en-US" sz="1200" b="0" i="0" kern="1200" dirty="0" err="1">
                <a:solidFill>
                  <a:schemeClr val="tx1"/>
                </a:solidFill>
                <a:effectLst/>
                <a:latin typeface="+mn-lt"/>
                <a:ea typeface="ＭＳ Ｐゴシック" charset="0"/>
                <a:cs typeface="ＭＳ Ｐゴシック" charset="0"/>
              </a:rPr>
              <a:t>randomised</a:t>
            </a:r>
            <a:r>
              <a:rPr lang="en-US" sz="1200" b="0" i="0" kern="1200" dirty="0">
                <a:solidFill>
                  <a:schemeClr val="tx1"/>
                </a:solidFill>
                <a:effectLst/>
                <a:latin typeface="+mn-lt"/>
                <a:ea typeface="ＭＳ Ｐゴシック" charset="0"/>
                <a:cs typeface="ＭＳ Ｐゴシック" charset="0"/>
              </a:rPr>
              <a:t> clinical trial. International Journal of Antimicrobial Agents. sept 2016;48(3):310‑6. </a:t>
            </a:r>
          </a:p>
          <a:p>
            <a:r>
              <a:rPr lang="en-US" sz="1200" b="1" i="0" kern="1200" dirty="0">
                <a:solidFill>
                  <a:schemeClr val="tx1"/>
                </a:solidFill>
                <a:effectLst/>
                <a:latin typeface="+mn-lt"/>
                <a:ea typeface="ＭＳ Ｐゴシック" charset="0"/>
                <a:cs typeface="ＭＳ Ｐゴシック" charset="0"/>
              </a:rPr>
              <a:t>15.   Hsu JE, </a:t>
            </a:r>
            <a:r>
              <a:rPr lang="en-US" sz="1200" b="1" i="0" kern="1200" dirty="0" err="1">
                <a:solidFill>
                  <a:schemeClr val="tx1"/>
                </a:solidFill>
                <a:effectLst/>
                <a:latin typeface="+mn-lt"/>
                <a:ea typeface="ＭＳ Ｐゴシック" charset="0"/>
                <a:cs typeface="ＭＳ Ｐゴシック" charset="0"/>
              </a:rPr>
              <a:t>Gorbaty</a:t>
            </a:r>
            <a:r>
              <a:rPr lang="en-US" sz="1200" b="1" i="0" kern="1200" dirty="0">
                <a:solidFill>
                  <a:schemeClr val="tx1"/>
                </a:solidFill>
                <a:effectLst/>
                <a:latin typeface="+mn-lt"/>
                <a:ea typeface="ＭＳ Ｐゴシック" charset="0"/>
                <a:cs typeface="ＭＳ Ｐゴシック" charset="0"/>
              </a:rPr>
              <a:t> JD, Whitney IJ, </a:t>
            </a:r>
            <a:r>
              <a:rPr lang="en-US" sz="1200" b="1" i="0" kern="1200" dirty="0" err="1">
                <a:solidFill>
                  <a:schemeClr val="tx1"/>
                </a:solidFill>
                <a:effectLst/>
                <a:latin typeface="+mn-lt"/>
                <a:ea typeface="ＭＳ Ｐゴシック" charset="0"/>
                <a:cs typeface="ＭＳ Ｐゴシック" charset="0"/>
              </a:rPr>
              <a:t>Matsen</a:t>
            </a:r>
            <a:r>
              <a:rPr lang="en-US" sz="1200" b="1" i="0" kern="1200" dirty="0">
                <a:solidFill>
                  <a:schemeClr val="tx1"/>
                </a:solidFill>
                <a:effectLst/>
                <a:latin typeface="+mn-lt"/>
                <a:ea typeface="ＭＳ Ｐゴシック" charset="0"/>
                <a:cs typeface="ＭＳ Ｐゴシック" charset="0"/>
              </a:rPr>
              <a:t> FA. Single-Stage Revision Is Effective for Failed Shoulder Arthroplasty with Positive Cultures for Propionibacterium: The Journal of Bone and Joint Surgery. </a:t>
            </a:r>
            <a:r>
              <a:rPr lang="en-US" sz="1200" b="1" i="0" kern="1200" dirty="0" err="1">
                <a:solidFill>
                  <a:schemeClr val="tx1"/>
                </a:solidFill>
                <a:effectLst/>
                <a:latin typeface="+mn-lt"/>
                <a:ea typeface="ＭＳ Ｐゴシック" charset="0"/>
                <a:cs typeface="ＭＳ Ｐゴシック" charset="0"/>
              </a:rPr>
              <a:t>déc</a:t>
            </a:r>
            <a:r>
              <a:rPr lang="en-US" sz="1200" b="1" i="0" kern="1200" dirty="0">
                <a:solidFill>
                  <a:schemeClr val="tx1"/>
                </a:solidFill>
                <a:effectLst/>
                <a:latin typeface="+mn-lt"/>
                <a:ea typeface="ＭＳ Ｐゴシック" charset="0"/>
                <a:cs typeface="ＭＳ Ｐゴシック" charset="0"/>
              </a:rPr>
              <a:t> 2016;98(24):2047‑51. </a:t>
            </a:r>
          </a:p>
          <a:p>
            <a:r>
              <a:rPr lang="en-US" sz="1200" b="0" i="0" kern="1200" dirty="0">
                <a:solidFill>
                  <a:schemeClr val="tx1"/>
                </a:solidFill>
                <a:effectLst/>
                <a:latin typeface="+mn-lt"/>
                <a:ea typeface="ＭＳ Ｐゴシック" charset="0"/>
                <a:cs typeface="ＭＳ Ｐゴシック" charset="0"/>
              </a:rPr>
              <a:t>16.   The Knee Society Research Group, Frank JM, </a:t>
            </a:r>
            <a:r>
              <a:rPr lang="en-US" sz="1200" b="0" i="0" kern="1200" dirty="0" err="1">
                <a:solidFill>
                  <a:schemeClr val="tx1"/>
                </a:solidFill>
                <a:effectLst/>
                <a:latin typeface="+mn-lt"/>
                <a:ea typeface="ＭＳ Ｐゴシック" charset="0"/>
                <a:cs typeface="ＭＳ Ｐゴシック" charset="0"/>
              </a:rPr>
              <a:t>Kayupov</a:t>
            </a:r>
            <a:r>
              <a:rPr lang="en-US" sz="1200" b="0" i="0" kern="1200" dirty="0">
                <a:solidFill>
                  <a:schemeClr val="tx1"/>
                </a:solidFill>
                <a:effectLst/>
                <a:latin typeface="+mn-lt"/>
                <a:ea typeface="ＭＳ Ｐゴシック" charset="0"/>
                <a:cs typeface="ＭＳ Ｐゴシック" charset="0"/>
              </a:rPr>
              <a:t> E, </a:t>
            </a:r>
            <a:r>
              <a:rPr lang="en-US" sz="1200" b="0" i="0" kern="1200" dirty="0" err="1">
                <a:solidFill>
                  <a:schemeClr val="tx1"/>
                </a:solidFill>
                <a:effectLst/>
                <a:latin typeface="+mn-lt"/>
                <a:ea typeface="ＭＳ Ｐゴシック" charset="0"/>
                <a:cs typeface="ＭＳ Ｐゴシック" charset="0"/>
              </a:rPr>
              <a:t>Moric</a:t>
            </a:r>
            <a:r>
              <a:rPr lang="en-US" sz="1200" b="0" i="0" kern="1200" dirty="0">
                <a:solidFill>
                  <a:schemeClr val="tx1"/>
                </a:solidFill>
                <a:effectLst/>
                <a:latin typeface="+mn-lt"/>
                <a:ea typeface="ＭＳ Ｐゴシック" charset="0"/>
                <a:cs typeface="ＭＳ Ｐゴシック" charset="0"/>
              </a:rPr>
              <a:t> M, </a:t>
            </a:r>
            <a:r>
              <a:rPr lang="en-US" sz="1200" b="0" i="0" kern="1200" dirty="0" err="1">
                <a:solidFill>
                  <a:schemeClr val="tx1"/>
                </a:solidFill>
                <a:effectLst/>
                <a:latin typeface="+mn-lt"/>
                <a:ea typeface="ＭＳ Ｐゴシック" charset="0"/>
                <a:cs typeface="ＭＳ Ｐゴシック" charset="0"/>
              </a:rPr>
              <a:t>Segreti</a:t>
            </a:r>
            <a:r>
              <a:rPr lang="en-US" sz="1200" b="0" i="0" kern="1200" dirty="0">
                <a:solidFill>
                  <a:schemeClr val="tx1"/>
                </a:solidFill>
                <a:effectLst/>
                <a:latin typeface="+mn-lt"/>
                <a:ea typeface="ＭＳ Ｐゴシック" charset="0"/>
                <a:cs typeface="ＭＳ Ｐゴシック" charset="0"/>
              </a:rPr>
              <a:t> J, Hansen E, et al. The Mark Coventry, MD, Award: Oral Antibiotics Reduce Reinfection After Two-Stage Exchange: A Multicenter, Randomized Controlled Trial. Clinical </a:t>
            </a:r>
            <a:r>
              <a:rPr lang="en-US" sz="1200" b="0" i="0" kern="1200" dirty="0" err="1">
                <a:solidFill>
                  <a:schemeClr val="tx1"/>
                </a:solidFill>
                <a:effectLst/>
                <a:latin typeface="+mn-lt"/>
                <a:ea typeface="ＭＳ Ｐゴシック" charset="0"/>
                <a:cs typeface="ＭＳ Ｐゴシック" charset="0"/>
              </a:rPr>
              <a:t>Orthopaedics</a:t>
            </a:r>
            <a:r>
              <a:rPr lang="en-US" sz="1200" b="0" i="0" kern="1200" dirty="0">
                <a:solidFill>
                  <a:schemeClr val="tx1"/>
                </a:solidFill>
                <a:effectLst/>
                <a:latin typeface="+mn-lt"/>
                <a:ea typeface="ＭＳ Ｐゴシック" charset="0"/>
                <a:cs typeface="ＭＳ Ｐゴシック" charset="0"/>
              </a:rPr>
              <a:t> and Related Research®. </a:t>
            </a:r>
            <a:r>
              <a:rPr lang="en-US" sz="1200" b="0" i="0" kern="1200" dirty="0" err="1">
                <a:solidFill>
                  <a:schemeClr val="tx1"/>
                </a:solidFill>
                <a:effectLst/>
                <a:latin typeface="+mn-lt"/>
                <a:ea typeface="ＭＳ Ｐゴシック" charset="0"/>
                <a:cs typeface="ＭＳ Ｐゴシック" charset="0"/>
              </a:rPr>
              <a:t>janv</a:t>
            </a:r>
            <a:r>
              <a:rPr lang="en-US" sz="1200" b="0" i="0" kern="1200" dirty="0">
                <a:solidFill>
                  <a:schemeClr val="tx1"/>
                </a:solidFill>
                <a:effectLst/>
                <a:latin typeface="+mn-lt"/>
                <a:ea typeface="ＭＳ Ｐゴシック" charset="0"/>
                <a:cs typeface="ＭＳ Ｐゴシック" charset="0"/>
              </a:rPr>
              <a:t> 2017;475(1):56‑61. </a:t>
            </a:r>
          </a:p>
          <a:p>
            <a:r>
              <a:rPr lang="en-US" sz="1200" b="0" i="0" kern="1200" dirty="0">
                <a:solidFill>
                  <a:schemeClr val="tx1"/>
                </a:solidFill>
                <a:effectLst/>
                <a:latin typeface="+mn-lt"/>
                <a:ea typeface="ＭＳ Ｐゴシック" charset="0"/>
                <a:cs typeface="ＭＳ Ｐゴシック" charset="0"/>
              </a:rPr>
              <a:t>17.   Lora-Tamayo J, </a:t>
            </a:r>
            <a:r>
              <a:rPr lang="en-US" sz="1200" b="0" i="0" kern="1200" dirty="0" err="1">
                <a:solidFill>
                  <a:schemeClr val="tx1"/>
                </a:solidFill>
                <a:effectLst/>
                <a:latin typeface="+mn-lt"/>
                <a:ea typeface="ＭＳ Ｐゴシック" charset="0"/>
                <a:cs typeface="ＭＳ Ｐゴシック" charset="0"/>
              </a:rPr>
              <a:t>Senneville</a:t>
            </a:r>
            <a:r>
              <a:rPr lang="en-US" sz="1200" b="0" i="0" kern="1200" dirty="0">
                <a:solidFill>
                  <a:schemeClr val="tx1"/>
                </a:solidFill>
                <a:effectLst/>
                <a:latin typeface="+mn-lt"/>
                <a:ea typeface="ＭＳ Ｐゴシック" charset="0"/>
                <a:cs typeface="ＭＳ Ｐゴシック" charset="0"/>
              </a:rPr>
              <a:t> </a:t>
            </a:r>
            <a:r>
              <a:rPr lang="en-US" sz="1200" b="0" i="0" kern="1200" dirty="0" err="1">
                <a:solidFill>
                  <a:schemeClr val="tx1"/>
                </a:solidFill>
                <a:effectLst/>
                <a:latin typeface="+mn-lt"/>
                <a:ea typeface="ＭＳ Ｐゴシック" charset="0"/>
                <a:cs typeface="ＭＳ Ｐゴシック" charset="0"/>
              </a:rPr>
              <a:t>É</a:t>
            </a:r>
            <a:r>
              <a:rPr lang="en-US" sz="1200" b="0" i="0" kern="1200" dirty="0">
                <a:solidFill>
                  <a:schemeClr val="tx1"/>
                </a:solidFill>
                <a:effectLst/>
                <a:latin typeface="+mn-lt"/>
                <a:ea typeface="ＭＳ Ｐゴシック" charset="0"/>
                <a:cs typeface="ＭＳ Ｐゴシック" charset="0"/>
              </a:rPr>
              <a:t>, Ribera A, Bernard L, </a:t>
            </a:r>
            <a:r>
              <a:rPr lang="en-US" sz="1200" b="0" i="0" kern="1200" dirty="0" err="1">
                <a:solidFill>
                  <a:schemeClr val="tx1"/>
                </a:solidFill>
                <a:effectLst/>
                <a:latin typeface="+mn-lt"/>
                <a:ea typeface="ＭＳ Ｐゴシック" charset="0"/>
                <a:cs typeface="ＭＳ Ｐゴシック" charset="0"/>
              </a:rPr>
              <a:t>Dupon</a:t>
            </a:r>
            <a:r>
              <a:rPr lang="en-US" sz="1200" b="0" i="0" kern="1200" dirty="0">
                <a:solidFill>
                  <a:schemeClr val="tx1"/>
                </a:solidFill>
                <a:effectLst/>
                <a:latin typeface="+mn-lt"/>
                <a:ea typeface="ＭＳ Ｐゴシック" charset="0"/>
                <a:cs typeface="ＭＳ Ｐゴシック" charset="0"/>
              </a:rPr>
              <a:t> M, Zeller V, et al. The Not-So-Good Prognosis of Streptococcal </a:t>
            </a:r>
            <a:r>
              <a:rPr lang="en-US" sz="1200" b="0" i="0" kern="1200" dirty="0" err="1">
                <a:solidFill>
                  <a:schemeClr val="tx1"/>
                </a:solidFill>
                <a:effectLst/>
                <a:latin typeface="+mn-lt"/>
                <a:ea typeface="ＭＳ Ｐゴシック" charset="0"/>
                <a:cs typeface="ＭＳ Ｐゴシック" charset="0"/>
              </a:rPr>
              <a:t>Periprosthetic</a:t>
            </a:r>
            <a:r>
              <a:rPr lang="en-US" sz="1200" b="0" i="0" kern="1200" dirty="0">
                <a:solidFill>
                  <a:schemeClr val="tx1"/>
                </a:solidFill>
                <a:effectLst/>
                <a:latin typeface="+mn-lt"/>
                <a:ea typeface="ＭＳ Ｐゴシック" charset="0"/>
                <a:cs typeface="ＭＳ Ｐゴシック" charset="0"/>
              </a:rPr>
              <a:t> Joint Infection Managed by Implant Retention: The Results of a Large Multicenter Study. Clinical infectious diseases: an official publication of the Infectious Diseases Society of America [Internet]. 2017 [</a:t>
            </a:r>
            <a:r>
              <a:rPr lang="en-US" sz="1200" b="0" i="0" kern="1200" dirty="0" err="1">
                <a:solidFill>
                  <a:schemeClr val="tx1"/>
                </a:solidFill>
                <a:effectLst/>
                <a:latin typeface="+mn-lt"/>
                <a:ea typeface="ＭＳ Ｐゴシック" charset="0"/>
                <a:cs typeface="ＭＳ Ｐゴシック" charset="0"/>
              </a:rPr>
              <a:t>cité</a:t>
            </a:r>
            <a:r>
              <a:rPr lang="en-US" sz="1200" b="0" i="0" kern="1200" dirty="0">
                <a:solidFill>
                  <a:schemeClr val="tx1"/>
                </a:solidFill>
                <a:effectLst/>
                <a:latin typeface="+mn-lt"/>
                <a:ea typeface="ＭＳ Ｐゴシック" charset="0"/>
                <a:cs typeface="ＭＳ Ｐゴシック" charset="0"/>
              </a:rPr>
              <a:t> 1 </a:t>
            </a:r>
            <a:r>
              <a:rPr lang="en-US" sz="1200" b="0" i="0" kern="1200" dirty="0" err="1">
                <a:solidFill>
                  <a:schemeClr val="tx1"/>
                </a:solidFill>
                <a:effectLst/>
                <a:latin typeface="+mn-lt"/>
                <a:ea typeface="ＭＳ Ｐゴシック" charset="0"/>
                <a:cs typeface="ＭＳ Ｐゴシック" charset="0"/>
              </a:rPr>
              <a:t>mai</a:t>
            </a:r>
            <a:r>
              <a:rPr lang="en-US" sz="1200" b="0" i="0" kern="1200" dirty="0">
                <a:solidFill>
                  <a:schemeClr val="tx1"/>
                </a:solidFill>
                <a:effectLst/>
                <a:latin typeface="+mn-lt"/>
                <a:ea typeface="ＭＳ Ｐゴシック" charset="0"/>
                <a:cs typeface="ＭＳ Ｐゴシック" charset="0"/>
              </a:rPr>
              <a:t> 2017]; </a:t>
            </a:r>
            <a:r>
              <a:rPr lang="en-US" sz="1200" b="0" i="0" kern="1200" dirty="0" err="1">
                <a:solidFill>
                  <a:schemeClr val="tx1"/>
                </a:solidFill>
                <a:effectLst/>
                <a:latin typeface="+mn-lt"/>
                <a:ea typeface="ＭＳ Ｐゴシック" charset="0"/>
                <a:cs typeface="ＭＳ Ｐゴシック" charset="0"/>
              </a:rPr>
              <a:t>Disponible</a:t>
            </a:r>
            <a:r>
              <a:rPr lang="en-US" sz="1200" b="0" i="0" kern="1200" dirty="0">
                <a:solidFill>
                  <a:schemeClr val="tx1"/>
                </a:solidFill>
                <a:effectLst/>
                <a:latin typeface="+mn-lt"/>
                <a:ea typeface="ＭＳ Ｐゴシック" charset="0"/>
                <a:cs typeface="ＭＳ Ｐゴシック" charset="0"/>
              </a:rPr>
              <a:t> sur: </a:t>
            </a:r>
            <a:r>
              <a:rPr lang="en-US" sz="1200" b="0" i="0" u="sng" kern="1200" dirty="0">
                <a:solidFill>
                  <a:schemeClr val="tx1"/>
                </a:solidFill>
                <a:effectLst/>
                <a:latin typeface="+mn-lt"/>
                <a:ea typeface="ＭＳ Ｐゴシック" charset="0"/>
                <a:cs typeface="ＭＳ Ｐゴシック" charset="0"/>
                <a:hlinkClick r:id="rId3"/>
              </a:rPr>
              <a:t>https://www.ncbi.nlm.nih.gov/pubmed/28369296</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18.   </a:t>
            </a:r>
            <a:r>
              <a:rPr lang="en-US" sz="1200" b="0" i="0" kern="1200" dirty="0" err="1">
                <a:solidFill>
                  <a:schemeClr val="tx1"/>
                </a:solidFill>
                <a:effectLst/>
                <a:latin typeface="+mn-lt"/>
                <a:ea typeface="ＭＳ Ｐゴシック" charset="0"/>
                <a:cs typeface="ＭＳ Ｐゴシック" charset="0"/>
              </a:rPr>
              <a:t>Bala</a:t>
            </a:r>
            <a:r>
              <a:rPr lang="en-US" sz="1200" b="0" i="0" kern="1200" dirty="0">
                <a:solidFill>
                  <a:schemeClr val="tx1"/>
                </a:solidFill>
                <a:effectLst/>
                <a:latin typeface="+mn-lt"/>
                <a:ea typeface="ＭＳ Ｐゴシック" charset="0"/>
                <a:cs typeface="ＭＳ Ｐゴシック" charset="0"/>
              </a:rPr>
              <a:t> A, Penrose CT, </a:t>
            </a:r>
            <a:r>
              <a:rPr lang="en-US" sz="1200" b="0" i="0" kern="1200" dirty="0" err="1">
                <a:solidFill>
                  <a:schemeClr val="tx1"/>
                </a:solidFill>
                <a:effectLst/>
                <a:latin typeface="+mn-lt"/>
                <a:ea typeface="ＭＳ Ｐゴシック" charset="0"/>
                <a:cs typeface="ＭＳ Ｐゴシック" charset="0"/>
              </a:rPr>
              <a:t>Visgauss</a:t>
            </a:r>
            <a:r>
              <a:rPr lang="en-US" sz="1200" b="0" i="0" kern="1200" dirty="0">
                <a:solidFill>
                  <a:schemeClr val="tx1"/>
                </a:solidFill>
                <a:effectLst/>
                <a:latin typeface="+mn-lt"/>
                <a:ea typeface="ＭＳ Ｐゴシック" charset="0"/>
                <a:cs typeface="ＭＳ Ｐゴシック" charset="0"/>
              </a:rPr>
              <a:t> JD, </a:t>
            </a:r>
            <a:r>
              <a:rPr lang="en-US" sz="1200" b="0" i="0" kern="1200" dirty="0" err="1">
                <a:solidFill>
                  <a:schemeClr val="tx1"/>
                </a:solidFill>
                <a:effectLst/>
                <a:latin typeface="+mn-lt"/>
                <a:ea typeface="ＭＳ Ｐゴシック" charset="0"/>
                <a:cs typeface="ＭＳ Ｐゴシック" charset="0"/>
              </a:rPr>
              <a:t>Seyler</a:t>
            </a:r>
            <a:r>
              <a:rPr lang="en-US" sz="1200" b="0" i="0" kern="1200" dirty="0">
                <a:solidFill>
                  <a:schemeClr val="tx1"/>
                </a:solidFill>
                <a:effectLst/>
                <a:latin typeface="+mn-lt"/>
                <a:ea typeface="ＭＳ Ｐゴシック" charset="0"/>
                <a:cs typeface="ＭＳ Ｐゴシック" charset="0"/>
              </a:rPr>
              <a:t> TM, Randell TR, </a:t>
            </a:r>
            <a:r>
              <a:rPr lang="en-US" sz="1200" b="0" i="0" kern="1200" dirty="0" err="1">
                <a:solidFill>
                  <a:schemeClr val="tx1"/>
                </a:solidFill>
                <a:effectLst/>
                <a:latin typeface="+mn-lt"/>
                <a:ea typeface="ＭＳ Ｐゴシック" charset="0"/>
                <a:cs typeface="ＭＳ Ｐゴシック" charset="0"/>
              </a:rPr>
              <a:t>Bolognesi</a:t>
            </a:r>
            <a:r>
              <a:rPr lang="en-US" sz="1200" b="0" i="0" kern="1200" dirty="0">
                <a:solidFill>
                  <a:schemeClr val="tx1"/>
                </a:solidFill>
                <a:effectLst/>
                <a:latin typeface="+mn-lt"/>
                <a:ea typeface="ＭＳ Ｐゴシック" charset="0"/>
                <a:cs typeface="ＭＳ Ｐゴシック" charset="0"/>
              </a:rPr>
              <a:t> MP, et al. Total shoulder arthroplasty in patients with HIV infection: complications, comorbidities, and trends. Journal of Shoulder and Elbow Surgery. </a:t>
            </a:r>
            <a:r>
              <a:rPr lang="en-US" sz="1200" b="0" i="0" kern="1200" dirty="0" err="1">
                <a:solidFill>
                  <a:schemeClr val="tx1"/>
                </a:solidFill>
                <a:effectLst/>
                <a:latin typeface="+mn-lt"/>
                <a:ea typeface="ＭＳ Ｐゴシック" charset="0"/>
                <a:cs typeface="ＭＳ Ｐゴシック" charset="0"/>
              </a:rPr>
              <a:t>déc</a:t>
            </a:r>
            <a:r>
              <a:rPr lang="en-US" sz="1200" b="0" i="0" kern="1200" dirty="0">
                <a:solidFill>
                  <a:schemeClr val="tx1"/>
                </a:solidFill>
                <a:effectLst/>
                <a:latin typeface="+mn-lt"/>
                <a:ea typeface="ＭＳ Ｐゴシック" charset="0"/>
                <a:cs typeface="ＭＳ Ｐゴシック" charset="0"/>
              </a:rPr>
              <a:t> 2016;25(12):1971‑9. </a:t>
            </a:r>
          </a:p>
          <a:p>
            <a:r>
              <a:rPr lang="en-US" sz="1200" b="1" i="0" kern="1200" dirty="0">
                <a:solidFill>
                  <a:schemeClr val="tx1"/>
                </a:solidFill>
                <a:effectLst/>
                <a:latin typeface="+mn-lt"/>
                <a:ea typeface="ＭＳ Ｐゴシック" charset="0"/>
                <a:cs typeface="ＭＳ Ｐゴシック" charset="0"/>
              </a:rPr>
              <a:t>19.   Newman JM, George J, </a:t>
            </a:r>
            <a:r>
              <a:rPr lang="en-US" sz="1200" b="1" i="0" kern="1200" dirty="0" err="1">
                <a:solidFill>
                  <a:schemeClr val="tx1"/>
                </a:solidFill>
                <a:effectLst/>
                <a:latin typeface="+mn-lt"/>
                <a:ea typeface="ＭＳ Ｐゴシック" charset="0"/>
                <a:cs typeface="ＭＳ Ｐゴシック" charset="0"/>
              </a:rPr>
              <a:t>Klika</a:t>
            </a:r>
            <a:r>
              <a:rPr lang="en-US" sz="1200" b="1" i="0" kern="1200" dirty="0">
                <a:solidFill>
                  <a:schemeClr val="tx1"/>
                </a:solidFill>
                <a:effectLst/>
                <a:latin typeface="+mn-lt"/>
                <a:ea typeface="ＭＳ Ｐゴシック" charset="0"/>
                <a:cs typeface="ＭＳ Ｐゴシック" charset="0"/>
              </a:rPr>
              <a:t> AK, Hatem SF, </a:t>
            </a:r>
            <a:r>
              <a:rPr lang="en-US" sz="1200" b="1" i="0" kern="1200" dirty="0" err="1">
                <a:solidFill>
                  <a:schemeClr val="tx1"/>
                </a:solidFill>
                <a:effectLst/>
                <a:latin typeface="+mn-lt"/>
                <a:ea typeface="ＭＳ Ｐゴシック" charset="0"/>
                <a:cs typeface="ＭＳ Ｐゴシック" charset="0"/>
              </a:rPr>
              <a:t>Barsoum</a:t>
            </a:r>
            <a:r>
              <a:rPr lang="en-US" sz="1200" b="1" i="0" kern="1200" dirty="0">
                <a:solidFill>
                  <a:schemeClr val="tx1"/>
                </a:solidFill>
                <a:effectLst/>
                <a:latin typeface="+mn-lt"/>
                <a:ea typeface="ＭＳ Ｐゴシック" charset="0"/>
                <a:cs typeface="ＭＳ Ｐゴシック" charset="0"/>
              </a:rPr>
              <a:t> WK, Trevor North W, et al. What is the Diagnostic Accuracy of Aspirations Performed on Hips With Antibiotic Cement Spacers? Clinical </a:t>
            </a:r>
            <a:r>
              <a:rPr lang="en-US" sz="1200" b="1" i="0" kern="1200" dirty="0" err="1">
                <a:solidFill>
                  <a:schemeClr val="tx1"/>
                </a:solidFill>
                <a:effectLst/>
                <a:latin typeface="+mn-lt"/>
                <a:ea typeface="ＭＳ Ｐゴシック" charset="0"/>
                <a:cs typeface="ＭＳ Ｐゴシック" charset="0"/>
              </a:rPr>
              <a:t>Orthopaedics</a:t>
            </a:r>
            <a:r>
              <a:rPr lang="en-US" sz="1200" b="1" i="0" kern="1200" dirty="0">
                <a:solidFill>
                  <a:schemeClr val="tx1"/>
                </a:solidFill>
                <a:effectLst/>
                <a:latin typeface="+mn-lt"/>
                <a:ea typeface="ＭＳ Ｐゴシック" charset="0"/>
                <a:cs typeface="ＭＳ Ｐゴシック" charset="0"/>
              </a:rPr>
              <a:t> and Related Research®. </a:t>
            </a:r>
            <a:r>
              <a:rPr lang="en-US" sz="1200" b="1" i="0" kern="1200" dirty="0" err="1">
                <a:solidFill>
                  <a:schemeClr val="tx1"/>
                </a:solidFill>
                <a:effectLst/>
                <a:latin typeface="+mn-lt"/>
                <a:ea typeface="ＭＳ Ｐゴシック" charset="0"/>
                <a:cs typeface="ＭＳ Ｐゴシック" charset="0"/>
              </a:rPr>
              <a:t>janv</a:t>
            </a:r>
            <a:r>
              <a:rPr lang="en-US" sz="1200" b="1" i="0" kern="1200" dirty="0">
                <a:solidFill>
                  <a:schemeClr val="tx1"/>
                </a:solidFill>
                <a:effectLst/>
                <a:latin typeface="+mn-lt"/>
                <a:ea typeface="ＭＳ Ｐゴシック" charset="0"/>
                <a:cs typeface="ＭＳ Ｐゴシック" charset="0"/>
              </a:rPr>
              <a:t> 2017;475(1):204‑11. </a:t>
            </a:r>
          </a:p>
          <a:p>
            <a:endParaRPr lang="fr-FR" dirty="0"/>
          </a:p>
        </p:txBody>
      </p:sp>
      <p:sp>
        <p:nvSpPr>
          <p:cNvPr id="4" name="Espace réservé du numéro de diapositive 3"/>
          <p:cNvSpPr>
            <a:spLocks noGrp="1"/>
          </p:cNvSpPr>
          <p:nvPr>
            <p:ph type="sldNum" sz="quarter" idx="10"/>
          </p:nvPr>
        </p:nvSpPr>
        <p:spPr/>
        <p:txBody>
          <a:bodyPr/>
          <a:lstStyle/>
          <a:p>
            <a:pPr>
              <a:defRPr/>
            </a:pPr>
            <a:fld id="{16DD9EC2-0497-1A4E-9A43-4B6B4B2CCBB8}" type="slidenum">
              <a:rPr lang="en-US" smtClean="0"/>
              <a:pPr>
                <a:defRPr/>
              </a:pPr>
              <a:t>51</a:t>
            </a:fld>
            <a:endParaRPr lang="en-US"/>
          </a:p>
        </p:txBody>
      </p:sp>
    </p:spTree>
    <p:extLst>
      <p:ext uri="{BB962C8B-B14F-4D97-AF65-F5344CB8AC3E}">
        <p14:creationId xmlns:p14="http://schemas.microsoft.com/office/powerpoint/2010/main" val="1868396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E4A9F8-6CF0-DB4F-984B-F479FCF82FD2}" type="slidenum">
              <a:rPr lang="fr-FR"/>
              <a:pPr/>
              <a:t>2</a:t>
            </a:fld>
            <a:endParaRPr lang="fr-FR"/>
          </a:p>
        </p:txBody>
      </p:sp>
      <p:sp>
        <p:nvSpPr>
          <p:cNvPr id="188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841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E0EEC-1FB7-CB48-84B7-4A6463C5268A}" type="slidenum">
              <a:rPr lang="fr-FR"/>
              <a:pPr/>
              <a:t>15</a:t>
            </a:fld>
            <a:endParaRPr lang="fr-F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9466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B0F2C1-62A2-A84E-B728-8ACCEB636267}" type="slidenum">
              <a:rPr lang="fr-FR"/>
              <a:pPr/>
              <a:t>16</a:t>
            </a:fld>
            <a:endParaRPr lang="fr-FR"/>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5269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16ED50-609F-154D-BCAD-C40A22EEA091}" type="slidenum">
              <a:rPr lang="fr-FR"/>
              <a:pPr/>
              <a:t>17</a:t>
            </a:fld>
            <a:endParaRPr lang="fr-FR"/>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normAutofit fontScale="85000" lnSpcReduction="10000"/>
          </a:bodyPr>
          <a:lstStyle/>
          <a:p>
            <a:r>
              <a:rPr lang="fr-FR" b="1">
                <a:solidFill>
                  <a:srgbClr val="262626"/>
                </a:solidFill>
                <a:latin typeface="Helvetica" charset="0"/>
              </a:rPr>
              <a:t>Addition of Rifampin to Standard Therapy for Treatment of Native Valve Infective Endocarditis Caused by </a:t>
            </a:r>
            <a:r>
              <a:rPr lang="fr-FR" b="1" i="1">
                <a:solidFill>
                  <a:srgbClr val="262626"/>
                </a:solidFill>
                <a:latin typeface="Helvetica" charset="0"/>
              </a:rPr>
              <a:t>Staphylococcus aureus</a:t>
            </a:r>
            <a:r>
              <a:rPr lang="fr-FR" b="1">
                <a:solidFill>
                  <a:srgbClr val="262626"/>
                </a:solidFill>
                <a:latin typeface="Verdana" charset="0"/>
              </a:rPr>
              <a:t>David J. Riedel,</a:t>
            </a:r>
            <a:r>
              <a:rPr lang="fr-FR" b="1" baseline="30000">
                <a:solidFill>
                  <a:srgbClr val="262626"/>
                </a:solidFill>
                <a:latin typeface="Verdana" charset="0"/>
              </a:rPr>
              <a:t>1</a:t>
            </a:r>
            <a:r>
              <a:rPr lang="fr-FR" b="1">
                <a:solidFill>
                  <a:srgbClr val="2A3F91"/>
                </a:solidFill>
                <a:latin typeface="Verdana" charset="0"/>
              </a:rPr>
              <a:t>*</a:t>
            </a:r>
            <a:r>
              <a:rPr lang="fr-FR" b="1">
                <a:solidFill>
                  <a:srgbClr val="262626"/>
                </a:solidFill>
                <a:latin typeface="Verdana" charset="0"/>
              </a:rPr>
              <a:t> Elizabeth Weekes,</a:t>
            </a:r>
            <a:r>
              <a:rPr lang="fr-FR" b="1" baseline="30000">
                <a:solidFill>
                  <a:srgbClr val="262626"/>
                </a:solidFill>
                <a:latin typeface="Verdana" charset="0"/>
              </a:rPr>
              <a:t>2,</a:t>
            </a:r>
            <a:r>
              <a:rPr lang="fr-FR" b="1">
                <a:solidFill>
                  <a:srgbClr val="262626"/>
                </a:solidFill>
                <a:latin typeface="Verdana" charset="0"/>
              </a:rPr>
              <a:t> and Graeme N. Forrest</a:t>
            </a:r>
            <a:r>
              <a:rPr lang="fr-FR" b="1" baseline="30000">
                <a:solidFill>
                  <a:srgbClr val="262626"/>
                </a:solidFill>
                <a:latin typeface="Verdana" charset="0"/>
              </a:rPr>
              <a:t>3</a:t>
            </a:r>
            <a:r>
              <a:rPr lang="fr-FR">
                <a:solidFill>
                  <a:srgbClr val="262626"/>
                </a:solidFill>
              </a:rPr>
              <a:t>Institute of Human Virology and Division of Infectious Diseases, University of Maryland School of Medicine, Baltimore, Maryland 21201,</a:t>
            </a:r>
            <a:r>
              <a:rPr lang="fr-FR" baseline="30000">
                <a:solidFill>
                  <a:srgbClr val="262626"/>
                </a:solidFill>
              </a:rPr>
              <a:t>1</a:t>
            </a:r>
            <a:r>
              <a:rPr lang="fr-FR">
                <a:solidFill>
                  <a:srgbClr val="262626"/>
                </a:solidFill>
              </a:rPr>
              <a:t> Department of Pharmacy, University of Maryland Medical Center, Baltimore, Maryland 21201,</a:t>
            </a:r>
            <a:r>
              <a:rPr lang="fr-FR" baseline="30000">
                <a:solidFill>
                  <a:srgbClr val="262626"/>
                </a:solidFill>
              </a:rPr>
              <a:t>2</a:t>
            </a:r>
            <a:r>
              <a:rPr lang="fr-FR">
                <a:solidFill>
                  <a:srgbClr val="262626"/>
                </a:solidFill>
              </a:rPr>
              <a:t> Department of Medicine, Division of Infectious Diseases, University of Maryland School of Medicine, Baltimore, Maryland 21201</a:t>
            </a:r>
            <a:endParaRPr lang="fr-FR" baseline="30000">
              <a:solidFill>
                <a:srgbClr val="262626"/>
              </a:solidFill>
            </a:endParaRPr>
          </a:p>
          <a:p>
            <a:r>
              <a:rPr lang="fr-FR" i="1">
                <a:solidFill>
                  <a:srgbClr val="262626"/>
                </a:solidFill>
                <a:latin typeface="Verdana" charset="0"/>
              </a:rPr>
              <a:t>Staphylococcus aureus</a:t>
            </a:r>
            <a:r>
              <a:rPr lang="fr-FR">
                <a:solidFill>
                  <a:srgbClr val="262626"/>
                </a:solidFill>
                <a:latin typeface="Verdana" charset="0"/>
              </a:rPr>
              <a:t> is a common cause of native valve infective</a:t>
            </a:r>
            <a:r>
              <a:rPr lang="fr-FR" baseline="30000">
                <a:solidFill>
                  <a:srgbClr val="262626"/>
                </a:solidFill>
                <a:latin typeface="Verdana" charset="0"/>
              </a:rPr>
              <a:t> </a:t>
            </a:r>
            <a:r>
              <a:rPr lang="fr-FR">
                <a:solidFill>
                  <a:srgbClr val="262626"/>
                </a:solidFill>
                <a:latin typeface="Verdana" charset="0"/>
              </a:rPr>
              <a:t>endocarditis (IE). Rifampin is often added to traditional therapy</a:t>
            </a:r>
            <a:r>
              <a:rPr lang="fr-FR" baseline="30000">
                <a:solidFill>
                  <a:srgbClr val="262626"/>
                </a:solidFill>
                <a:latin typeface="Verdana" charset="0"/>
              </a:rPr>
              <a:t> </a:t>
            </a:r>
            <a:r>
              <a:rPr lang="fr-FR">
                <a:solidFill>
                  <a:srgbClr val="262626"/>
                </a:solidFill>
                <a:latin typeface="Verdana" charset="0"/>
              </a:rPr>
              <a:t>for the management of serious </a:t>
            </a:r>
            <a:r>
              <a:rPr lang="fr-FR" i="1">
                <a:solidFill>
                  <a:srgbClr val="262626"/>
                </a:solidFill>
                <a:latin typeface="Verdana" charset="0"/>
              </a:rPr>
              <a:t>S. aureus</a:t>
            </a:r>
            <a:r>
              <a:rPr lang="fr-FR">
                <a:solidFill>
                  <a:srgbClr val="262626"/>
                </a:solidFill>
                <a:latin typeface="Verdana" charset="0"/>
              </a:rPr>
              <a:t> infections. There are</a:t>
            </a:r>
            <a:r>
              <a:rPr lang="fr-FR" baseline="30000">
                <a:solidFill>
                  <a:srgbClr val="262626"/>
                </a:solidFill>
                <a:latin typeface="Verdana" charset="0"/>
              </a:rPr>
              <a:t> </a:t>
            </a:r>
            <a:r>
              <a:rPr lang="fr-FR">
                <a:solidFill>
                  <a:srgbClr val="262626"/>
                </a:solidFill>
                <a:latin typeface="Verdana" charset="0"/>
              </a:rPr>
              <a:t>no large, prospective studies documenting the safety and efficacy</a:t>
            </a:r>
            <a:r>
              <a:rPr lang="fr-FR" baseline="30000">
                <a:solidFill>
                  <a:srgbClr val="262626"/>
                </a:solidFill>
                <a:latin typeface="Verdana" charset="0"/>
              </a:rPr>
              <a:t> </a:t>
            </a:r>
            <a:r>
              <a:rPr lang="fr-FR">
                <a:solidFill>
                  <a:srgbClr val="262626"/>
                </a:solidFill>
                <a:latin typeface="Verdana" charset="0"/>
              </a:rPr>
              <a:t>of adjunctive therapy with rifampin for treatment of native</a:t>
            </a:r>
            <a:r>
              <a:rPr lang="fr-FR" baseline="30000">
                <a:solidFill>
                  <a:srgbClr val="262626"/>
                </a:solidFill>
                <a:latin typeface="Verdana" charset="0"/>
              </a:rPr>
              <a:t> </a:t>
            </a:r>
            <a:r>
              <a:rPr lang="fr-FR">
                <a:solidFill>
                  <a:srgbClr val="262626"/>
                </a:solidFill>
                <a:latin typeface="Verdana" charset="0"/>
              </a:rPr>
              <a:t>valve </a:t>
            </a:r>
            <a:r>
              <a:rPr lang="fr-FR" i="1">
                <a:solidFill>
                  <a:srgbClr val="262626"/>
                </a:solidFill>
                <a:latin typeface="Verdana" charset="0"/>
              </a:rPr>
              <a:t>S. aureus</a:t>
            </a:r>
            <a:r>
              <a:rPr lang="fr-FR">
                <a:solidFill>
                  <a:srgbClr val="262626"/>
                </a:solidFill>
                <a:latin typeface="Verdana" charset="0"/>
              </a:rPr>
              <a:t> IE. We reviewed all cases of definite native</a:t>
            </a:r>
            <a:r>
              <a:rPr lang="fr-FR" baseline="30000">
                <a:solidFill>
                  <a:srgbClr val="262626"/>
                </a:solidFill>
                <a:latin typeface="Verdana" charset="0"/>
              </a:rPr>
              <a:t> </a:t>
            </a:r>
            <a:r>
              <a:rPr lang="fr-FR">
                <a:solidFill>
                  <a:srgbClr val="262626"/>
                </a:solidFill>
                <a:latin typeface="Verdana" charset="0"/>
              </a:rPr>
              <a:t>valve </a:t>
            </a:r>
            <a:r>
              <a:rPr lang="fr-FR" i="1">
                <a:solidFill>
                  <a:srgbClr val="262626"/>
                </a:solidFill>
                <a:latin typeface="Verdana" charset="0"/>
              </a:rPr>
              <a:t>S. aureus</a:t>
            </a:r>
            <a:r>
              <a:rPr lang="fr-FR">
                <a:solidFill>
                  <a:srgbClr val="262626"/>
                </a:solidFill>
                <a:latin typeface="Verdana" charset="0"/>
              </a:rPr>
              <a:t> IE confirmed by modified Duke criteria in a</a:t>
            </a:r>
            <a:r>
              <a:rPr lang="fr-FR" baseline="30000">
                <a:solidFill>
                  <a:srgbClr val="262626"/>
                </a:solidFill>
                <a:latin typeface="Verdana" charset="0"/>
              </a:rPr>
              <a:t> </a:t>
            </a:r>
            <a:r>
              <a:rPr lang="fr-FR">
                <a:solidFill>
                  <a:srgbClr val="262626"/>
                </a:solidFill>
                <a:latin typeface="Verdana" charset="0"/>
              </a:rPr>
              <a:t>large urban hospital between 1 January 2004 and 31 December</a:t>
            </a:r>
            <a:r>
              <a:rPr lang="fr-FR" baseline="30000">
                <a:solidFill>
                  <a:srgbClr val="262626"/>
                </a:solidFill>
                <a:latin typeface="Verdana" charset="0"/>
              </a:rPr>
              <a:t> </a:t>
            </a:r>
            <a:r>
              <a:rPr lang="fr-FR">
                <a:solidFill>
                  <a:srgbClr val="262626"/>
                </a:solidFill>
                <a:latin typeface="Verdana" charset="0"/>
              </a:rPr>
              <a:t>2005. A retrospective cohort analysis was used to assess the</a:t>
            </a:r>
            <a:r>
              <a:rPr lang="fr-FR" baseline="30000">
                <a:solidFill>
                  <a:srgbClr val="262626"/>
                </a:solidFill>
                <a:latin typeface="Verdana" charset="0"/>
              </a:rPr>
              <a:t> </a:t>
            </a:r>
            <a:r>
              <a:rPr lang="fr-FR">
                <a:solidFill>
                  <a:srgbClr val="262626"/>
                </a:solidFill>
                <a:latin typeface="Verdana" charset="0"/>
              </a:rPr>
              <a:t>impact of the addition of rifampin to standard therapy. There</a:t>
            </a:r>
            <a:r>
              <a:rPr lang="fr-FR" baseline="30000">
                <a:solidFill>
                  <a:srgbClr val="262626"/>
                </a:solidFill>
                <a:latin typeface="Verdana" charset="0"/>
              </a:rPr>
              <a:t> </a:t>
            </a:r>
            <a:r>
              <a:rPr lang="fr-FR">
                <a:solidFill>
                  <a:srgbClr val="262626"/>
                </a:solidFill>
                <a:latin typeface="Verdana" charset="0"/>
              </a:rPr>
              <a:t>were 42 cases of </a:t>
            </a:r>
            <a:r>
              <a:rPr lang="fr-FR" i="1">
                <a:solidFill>
                  <a:srgbClr val="262626"/>
                </a:solidFill>
                <a:latin typeface="Verdana" charset="0"/>
              </a:rPr>
              <a:t>S. aureus</a:t>
            </a:r>
            <a:r>
              <a:rPr lang="fr-FR">
                <a:solidFill>
                  <a:srgbClr val="262626"/>
                </a:solidFill>
                <a:latin typeface="Verdana" charset="0"/>
              </a:rPr>
              <a:t> IE treated with the addition of rifampin</a:t>
            </a:r>
            <a:r>
              <a:rPr lang="fr-FR" baseline="30000">
                <a:solidFill>
                  <a:srgbClr val="262626"/>
                </a:solidFill>
                <a:latin typeface="Verdana" charset="0"/>
              </a:rPr>
              <a:t> </a:t>
            </a:r>
            <a:r>
              <a:rPr lang="fr-FR">
                <a:solidFill>
                  <a:srgbClr val="262626"/>
                </a:solidFill>
                <a:latin typeface="Verdana" charset="0"/>
              </a:rPr>
              <a:t>and 42 controls. Cases received a median of 20 days of rifampin</a:t>
            </a:r>
            <a:r>
              <a:rPr lang="fr-FR" baseline="30000">
                <a:solidFill>
                  <a:srgbClr val="262626"/>
                </a:solidFill>
                <a:latin typeface="Verdana" charset="0"/>
              </a:rPr>
              <a:t> </a:t>
            </a:r>
            <a:r>
              <a:rPr lang="fr-FR">
                <a:solidFill>
                  <a:srgbClr val="262626"/>
                </a:solidFill>
                <a:latin typeface="Verdana" charset="0"/>
              </a:rPr>
              <a:t>(range, 14 to 48 days). Rifampin-resistant </a:t>
            </a:r>
            <a:r>
              <a:rPr lang="fr-FR" i="1">
                <a:solidFill>
                  <a:srgbClr val="262626"/>
                </a:solidFill>
                <a:latin typeface="Verdana" charset="0"/>
              </a:rPr>
              <a:t>S. aureus</a:t>
            </a:r>
            <a:r>
              <a:rPr lang="fr-FR">
                <a:solidFill>
                  <a:srgbClr val="262626"/>
                </a:solidFill>
                <a:latin typeface="Verdana" charset="0"/>
              </a:rPr>
              <a:t> isolates</a:t>
            </a:r>
            <a:r>
              <a:rPr lang="fr-FR" baseline="30000">
                <a:solidFill>
                  <a:srgbClr val="262626"/>
                </a:solidFill>
                <a:latin typeface="Verdana" charset="0"/>
              </a:rPr>
              <a:t> </a:t>
            </a:r>
            <a:r>
              <a:rPr lang="fr-FR">
                <a:solidFill>
                  <a:srgbClr val="262626"/>
                </a:solidFill>
                <a:latin typeface="Verdana" charset="0"/>
              </a:rPr>
              <a:t>developed in nine cases who received rifampin before clearance</a:t>
            </a:r>
            <a:r>
              <a:rPr lang="fr-FR" baseline="30000">
                <a:solidFill>
                  <a:srgbClr val="262626"/>
                </a:solidFill>
                <a:latin typeface="Verdana" charset="0"/>
              </a:rPr>
              <a:t> </a:t>
            </a:r>
            <a:r>
              <a:rPr lang="fr-FR">
                <a:solidFill>
                  <a:srgbClr val="262626"/>
                </a:solidFill>
                <a:latin typeface="Verdana" charset="0"/>
              </a:rPr>
              <a:t>of bacteremia (56%), while significant hepatic transaminase</a:t>
            </a:r>
            <a:r>
              <a:rPr lang="fr-FR" baseline="30000">
                <a:solidFill>
                  <a:srgbClr val="262626"/>
                </a:solidFill>
                <a:latin typeface="Verdana" charset="0"/>
              </a:rPr>
              <a:t> </a:t>
            </a:r>
            <a:r>
              <a:rPr lang="fr-FR">
                <a:solidFill>
                  <a:srgbClr val="262626"/>
                </a:solidFill>
                <a:latin typeface="Verdana" charset="0"/>
              </a:rPr>
              <a:t>elevations also occurred in nine cases, all of whom had hepatitis</a:t>
            </a:r>
            <a:r>
              <a:rPr lang="fr-FR" baseline="30000">
                <a:solidFill>
                  <a:srgbClr val="262626"/>
                </a:solidFill>
                <a:latin typeface="Verdana" charset="0"/>
              </a:rPr>
              <a:t> </a:t>
            </a:r>
            <a:r>
              <a:rPr lang="fr-FR">
                <a:solidFill>
                  <a:srgbClr val="262626"/>
                </a:solidFill>
                <a:latin typeface="Verdana" charset="0"/>
              </a:rPr>
              <a:t>C infection. Unrecognized significant drug-drug interactions</a:t>
            </a:r>
            <a:r>
              <a:rPr lang="fr-FR" baseline="30000">
                <a:solidFill>
                  <a:srgbClr val="262626"/>
                </a:solidFill>
                <a:latin typeface="Verdana" charset="0"/>
              </a:rPr>
              <a:t> </a:t>
            </a:r>
            <a:r>
              <a:rPr lang="fr-FR">
                <a:solidFill>
                  <a:srgbClr val="262626"/>
                </a:solidFill>
                <a:latin typeface="Verdana" charset="0"/>
              </a:rPr>
              <a:t>with rifampin occurred frequently (52%). Cases were more likely</a:t>
            </a:r>
            <a:r>
              <a:rPr lang="fr-FR" baseline="30000">
                <a:solidFill>
                  <a:srgbClr val="262626"/>
                </a:solidFill>
                <a:latin typeface="Verdana" charset="0"/>
              </a:rPr>
              <a:t> </a:t>
            </a:r>
            <a:r>
              <a:rPr lang="fr-FR">
                <a:solidFill>
                  <a:srgbClr val="262626"/>
                </a:solidFill>
                <a:latin typeface="Verdana" charset="0"/>
              </a:rPr>
              <a:t>to have a longer duration of bacteremia (5.2 versus 2.1 days;</a:t>
            </a:r>
            <a:r>
              <a:rPr lang="fr-FR" baseline="30000">
                <a:solidFill>
                  <a:srgbClr val="262626"/>
                </a:solidFill>
                <a:latin typeface="Verdana" charset="0"/>
              </a:rPr>
              <a:t> </a:t>
            </a:r>
            <a:r>
              <a:rPr lang="fr-FR">
                <a:solidFill>
                  <a:srgbClr val="262626"/>
                </a:solidFill>
                <a:latin typeface="Verdana" charset="0"/>
              </a:rPr>
              <a:t>P &lt; 0.001) and were less likely to survive (79% versus 95%;</a:t>
            </a:r>
            <a:r>
              <a:rPr lang="fr-FR" baseline="30000">
                <a:solidFill>
                  <a:srgbClr val="262626"/>
                </a:solidFill>
                <a:latin typeface="Verdana" charset="0"/>
              </a:rPr>
              <a:t> </a:t>
            </a:r>
            <a:r>
              <a:rPr lang="fr-FR" i="1">
                <a:solidFill>
                  <a:srgbClr val="262626"/>
                </a:solidFill>
                <a:latin typeface="Verdana" charset="0"/>
              </a:rPr>
              <a:t>P</a:t>
            </a:r>
            <a:r>
              <a:rPr lang="fr-FR">
                <a:solidFill>
                  <a:srgbClr val="262626"/>
                </a:solidFill>
                <a:latin typeface="Verdana" charset="0"/>
              </a:rPr>
              <a:t> = 0.048) than controls. Our results suggest that the potential</a:t>
            </a:r>
            <a:r>
              <a:rPr lang="fr-FR" baseline="30000">
                <a:solidFill>
                  <a:srgbClr val="262626"/>
                </a:solidFill>
                <a:latin typeface="Verdana" charset="0"/>
              </a:rPr>
              <a:t> </a:t>
            </a:r>
            <a:r>
              <a:rPr lang="fr-FR">
                <a:solidFill>
                  <a:srgbClr val="262626"/>
                </a:solidFill>
                <a:latin typeface="Verdana" charset="0"/>
              </a:rPr>
              <a:t>for hepatotoxicity, drug-drug interactions, and the emergence</a:t>
            </a:r>
            <a:r>
              <a:rPr lang="fr-FR" baseline="30000">
                <a:solidFill>
                  <a:srgbClr val="262626"/>
                </a:solidFill>
                <a:latin typeface="Verdana" charset="0"/>
              </a:rPr>
              <a:t> </a:t>
            </a:r>
            <a:r>
              <a:rPr lang="fr-FR">
                <a:solidFill>
                  <a:srgbClr val="262626"/>
                </a:solidFill>
                <a:latin typeface="Verdana" charset="0"/>
              </a:rPr>
              <a:t>of resistant </a:t>
            </a:r>
            <a:r>
              <a:rPr lang="fr-FR" i="1">
                <a:solidFill>
                  <a:srgbClr val="262626"/>
                </a:solidFill>
                <a:latin typeface="Verdana" charset="0"/>
              </a:rPr>
              <a:t>S. aureus</a:t>
            </a:r>
            <a:r>
              <a:rPr lang="fr-FR">
                <a:solidFill>
                  <a:srgbClr val="262626"/>
                </a:solidFill>
                <a:latin typeface="Verdana" charset="0"/>
              </a:rPr>
              <a:t> isolates warrants a careful risk-benefit</a:t>
            </a:r>
            <a:r>
              <a:rPr lang="fr-FR" baseline="30000">
                <a:solidFill>
                  <a:srgbClr val="262626"/>
                </a:solidFill>
                <a:latin typeface="Verdana" charset="0"/>
              </a:rPr>
              <a:t> </a:t>
            </a:r>
            <a:r>
              <a:rPr lang="fr-FR">
                <a:solidFill>
                  <a:srgbClr val="262626"/>
                </a:solidFill>
                <a:latin typeface="Verdana" charset="0"/>
              </a:rPr>
              <a:t>assessment before adding rifampin to standard antibiotic treatment</a:t>
            </a:r>
            <a:r>
              <a:rPr lang="fr-FR" baseline="30000">
                <a:solidFill>
                  <a:srgbClr val="262626"/>
                </a:solidFill>
                <a:latin typeface="Verdana" charset="0"/>
              </a:rPr>
              <a:t> </a:t>
            </a:r>
            <a:r>
              <a:rPr lang="fr-FR">
                <a:solidFill>
                  <a:srgbClr val="262626"/>
                </a:solidFill>
                <a:latin typeface="Verdana" charset="0"/>
              </a:rPr>
              <a:t>of native valve </a:t>
            </a:r>
            <a:r>
              <a:rPr lang="fr-FR" i="1">
                <a:solidFill>
                  <a:srgbClr val="262626"/>
                </a:solidFill>
                <a:latin typeface="Verdana" charset="0"/>
              </a:rPr>
              <a:t>S. aureus</a:t>
            </a:r>
            <a:r>
              <a:rPr lang="fr-FR">
                <a:solidFill>
                  <a:srgbClr val="262626"/>
                </a:solidFill>
                <a:latin typeface="Verdana" charset="0"/>
              </a:rPr>
              <a:t> IE until further clinical studies</a:t>
            </a:r>
            <a:r>
              <a:rPr lang="fr-FR" baseline="30000">
                <a:solidFill>
                  <a:srgbClr val="262626"/>
                </a:solidFill>
                <a:latin typeface="Verdana" charset="0"/>
              </a:rPr>
              <a:t> </a:t>
            </a:r>
            <a:r>
              <a:rPr lang="fr-FR">
                <a:solidFill>
                  <a:srgbClr val="262626"/>
                </a:solidFill>
                <a:latin typeface="Verdana" charset="0"/>
              </a:rPr>
              <a:t>are performed.</a:t>
            </a:r>
          </a:p>
          <a:p>
            <a:endParaRPr lang="fr-FR">
              <a:solidFill>
                <a:srgbClr val="262626"/>
              </a:solidFill>
              <a:latin typeface="Verdana" charset="0"/>
            </a:endParaRPr>
          </a:p>
          <a:p>
            <a:endParaRPr lang="fr-FR">
              <a:solidFill>
                <a:srgbClr val="262626"/>
              </a:solidFill>
              <a:latin typeface="Verdana" charset="0"/>
            </a:endParaRPr>
          </a:p>
        </p:txBody>
      </p:sp>
    </p:spTree>
    <p:extLst>
      <p:ext uri="{BB962C8B-B14F-4D97-AF65-F5344CB8AC3E}">
        <p14:creationId xmlns:p14="http://schemas.microsoft.com/office/powerpoint/2010/main" val="2120376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3E54A2-6041-5540-B6DB-2F8F6A03B216}" type="slidenum">
              <a:rPr lang="fr-FR"/>
              <a:pPr/>
              <a:t>18</a:t>
            </a:fld>
            <a:endParaRPr lang="fr-FR"/>
          </a:p>
        </p:txBody>
      </p:sp>
      <p:sp>
        <p:nvSpPr>
          <p:cNvPr id="13721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9" name="Rectangle 1027"/>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84157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6DD9EC2-0497-1A4E-9A43-4B6B4B2CCBB8}" type="slidenum">
              <a:rPr lang="en-US" smtClean="0"/>
              <a:pPr>
                <a:defRPr/>
              </a:pPr>
              <a:t>32</a:t>
            </a:fld>
            <a:endParaRPr lang="en-US"/>
          </a:p>
        </p:txBody>
      </p:sp>
    </p:spTree>
    <p:extLst>
      <p:ext uri="{BB962C8B-B14F-4D97-AF65-F5344CB8AC3E}">
        <p14:creationId xmlns:p14="http://schemas.microsoft.com/office/powerpoint/2010/main" val="1871272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B06B2B-6BA5-3D4C-8E78-BFB2CCC712F0}" type="slidenum">
              <a:rPr lang="fr-FR"/>
              <a:pPr/>
              <a:t>33</a:t>
            </a:fld>
            <a:endParaRPr lang="fr-F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66968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7500" lnSpcReduction="20000"/>
          </a:bodyPr>
          <a:lstStyle/>
          <a:p>
            <a:r>
              <a:rPr lang="en-US" sz="1200" b="1" i="0" kern="1200" dirty="0">
                <a:solidFill>
                  <a:schemeClr val="tx1"/>
                </a:solidFill>
                <a:effectLst/>
                <a:latin typeface="+mn-lt"/>
                <a:ea typeface="ＭＳ Ｐゴシック" charset="0"/>
                <a:cs typeface="ＭＳ Ｐゴシック" charset="0"/>
              </a:rPr>
              <a:t>1.     Parikh MS, Antony S. A comprehensive review of the diagnosis and management of prosthetic joint infections in the absence of positive cultures. Journal of Infection and Public Health. sept 2016;9(5):545‑56.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2.     </a:t>
            </a:r>
            <a:r>
              <a:rPr lang="en-US" sz="1200" b="0" i="0" kern="1200" dirty="0" err="1">
                <a:solidFill>
                  <a:schemeClr val="tx1"/>
                </a:solidFill>
                <a:effectLst/>
                <a:latin typeface="+mn-lt"/>
                <a:ea typeface="ＭＳ Ｐゴシック" charset="0"/>
                <a:cs typeface="ＭＳ Ｐゴシック" charset="0"/>
              </a:rPr>
              <a:t>Uçkay</a:t>
            </a:r>
            <a:r>
              <a:rPr lang="en-US" sz="1200" b="0" i="0" kern="1200" dirty="0">
                <a:solidFill>
                  <a:schemeClr val="tx1"/>
                </a:solidFill>
                <a:effectLst/>
                <a:latin typeface="+mn-lt"/>
                <a:ea typeface="ＭＳ Ｐゴシック" charset="0"/>
                <a:cs typeface="ＭＳ Ｐゴシック" charset="0"/>
              </a:rPr>
              <a:t> I, </a:t>
            </a:r>
            <a:r>
              <a:rPr lang="en-US" sz="1200" b="0" i="0" kern="1200" dirty="0" err="1">
                <a:solidFill>
                  <a:schemeClr val="tx1"/>
                </a:solidFill>
                <a:effectLst/>
                <a:latin typeface="+mn-lt"/>
                <a:ea typeface="ＭＳ Ｐゴシック" charset="0"/>
                <a:cs typeface="ＭＳ Ｐゴシック" charset="0"/>
              </a:rPr>
              <a:t>Gariani</a:t>
            </a:r>
            <a:r>
              <a:rPr lang="en-US" sz="1200" b="0" i="0" kern="1200" dirty="0">
                <a:solidFill>
                  <a:schemeClr val="tx1"/>
                </a:solidFill>
                <a:effectLst/>
                <a:latin typeface="+mn-lt"/>
                <a:ea typeface="ＭＳ Ｐゴシック" charset="0"/>
                <a:cs typeface="ＭＳ Ｐゴシック" charset="0"/>
              </a:rPr>
              <a:t> K, Dubois-</a:t>
            </a:r>
            <a:r>
              <a:rPr lang="en-US" sz="1200" b="0" i="0" kern="1200" dirty="0" err="1">
                <a:solidFill>
                  <a:schemeClr val="tx1"/>
                </a:solidFill>
                <a:effectLst/>
                <a:latin typeface="+mn-lt"/>
                <a:ea typeface="ＭＳ Ｐゴシック" charset="0"/>
                <a:cs typeface="ＭＳ Ｐゴシック" charset="0"/>
              </a:rPr>
              <a:t>Ferrière</a:t>
            </a:r>
            <a:r>
              <a:rPr lang="en-US" sz="1200" b="0" i="0" kern="1200" dirty="0">
                <a:solidFill>
                  <a:schemeClr val="tx1"/>
                </a:solidFill>
                <a:effectLst/>
                <a:latin typeface="+mn-lt"/>
                <a:ea typeface="ＭＳ Ｐゴシック" charset="0"/>
                <a:cs typeface="ＭＳ Ｐゴシック" charset="0"/>
              </a:rPr>
              <a:t> V, </a:t>
            </a:r>
            <a:r>
              <a:rPr lang="en-US" sz="1200" b="0" i="0" kern="1200" dirty="0" err="1">
                <a:solidFill>
                  <a:schemeClr val="tx1"/>
                </a:solidFill>
                <a:effectLst/>
                <a:latin typeface="+mn-lt"/>
                <a:ea typeface="ＭＳ Ｐゴシック" charset="0"/>
                <a:cs typeface="ＭＳ Ｐゴシック" charset="0"/>
              </a:rPr>
              <a:t>Suvà</a:t>
            </a:r>
            <a:r>
              <a:rPr lang="en-US" sz="1200" b="0" i="0" kern="1200" dirty="0">
                <a:solidFill>
                  <a:schemeClr val="tx1"/>
                </a:solidFill>
                <a:effectLst/>
                <a:latin typeface="+mn-lt"/>
                <a:ea typeface="ＭＳ Ｐゴシック" charset="0"/>
                <a:cs typeface="ＭＳ Ｐゴシック" charset="0"/>
              </a:rPr>
              <a:t> D, </a:t>
            </a:r>
            <a:r>
              <a:rPr lang="en-US" sz="1200" b="0" i="0" kern="1200" dirty="0" err="1">
                <a:solidFill>
                  <a:schemeClr val="tx1"/>
                </a:solidFill>
                <a:effectLst/>
                <a:latin typeface="+mn-lt"/>
                <a:ea typeface="ＭＳ Ｐゴシック" charset="0"/>
                <a:cs typeface="ＭＳ Ｐゴシック" charset="0"/>
              </a:rPr>
              <a:t>Lipsky</a:t>
            </a:r>
            <a:r>
              <a:rPr lang="en-US" sz="1200" b="0" i="0" kern="1200" dirty="0">
                <a:solidFill>
                  <a:schemeClr val="tx1"/>
                </a:solidFill>
                <a:effectLst/>
                <a:latin typeface="+mn-lt"/>
                <a:ea typeface="ＭＳ Ｐゴシック" charset="0"/>
                <a:cs typeface="ＭＳ Ｐゴシック" charset="0"/>
              </a:rPr>
              <a:t> BA. Diabetic foot infections: recent literature and cornerstones of management. Current Opinion in Infectious Diseases. </a:t>
            </a:r>
            <a:r>
              <a:rPr lang="en-US" sz="1200" b="0" i="0" kern="1200" dirty="0" err="1">
                <a:solidFill>
                  <a:schemeClr val="tx1"/>
                </a:solidFill>
                <a:effectLst/>
                <a:latin typeface="+mn-lt"/>
                <a:ea typeface="ＭＳ Ｐゴシック" charset="0"/>
                <a:cs typeface="ＭＳ Ｐゴシック" charset="0"/>
              </a:rPr>
              <a:t>avr</a:t>
            </a:r>
            <a:r>
              <a:rPr lang="en-US" sz="1200" b="0" i="0" kern="1200" dirty="0">
                <a:solidFill>
                  <a:schemeClr val="tx1"/>
                </a:solidFill>
                <a:effectLst/>
                <a:latin typeface="+mn-lt"/>
                <a:ea typeface="ＭＳ Ｐゴシック" charset="0"/>
                <a:cs typeface="ＭＳ Ｐゴシック" charset="0"/>
              </a:rPr>
              <a:t> 2016;29(2):145‑52. </a:t>
            </a:r>
          </a:p>
          <a:p>
            <a:r>
              <a:rPr lang="en-US" sz="1200" b="0" i="0" kern="1200" dirty="0">
                <a:solidFill>
                  <a:schemeClr val="tx1"/>
                </a:solidFill>
                <a:effectLst/>
                <a:latin typeface="+mn-lt"/>
                <a:ea typeface="ＭＳ Ｐゴシック" charset="0"/>
                <a:cs typeface="ＭＳ Ｐゴシック" charset="0"/>
              </a:rPr>
              <a:t>3.     </a:t>
            </a:r>
            <a:r>
              <a:rPr lang="en-US" sz="1200" b="0" i="0" kern="1200" dirty="0" err="1">
                <a:solidFill>
                  <a:schemeClr val="tx1"/>
                </a:solidFill>
                <a:effectLst/>
                <a:latin typeface="+mn-lt"/>
                <a:ea typeface="ＭＳ Ｐゴシック" charset="0"/>
                <a:cs typeface="ＭＳ Ｐゴシック" charset="0"/>
              </a:rPr>
              <a:t>Wille</a:t>
            </a:r>
            <a:r>
              <a:rPr lang="en-US" sz="1200" b="0" i="0" kern="1200" dirty="0">
                <a:solidFill>
                  <a:schemeClr val="tx1"/>
                </a:solidFill>
                <a:effectLst/>
                <a:latin typeface="+mn-lt"/>
                <a:ea typeface="ＭＳ Ｐゴシック" charset="0"/>
                <a:cs typeface="ＭＳ Ｐゴシック" charset="0"/>
              </a:rPr>
              <a:t> H, </a:t>
            </a:r>
            <a:r>
              <a:rPr lang="en-US" sz="1200" b="0" i="0" kern="1200" dirty="0" err="1">
                <a:solidFill>
                  <a:schemeClr val="tx1"/>
                </a:solidFill>
                <a:effectLst/>
                <a:latin typeface="+mn-lt"/>
                <a:ea typeface="ＭＳ Ｐゴシック" charset="0"/>
                <a:cs typeface="ＭＳ Ｐゴシック" charset="0"/>
              </a:rPr>
              <a:t>Dauchy</a:t>
            </a:r>
            <a:r>
              <a:rPr lang="en-US" sz="1200" b="0" i="0" kern="1200" dirty="0">
                <a:solidFill>
                  <a:schemeClr val="tx1"/>
                </a:solidFill>
                <a:effectLst/>
                <a:latin typeface="+mn-lt"/>
                <a:ea typeface="ＭＳ Ｐゴシック" charset="0"/>
                <a:cs typeface="ＭＳ Ｐゴシック" charset="0"/>
              </a:rPr>
              <a:t> F-A, </a:t>
            </a:r>
            <a:r>
              <a:rPr lang="en-US" sz="1200" b="0" i="0" kern="1200" dirty="0" err="1">
                <a:solidFill>
                  <a:schemeClr val="tx1"/>
                </a:solidFill>
                <a:effectLst/>
                <a:latin typeface="+mn-lt"/>
                <a:ea typeface="ＭＳ Ｐゴシック" charset="0"/>
                <a:cs typeface="ＭＳ Ｐゴシック" charset="0"/>
              </a:rPr>
              <a:t>Desclaux</a:t>
            </a:r>
            <a:r>
              <a:rPr lang="en-US" sz="1200" b="0" i="0" kern="1200" dirty="0">
                <a:solidFill>
                  <a:schemeClr val="tx1"/>
                </a:solidFill>
                <a:effectLst/>
                <a:latin typeface="+mn-lt"/>
                <a:ea typeface="ＭＳ Ｐゴシック" charset="0"/>
                <a:cs typeface="ＭＳ Ｐゴシック" charset="0"/>
              </a:rPr>
              <a:t> A, </a:t>
            </a:r>
            <a:r>
              <a:rPr lang="en-US" sz="1200" b="0" i="0" kern="1200" dirty="0" err="1">
                <a:solidFill>
                  <a:schemeClr val="tx1"/>
                </a:solidFill>
                <a:effectLst/>
                <a:latin typeface="+mn-lt"/>
                <a:ea typeface="ＭＳ Ｐゴシック" charset="0"/>
                <a:cs typeface="ＭＳ Ｐゴシック" charset="0"/>
              </a:rPr>
              <a:t>Dutronc</a:t>
            </a:r>
            <a:r>
              <a:rPr lang="en-US" sz="1200" b="0" i="0" kern="1200" dirty="0">
                <a:solidFill>
                  <a:schemeClr val="tx1"/>
                </a:solidFill>
                <a:effectLst/>
                <a:latin typeface="+mn-lt"/>
                <a:ea typeface="ＭＳ Ｐゴシック" charset="0"/>
                <a:cs typeface="ＭＳ Ｐゴシック" charset="0"/>
              </a:rPr>
              <a:t> H, </a:t>
            </a:r>
            <a:r>
              <a:rPr lang="en-US" sz="1200" b="0" i="0" kern="1200" dirty="0" err="1">
                <a:solidFill>
                  <a:schemeClr val="tx1"/>
                </a:solidFill>
                <a:effectLst/>
                <a:latin typeface="+mn-lt"/>
                <a:ea typeface="ＭＳ Ｐゴシック" charset="0"/>
                <a:cs typeface="ＭＳ Ｐゴシック" charset="0"/>
              </a:rPr>
              <a:t>Vareil</a:t>
            </a:r>
            <a:r>
              <a:rPr lang="en-US" sz="1200" b="0" i="0" kern="1200" dirty="0">
                <a:solidFill>
                  <a:schemeClr val="tx1"/>
                </a:solidFill>
                <a:effectLst/>
                <a:latin typeface="+mn-lt"/>
                <a:ea typeface="ＭＳ Ｐゴシック" charset="0"/>
                <a:cs typeface="ＭＳ Ｐゴシック" charset="0"/>
              </a:rPr>
              <a:t> M-O, Dubois V, et al. Efficacy of debridement, antibiotic therapy and implant retention within three months during postoperative instrumented spine infections. Infectious Diseases. 3 </a:t>
            </a:r>
            <a:r>
              <a:rPr lang="en-US" sz="1200" b="0" i="0" kern="1200" dirty="0" err="1">
                <a:solidFill>
                  <a:schemeClr val="tx1"/>
                </a:solidFill>
                <a:effectLst/>
                <a:latin typeface="+mn-lt"/>
                <a:ea typeface="ＭＳ Ｐゴシック" charset="0"/>
                <a:cs typeface="ＭＳ Ｐゴシック" charset="0"/>
              </a:rPr>
              <a:t>avr</a:t>
            </a:r>
            <a:r>
              <a:rPr lang="en-US" sz="1200" b="0" i="0" kern="1200" dirty="0">
                <a:solidFill>
                  <a:schemeClr val="tx1"/>
                </a:solidFill>
                <a:effectLst/>
                <a:latin typeface="+mn-lt"/>
                <a:ea typeface="ＭＳ Ｐゴシック" charset="0"/>
                <a:cs typeface="ＭＳ Ｐゴシック" charset="0"/>
              </a:rPr>
              <a:t> 2017;49(4):261‑7. </a:t>
            </a:r>
          </a:p>
          <a:p>
            <a:r>
              <a:rPr lang="en-US" sz="1200" b="0" i="0" kern="1200" dirty="0">
                <a:solidFill>
                  <a:schemeClr val="tx1"/>
                </a:solidFill>
                <a:effectLst/>
                <a:latin typeface="+mn-lt"/>
                <a:ea typeface="ＭＳ Ｐゴシック" charset="0"/>
                <a:cs typeface="ＭＳ Ｐゴシック" charset="0"/>
              </a:rPr>
              <a:t>4.     Lamb MJ, Baillie L, </a:t>
            </a:r>
            <a:r>
              <a:rPr lang="en-US" sz="1200" b="0" i="0" kern="1200" dirty="0" err="1">
                <a:solidFill>
                  <a:schemeClr val="tx1"/>
                </a:solidFill>
                <a:effectLst/>
                <a:latin typeface="+mn-lt"/>
                <a:ea typeface="ＭＳ Ｐゴシック" charset="0"/>
                <a:cs typeface="ＭＳ Ｐゴシック" charset="0"/>
              </a:rPr>
              <a:t>Pajak</a:t>
            </a:r>
            <a:r>
              <a:rPr lang="en-US" sz="1200" b="0" i="0" kern="1200" dirty="0">
                <a:solidFill>
                  <a:schemeClr val="tx1"/>
                </a:solidFill>
                <a:effectLst/>
                <a:latin typeface="+mn-lt"/>
                <a:ea typeface="ＭＳ Ｐゴシック" charset="0"/>
                <a:cs typeface="ＭＳ Ｐゴシック" charset="0"/>
              </a:rPr>
              <a:t> D, Flynn J, Bansal V, </a:t>
            </a:r>
            <a:r>
              <a:rPr lang="en-US" sz="1200" b="0" i="0" kern="1200" dirty="0" err="1">
                <a:solidFill>
                  <a:schemeClr val="tx1"/>
                </a:solidFill>
                <a:effectLst/>
                <a:latin typeface="+mn-lt"/>
                <a:ea typeface="ＭＳ Ｐゴシック" charset="0"/>
                <a:cs typeface="ＭＳ Ｐゴシック" charset="0"/>
              </a:rPr>
              <a:t>Simor</a:t>
            </a:r>
            <a:r>
              <a:rPr lang="en-US" sz="1200" b="0" i="0" kern="1200" dirty="0">
                <a:solidFill>
                  <a:schemeClr val="tx1"/>
                </a:solidFill>
                <a:effectLst/>
                <a:latin typeface="+mn-lt"/>
                <a:ea typeface="ＭＳ Ｐゴシック" charset="0"/>
                <a:cs typeface="ＭＳ Ｐゴシック" charset="0"/>
              </a:rPr>
              <a:t> A, et al. Elimination of screening urine cultures prior to elective joint arthroplasty. Clinical Infectious Diseases. 2016;ciw848. </a:t>
            </a:r>
          </a:p>
          <a:p>
            <a:r>
              <a:rPr lang="en-US" sz="1200" b="1" i="0" kern="1200" dirty="0">
                <a:solidFill>
                  <a:schemeClr val="tx1"/>
                </a:solidFill>
                <a:effectLst/>
                <a:latin typeface="+mn-lt"/>
                <a:ea typeface="ＭＳ Ｐゴシック" charset="0"/>
                <a:cs typeface="ＭＳ Ｐゴシック" charset="0"/>
              </a:rPr>
              <a:t>5.     </a:t>
            </a:r>
            <a:r>
              <a:rPr lang="en-US" sz="1200" b="1" i="0" kern="1200" dirty="0" err="1">
                <a:solidFill>
                  <a:schemeClr val="tx1"/>
                </a:solidFill>
                <a:effectLst/>
                <a:latin typeface="+mn-lt"/>
                <a:ea typeface="ＭＳ Ｐゴシック" charset="0"/>
                <a:cs typeface="ＭＳ Ｐゴシック" charset="0"/>
              </a:rPr>
              <a:t>Bémer</a:t>
            </a:r>
            <a:r>
              <a:rPr lang="en-US" sz="1200" b="1" i="0" kern="1200" dirty="0">
                <a:solidFill>
                  <a:schemeClr val="tx1"/>
                </a:solidFill>
                <a:effectLst/>
                <a:latin typeface="+mn-lt"/>
                <a:ea typeface="ＭＳ Ｐゴシック" charset="0"/>
                <a:cs typeface="ＭＳ Ｐゴシック" charset="0"/>
              </a:rPr>
              <a:t> P, Léger J, </a:t>
            </a:r>
            <a:r>
              <a:rPr lang="en-US" sz="1200" b="1" i="0" kern="1200" dirty="0" err="1">
                <a:solidFill>
                  <a:schemeClr val="tx1"/>
                </a:solidFill>
                <a:effectLst/>
                <a:latin typeface="+mn-lt"/>
                <a:ea typeface="ＭＳ Ｐゴシック" charset="0"/>
                <a:cs typeface="ＭＳ Ｐゴシック" charset="0"/>
              </a:rPr>
              <a:t>Tandé</a:t>
            </a:r>
            <a:r>
              <a:rPr lang="en-US" sz="1200" b="1" i="0" kern="1200" dirty="0">
                <a:solidFill>
                  <a:schemeClr val="tx1"/>
                </a:solidFill>
                <a:effectLst/>
                <a:latin typeface="+mn-lt"/>
                <a:ea typeface="ＭＳ Ｐゴシック" charset="0"/>
                <a:cs typeface="ＭＳ Ｐゴシック" charset="0"/>
              </a:rPr>
              <a:t> D, </a:t>
            </a:r>
            <a:r>
              <a:rPr lang="en-US" sz="1200" b="1" i="0" kern="1200" dirty="0" err="1">
                <a:solidFill>
                  <a:schemeClr val="tx1"/>
                </a:solidFill>
                <a:effectLst/>
                <a:latin typeface="+mn-lt"/>
                <a:ea typeface="ＭＳ Ｐゴシック" charset="0"/>
                <a:cs typeface="ＭＳ Ｐゴシック" charset="0"/>
              </a:rPr>
              <a:t>Plouzeau</a:t>
            </a:r>
            <a:r>
              <a:rPr lang="en-US" sz="1200" b="1" i="0" kern="1200" dirty="0">
                <a:solidFill>
                  <a:schemeClr val="tx1"/>
                </a:solidFill>
                <a:effectLst/>
                <a:latin typeface="+mn-lt"/>
                <a:ea typeface="ＭＳ Ｐゴシック" charset="0"/>
                <a:cs typeface="ＭＳ Ｐゴシック" charset="0"/>
              </a:rPr>
              <a:t> C, Valentin AS, Jolivet-</a:t>
            </a:r>
            <a:r>
              <a:rPr lang="en-US" sz="1200" b="1" i="0" kern="1200" dirty="0" err="1">
                <a:solidFill>
                  <a:schemeClr val="tx1"/>
                </a:solidFill>
                <a:effectLst/>
                <a:latin typeface="+mn-lt"/>
                <a:ea typeface="ＭＳ Ｐゴシック" charset="0"/>
                <a:cs typeface="ＭＳ Ｐゴシック" charset="0"/>
              </a:rPr>
              <a:t>Gougeon</a:t>
            </a:r>
            <a:r>
              <a:rPr lang="en-US" sz="1200" b="1" i="0" kern="1200" dirty="0">
                <a:solidFill>
                  <a:schemeClr val="tx1"/>
                </a:solidFill>
                <a:effectLst/>
                <a:latin typeface="+mn-lt"/>
                <a:ea typeface="ＭＳ Ｐゴシック" charset="0"/>
                <a:cs typeface="ＭＳ Ｐゴシック" charset="0"/>
              </a:rPr>
              <a:t> A, et al. How Many Samples and How Many Culture Media To Diagnose a Prosthetic Joint Infection: a Clinical and Microbiological Prospective Multicenter Study. Forbes BA, </a:t>
            </a:r>
            <a:r>
              <a:rPr lang="en-US" sz="1200" b="1" i="0" kern="1200" dirty="0" err="1">
                <a:solidFill>
                  <a:schemeClr val="tx1"/>
                </a:solidFill>
                <a:effectLst/>
                <a:latin typeface="+mn-lt"/>
                <a:ea typeface="ＭＳ Ｐゴシック" charset="0"/>
                <a:cs typeface="ＭＳ Ｐゴシック" charset="0"/>
              </a:rPr>
              <a:t>éditeur</a:t>
            </a:r>
            <a:r>
              <a:rPr lang="en-US" sz="1200" b="1" i="0" kern="1200" dirty="0">
                <a:solidFill>
                  <a:schemeClr val="tx1"/>
                </a:solidFill>
                <a:effectLst/>
                <a:latin typeface="+mn-lt"/>
                <a:ea typeface="ＭＳ Ｐゴシック" charset="0"/>
                <a:cs typeface="ＭＳ Ｐゴシック" charset="0"/>
              </a:rPr>
              <a:t>. Journal of Clinical Microbiology. </a:t>
            </a:r>
            <a:r>
              <a:rPr lang="en-US" sz="1200" b="1" i="0" kern="1200" dirty="0" err="1">
                <a:solidFill>
                  <a:schemeClr val="tx1"/>
                </a:solidFill>
                <a:effectLst/>
                <a:latin typeface="+mn-lt"/>
                <a:ea typeface="ＭＳ Ｐゴシック" charset="0"/>
                <a:cs typeface="ＭＳ Ｐゴシック" charset="0"/>
              </a:rPr>
              <a:t>févr</a:t>
            </a:r>
            <a:r>
              <a:rPr lang="en-US" sz="1200" b="1" i="0" kern="1200" dirty="0">
                <a:solidFill>
                  <a:schemeClr val="tx1"/>
                </a:solidFill>
                <a:effectLst/>
                <a:latin typeface="+mn-lt"/>
                <a:ea typeface="ＭＳ Ｐゴシック" charset="0"/>
                <a:cs typeface="ＭＳ Ｐゴシック" charset="0"/>
              </a:rPr>
              <a:t> 2016;54(2):385‑91.</a:t>
            </a:r>
            <a:r>
              <a:rPr lang="en-US" sz="1200" b="0" i="0" kern="1200" dirty="0">
                <a:solidFill>
                  <a:schemeClr val="tx1"/>
                </a:solidFill>
                <a:effectLst/>
                <a:latin typeface="+mn-lt"/>
                <a:ea typeface="ＭＳ Ｐゴシック" charset="0"/>
                <a:cs typeface="ＭＳ Ｐゴシック" charset="0"/>
              </a:rPr>
              <a:t> </a:t>
            </a:r>
          </a:p>
          <a:p>
            <a:r>
              <a:rPr lang="en-US" sz="1200" b="1" i="0" kern="1200" dirty="0">
                <a:solidFill>
                  <a:schemeClr val="tx1"/>
                </a:solidFill>
                <a:effectLst/>
                <a:latin typeface="+mn-lt"/>
                <a:ea typeface="ＭＳ Ｐゴシック" charset="0"/>
                <a:cs typeface="ＭＳ Ｐゴシック" charset="0"/>
              </a:rPr>
              <a:t>6.     </a:t>
            </a:r>
            <a:r>
              <a:rPr lang="en-US" sz="1200" b="1" i="0" kern="1200" dirty="0" err="1">
                <a:solidFill>
                  <a:schemeClr val="tx1"/>
                </a:solidFill>
                <a:effectLst/>
                <a:latin typeface="+mn-lt"/>
                <a:ea typeface="ＭＳ Ｐゴシック" charset="0"/>
                <a:cs typeface="ＭＳ Ｐゴシック" charset="0"/>
              </a:rPr>
              <a:t>Allegranzi</a:t>
            </a:r>
            <a:r>
              <a:rPr lang="en-US" sz="1200" b="1" i="0" kern="1200" dirty="0">
                <a:solidFill>
                  <a:schemeClr val="tx1"/>
                </a:solidFill>
                <a:effectLst/>
                <a:latin typeface="+mn-lt"/>
                <a:ea typeface="ＭＳ Ｐゴシック" charset="0"/>
                <a:cs typeface="ＭＳ Ｐゴシック" charset="0"/>
              </a:rPr>
              <a:t> B, </a:t>
            </a:r>
            <a:r>
              <a:rPr lang="en-US" sz="1200" b="1" i="0" kern="1200" dirty="0" err="1">
                <a:solidFill>
                  <a:schemeClr val="tx1"/>
                </a:solidFill>
                <a:effectLst/>
                <a:latin typeface="+mn-lt"/>
                <a:ea typeface="ＭＳ Ｐゴシック" charset="0"/>
                <a:cs typeface="ＭＳ Ｐゴシック" charset="0"/>
              </a:rPr>
              <a:t>Zayed</a:t>
            </a:r>
            <a:r>
              <a:rPr lang="en-US" sz="1200" b="1" i="0" kern="1200" dirty="0">
                <a:solidFill>
                  <a:schemeClr val="tx1"/>
                </a:solidFill>
                <a:effectLst/>
                <a:latin typeface="+mn-lt"/>
                <a:ea typeface="ＭＳ Ｐゴシック" charset="0"/>
                <a:cs typeface="ＭＳ Ｐゴシック" charset="0"/>
              </a:rPr>
              <a:t> B, Bischoff P, </a:t>
            </a:r>
            <a:r>
              <a:rPr lang="en-US" sz="1200" b="1" i="0" kern="1200" dirty="0" err="1">
                <a:solidFill>
                  <a:schemeClr val="tx1"/>
                </a:solidFill>
                <a:effectLst/>
                <a:latin typeface="+mn-lt"/>
                <a:ea typeface="ＭＳ Ｐゴシック" charset="0"/>
                <a:cs typeface="ＭＳ Ｐゴシック" charset="0"/>
              </a:rPr>
              <a:t>Kubilay</a:t>
            </a:r>
            <a:r>
              <a:rPr lang="en-US" sz="1200" b="1" i="0" kern="1200" dirty="0">
                <a:solidFill>
                  <a:schemeClr val="tx1"/>
                </a:solidFill>
                <a:effectLst/>
                <a:latin typeface="+mn-lt"/>
                <a:ea typeface="ＭＳ Ｐゴシック" charset="0"/>
                <a:cs typeface="ＭＳ Ｐゴシック" charset="0"/>
              </a:rPr>
              <a:t> NZ, de </a:t>
            </a:r>
            <a:r>
              <a:rPr lang="en-US" sz="1200" b="1" i="0" kern="1200" dirty="0" err="1">
                <a:solidFill>
                  <a:schemeClr val="tx1"/>
                </a:solidFill>
                <a:effectLst/>
                <a:latin typeface="+mn-lt"/>
                <a:ea typeface="ＭＳ Ｐゴシック" charset="0"/>
                <a:cs typeface="ＭＳ Ｐゴシック" charset="0"/>
              </a:rPr>
              <a:t>Jonge</a:t>
            </a:r>
            <a:r>
              <a:rPr lang="en-US" sz="1200" b="1" i="0" kern="1200" dirty="0">
                <a:solidFill>
                  <a:schemeClr val="tx1"/>
                </a:solidFill>
                <a:effectLst/>
                <a:latin typeface="+mn-lt"/>
                <a:ea typeface="ＭＳ Ｐゴシック" charset="0"/>
                <a:cs typeface="ＭＳ Ｐゴシック" charset="0"/>
              </a:rPr>
              <a:t> S, de </a:t>
            </a:r>
            <a:r>
              <a:rPr lang="en-US" sz="1200" b="1" i="0" kern="1200" dirty="0" err="1">
                <a:solidFill>
                  <a:schemeClr val="tx1"/>
                </a:solidFill>
                <a:effectLst/>
                <a:latin typeface="+mn-lt"/>
                <a:ea typeface="ＭＳ Ｐゴシック" charset="0"/>
                <a:cs typeface="ＭＳ Ｐゴシック" charset="0"/>
              </a:rPr>
              <a:t>Vries</a:t>
            </a:r>
            <a:r>
              <a:rPr lang="en-US" sz="1200" b="1" i="0" kern="1200" dirty="0">
                <a:solidFill>
                  <a:schemeClr val="tx1"/>
                </a:solidFill>
                <a:effectLst/>
                <a:latin typeface="+mn-lt"/>
                <a:ea typeface="ＭＳ Ｐゴシック" charset="0"/>
                <a:cs typeface="ＭＳ Ｐゴシック" charset="0"/>
              </a:rPr>
              <a:t> F, et al. New WHO recommendations on intraoperative and postoperative measures for surgical site infection prevention: an evidence-based global perspective. The Lancet Infectious Diseases. </a:t>
            </a:r>
            <a:r>
              <a:rPr lang="en-US" sz="1200" b="1" i="0" kern="1200" dirty="0" err="1">
                <a:solidFill>
                  <a:schemeClr val="tx1"/>
                </a:solidFill>
                <a:effectLst/>
                <a:latin typeface="+mn-lt"/>
                <a:ea typeface="ＭＳ Ｐゴシック" charset="0"/>
                <a:cs typeface="ＭＳ Ｐゴシック" charset="0"/>
              </a:rPr>
              <a:t>déc</a:t>
            </a:r>
            <a:r>
              <a:rPr lang="en-US" sz="1200" b="1" i="0" kern="1200" dirty="0">
                <a:solidFill>
                  <a:schemeClr val="tx1"/>
                </a:solidFill>
                <a:effectLst/>
                <a:latin typeface="+mn-lt"/>
                <a:ea typeface="ＭＳ Ｐゴシック" charset="0"/>
                <a:cs typeface="ＭＳ Ｐゴシック" charset="0"/>
              </a:rPr>
              <a:t> 2016;16(12):e288‑303.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7.     </a:t>
            </a:r>
            <a:r>
              <a:rPr lang="en-US" sz="1200" b="0" i="0" kern="1200" dirty="0" err="1">
                <a:solidFill>
                  <a:schemeClr val="tx1"/>
                </a:solidFill>
                <a:effectLst/>
                <a:latin typeface="+mn-lt"/>
                <a:ea typeface="ＭＳ Ｐゴシック" charset="0"/>
                <a:cs typeface="ＭＳ Ｐゴシック" charset="0"/>
              </a:rPr>
              <a:t>Marmor</a:t>
            </a:r>
            <a:r>
              <a:rPr lang="en-US" sz="1200" b="0" i="0" kern="1200" dirty="0">
                <a:solidFill>
                  <a:schemeClr val="tx1"/>
                </a:solidFill>
                <a:effectLst/>
                <a:latin typeface="+mn-lt"/>
                <a:ea typeface="ＭＳ Ｐゴシック" charset="0"/>
                <a:cs typeface="ＭＳ Ｐゴシック" charset="0"/>
              </a:rPr>
              <a:t> S, </a:t>
            </a:r>
            <a:r>
              <a:rPr lang="en-US" sz="1200" b="0" i="0" kern="1200" dirty="0" err="1">
                <a:solidFill>
                  <a:schemeClr val="tx1"/>
                </a:solidFill>
                <a:effectLst/>
                <a:latin typeface="+mn-lt"/>
                <a:ea typeface="ＭＳ Ｐゴシック" charset="0"/>
                <a:cs typeface="ＭＳ Ｐゴシック" charset="0"/>
              </a:rPr>
              <a:t>Kerroumi</a:t>
            </a:r>
            <a:r>
              <a:rPr lang="en-US" sz="1200" b="0" i="0" kern="1200" dirty="0">
                <a:solidFill>
                  <a:schemeClr val="tx1"/>
                </a:solidFill>
                <a:effectLst/>
                <a:latin typeface="+mn-lt"/>
                <a:ea typeface="ＭＳ Ｐゴシック" charset="0"/>
                <a:cs typeface="ＭＳ Ｐゴシック" charset="0"/>
              </a:rPr>
              <a:t> Y. Patient-specific risk factors for infection in arthroplasty procedure. </a:t>
            </a:r>
            <a:r>
              <a:rPr lang="en-US" sz="1200" b="0" i="0" kern="1200" dirty="0" err="1">
                <a:solidFill>
                  <a:schemeClr val="tx1"/>
                </a:solidFill>
                <a:effectLst/>
                <a:latin typeface="+mn-lt"/>
                <a:ea typeface="ＭＳ Ｐゴシック" charset="0"/>
                <a:cs typeface="ＭＳ Ｐゴシック" charset="0"/>
              </a:rPr>
              <a:t>Orthopaedics</a:t>
            </a:r>
            <a:r>
              <a:rPr lang="en-US" sz="1200" b="0" i="0" kern="1200" dirty="0">
                <a:solidFill>
                  <a:schemeClr val="tx1"/>
                </a:solidFill>
                <a:effectLst/>
                <a:latin typeface="+mn-lt"/>
                <a:ea typeface="ＭＳ Ｐゴシック" charset="0"/>
                <a:cs typeface="ＭＳ Ｐゴシック" charset="0"/>
              </a:rPr>
              <a:t> &amp; Traumatology: Surgery &amp; Research. </a:t>
            </a:r>
            <a:r>
              <a:rPr lang="en-US" sz="1200" b="0" i="0" kern="1200" dirty="0" err="1">
                <a:solidFill>
                  <a:schemeClr val="tx1"/>
                </a:solidFill>
                <a:effectLst/>
                <a:latin typeface="+mn-lt"/>
                <a:ea typeface="ＭＳ Ｐゴシック" charset="0"/>
                <a:cs typeface="ＭＳ Ｐゴシック" charset="0"/>
              </a:rPr>
              <a:t>févr</a:t>
            </a:r>
            <a:r>
              <a:rPr lang="en-US" sz="1200" b="0" i="0" kern="1200" dirty="0">
                <a:solidFill>
                  <a:schemeClr val="tx1"/>
                </a:solidFill>
                <a:effectLst/>
                <a:latin typeface="+mn-lt"/>
                <a:ea typeface="ＭＳ Ｐゴシック" charset="0"/>
                <a:cs typeface="ＭＳ Ｐゴシック" charset="0"/>
              </a:rPr>
              <a:t> 2016;102(1):S113‑9. </a:t>
            </a:r>
          </a:p>
          <a:p>
            <a:r>
              <a:rPr lang="en-US" sz="1200" b="1" i="0" kern="1200" dirty="0">
                <a:solidFill>
                  <a:schemeClr val="tx1"/>
                </a:solidFill>
                <a:effectLst/>
                <a:latin typeface="+mn-lt"/>
                <a:ea typeface="ＭＳ Ｐゴシック" charset="0"/>
                <a:cs typeface="ＭＳ Ｐゴシック" charset="0"/>
              </a:rPr>
              <a:t>8.     Kapadia BH, Berg RA, Daley JA, Fritz J, </a:t>
            </a:r>
            <a:r>
              <a:rPr lang="en-US" sz="1200" b="1" i="0" kern="1200" dirty="0" err="1">
                <a:solidFill>
                  <a:schemeClr val="tx1"/>
                </a:solidFill>
                <a:effectLst/>
                <a:latin typeface="+mn-lt"/>
                <a:ea typeface="ＭＳ Ｐゴシック" charset="0"/>
                <a:cs typeface="ＭＳ Ｐゴシック" charset="0"/>
              </a:rPr>
              <a:t>Bhave</a:t>
            </a:r>
            <a:r>
              <a:rPr lang="en-US" sz="1200" b="1" i="0" kern="1200" dirty="0">
                <a:solidFill>
                  <a:schemeClr val="tx1"/>
                </a:solidFill>
                <a:effectLst/>
                <a:latin typeface="+mn-lt"/>
                <a:ea typeface="ＭＳ Ｐゴシック" charset="0"/>
                <a:cs typeface="ＭＳ Ｐゴシック" charset="0"/>
              </a:rPr>
              <a:t> A, Mont MA. </a:t>
            </a:r>
            <a:r>
              <a:rPr lang="en-US" sz="1200" b="1" i="0" kern="1200" dirty="0" err="1">
                <a:solidFill>
                  <a:schemeClr val="tx1"/>
                </a:solidFill>
                <a:effectLst/>
                <a:latin typeface="+mn-lt"/>
                <a:ea typeface="ＭＳ Ｐゴシック" charset="0"/>
                <a:cs typeface="ＭＳ Ｐゴシック" charset="0"/>
              </a:rPr>
              <a:t>Periprosthetic</a:t>
            </a:r>
            <a:r>
              <a:rPr lang="en-US" sz="1200" b="1" i="0" kern="1200" dirty="0">
                <a:solidFill>
                  <a:schemeClr val="tx1"/>
                </a:solidFill>
                <a:effectLst/>
                <a:latin typeface="+mn-lt"/>
                <a:ea typeface="ＭＳ Ｐゴシック" charset="0"/>
                <a:cs typeface="ＭＳ Ｐゴシック" charset="0"/>
              </a:rPr>
              <a:t> joint infection. The Lancet. 29 </a:t>
            </a:r>
            <a:r>
              <a:rPr lang="en-US" sz="1200" b="1" i="0" kern="1200" dirty="0" err="1">
                <a:solidFill>
                  <a:schemeClr val="tx1"/>
                </a:solidFill>
                <a:effectLst/>
                <a:latin typeface="+mn-lt"/>
                <a:ea typeface="ＭＳ Ｐゴシック" charset="0"/>
                <a:cs typeface="ＭＳ Ｐゴシック" charset="0"/>
              </a:rPr>
              <a:t>janv</a:t>
            </a:r>
            <a:r>
              <a:rPr lang="en-US" sz="1200" b="1" i="0" kern="1200" dirty="0">
                <a:solidFill>
                  <a:schemeClr val="tx1"/>
                </a:solidFill>
                <a:effectLst/>
                <a:latin typeface="+mn-lt"/>
                <a:ea typeface="ＭＳ Ｐゴシック" charset="0"/>
                <a:cs typeface="ＭＳ Ｐゴシック" charset="0"/>
              </a:rPr>
              <a:t> 2016;387(10016):386‑94.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9.     Tan TL, </a:t>
            </a:r>
            <a:r>
              <a:rPr lang="en-US" sz="1200" b="0" i="0" kern="1200" dirty="0" err="1">
                <a:solidFill>
                  <a:schemeClr val="tx1"/>
                </a:solidFill>
                <a:effectLst/>
                <a:latin typeface="+mn-lt"/>
                <a:ea typeface="ＭＳ Ｐゴシック" charset="0"/>
                <a:cs typeface="ＭＳ Ｐゴシック" charset="0"/>
              </a:rPr>
              <a:t>Kheir</a:t>
            </a:r>
            <a:r>
              <a:rPr lang="en-US" sz="1200" b="0" i="0" kern="1200" dirty="0">
                <a:solidFill>
                  <a:schemeClr val="tx1"/>
                </a:solidFill>
                <a:effectLst/>
                <a:latin typeface="+mn-lt"/>
                <a:ea typeface="ＭＳ Ｐゴシック" charset="0"/>
                <a:cs typeface="ＭＳ Ｐゴシック" charset="0"/>
              </a:rPr>
              <a:t> MM, Tan DD, </a:t>
            </a:r>
            <a:r>
              <a:rPr lang="en-US" sz="1200" b="0" i="0" kern="1200" dirty="0" err="1">
                <a:solidFill>
                  <a:schemeClr val="tx1"/>
                </a:solidFill>
                <a:effectLst/>
                <a:latin typeface="+mn-lt"/>
                <a:ea typeface="ＭＳ Ｐゴシック" charset="0"/>
                <a:cs typeface="ＭＳ Ｐゴシック" charset="0"/>
              </a:rPr>
              <a:t>Parvizi</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Polymicrobial</a:t>
            </a:r>
            <a:r>
              <a:rPr lang="en-US" sz="1200" b="0" i="0" kern="1200" dirty="0">
                <a:solidFill>
                  <a:schemeClr val="tx1"/>
                </a:solidFill>
                <a:effectLst/>
                <a:latin typeface="+mn-lt"/>
                <a:ea typeface="ＭＳ Ｐゴシック" charset="0"/>
                <a:cs typeface="ＭＳ Ｐゴシック" charset="0"/>
              </a:rPr>
              <a:t> </a:t>
            </a:r>
            <a:r>
              <a:rPr lang="en-US" sz="1200" b="0" i="0" kern="1200" dirty="0" err="1">
                <a:solidFill>
                  <a:schemeClr val="tx1"/>
                </a:solidFill>
                <a:effectLst/>
                <a:latin typeface="+mn-lt"/>
                <a:ea typeface="ＭＳ Ｐゴシック" charset="0"/>
                <a:cs typeface="ＭＳ Ｐゴシック" charset="0"/>
              </a:rPr>
              <a:t>Periprosthetic</a:t>
            </a:r>
            <a:r>
              <a:rPr lang="en-US" sz="1200" b="0" i="0" kern="1200" dirty="0">
                <a:solidFill>
                  <a:schemeClr val="tx1"/>
                </a:solidFill>
                <a:effectLst/>
                <a:latin typeface="+mn-lt"/>
                <a:ea typeface="ＭＳ Ｐゴシック" charset="0"/>
                <a:cs typeface="ＭＳ Ｐゴシック" charset="0"/>
              </a:rPr>
              <a:t> Joint Infections: Outcome of Treatment and Identification of Risk Factors. The Journal of Bone and Joint Surgery. </a:t>
            </a:r>
            <a:r>
              <a:rPr lang="en-US" sz="1200" b="0" i="0" kern="1200" dirty="0" err="1">
                <a:solidFill>
                  <a:schemeClr val="tx1"/>
                </a:solidFill>
                <a:effectLst/>
                <a:latin typeface="+mn-lt"/>
                <a:ea typeface="ＭＳ Ｐゴシック" charset="0"/>
                <a:cs typeface="ＭＳ Ｐゴシック" charset="0"/>
              </a:rPr>
              <a:t>déc</a:t>
            </a:r>
            <a:r>
              <a:rPr lang="en-US" sz="1200" b="0" i="0" kern="1200" dirty="0">
                <a:solidFill>
                  <a:schemeClr val="tx1"/>
                </a:solidFill>
                <a:effectLst/>
                <a:latin typeface="+mn-lt"/>
                <a:ea typeface="ＭＳ Ｐゴシック" charset="0"/>
                <a:cs typeface="ＭＳ Ｐゴシック" charset="0"/>
              </a:rPr>
              <a:t> 2016;98(24):2082‑8. </a:t>
            </a:r>
          </a:p>
          <a:p>
            <a:r>
              <a:rPr lang="en-US" sz="1200" b="1" i="0" kern="1200" dirty="0">
                <a:solidFill>
                  <a:schemeClr val="tx1"/>
                </a:solidFill>
                <a:effectLst/>
                <a:latin typeface="+mn-lt"/>
                <a:ea typeface="ＭＳ Ｐゴシック" charset="0"/>
                <a:cs typeface="ＭＳ Ｐゴシック" charset="0"/>
              </a:rPr>
              <a:t>10.   Tan TL, Gomez MM, </a:t>
            </a:r>
            <a:r>
              <a:rPr lang="en-US" sz="1200" b="1" i="0" kern="1200" dirty="0" err="1">
                <a:solidFill>
                  <a:schemeClr val="tx1"/>
                </a:solidFill>
                <a:effectLst/>
                <a:latin typeface="+mn-lt"/>
                <a:ea typeface="ＭＳ Ｐゴシック" charset="0"/>
                <a:cs typeface="ＭＳ Ｐゴシック" charset="0"/>
              </a:rPr>
              <a:t>Manrique</a:t>
            </a:r>
            <a:r>
              <a:rPr lang="en-US" sz="1200" b="1" i="0" kern="1200" dirty="0">
                <a:solidFill>
                  <a:schemeClr val="tx1"/>
                </a:solidFill>
                <a:effectLst/>
                <a:latin typeface="+mn-lt"/>
                <a:ea typeface="ＭＳ Ｐゴシック" charset="0"/>
                <a:cs typeface="ＭＳ Ｐゴシック" charset="0"/>
              </a:rPr>
              <a:t> J, </a:t>
            </a:r>
            <a:r>
              <a:rPr lang="en-US" sz="1200" b="1" i="0" kern="1200" dirty="0" err="1">
                <a:solidFill>
                  <a:schemeClr val="tx1"/>
                </a:solidFill>
                <a:effectLst/>
                <a:latin typeface="+mn-lt"/>
                <a:ea typeface="ＭＳ Ｐゴシック" charset="0"/>
                <a:cs typeface="ＭＳ Ｐゴシック" charset="0"/>
              </a:rPr>
              <a:t>Parvizi</a:t>
            </a:r>
            <a:r>
              <a:rPr lang="en-US" sz="1200" b="1" i="0" kern="1200" dirty="0">
                <a:solidFill>
                  <a:schemeClr val="tx1"/>
                </a:solidFill>
                <a:effectLst/>
                <a:latin typeface="+mn-lt"/>
                <a:ea typeface="ＭＳ Ｐゴシック" charset="0"/>
                <a:cs typeface="ＭＳ Ｐゴシック" charset="0"/>
              </a:rPr>
              <a:t> J, Chen AF. Positive Culture During </a:t>
            </a:r>
            <a:r>
              <a:rPr lang="en-US" sz="1200" b="1" i="0" kern="1200" dirty="0" err="1">
                <a:solidFill>
                  <a:schemeClr val="tx1"/>
                </a:solidFill>
                <a:effectLst/>
                <a:latin typeface="+mn-lt"/>
                <a:ea typeface="ＭＳ Ｐゴシック" charset="0"/>
                <a:cs typeface="ＭＳ Ｐゴシック" charset="0"/>
              </a:rPr>
              <a:t>Reimplantation</a:t>
            </a:r>
            <a:r>
              <a:rPr lang="en-US" sz="1200" b="1" i="0" kern="1200" dirty="0">
                <a:solidFill>
                  <a:schemeClr val="tx1"/>
                </a:solidFill>
                <a:effectLst/>
                <a:latin typeface="+mn-lt"/>
                <a:ea typeface="ＭＳ Ｐゴシック" charset="0"/>
                <a:cs typeface="ＭＳ Ｐゴシック" charset="0"/>
              </a:rPr>
              <a:t> Increases the Risk of Subsequent Failure in Two-Stage Exchange Arthroplasty: The Journal of Bone and Joint Surgery. </a:t>
            </a:r>
            <a:r>
              <a:rPr lang="en-US" sz="1200" b="1" i="0" kern="1200" dirty="0" err="1">
                <a:solidFill>
                  <a:schemeClr val="tx1"/>
                </a:solidFill>
                <a:effectLst/>
                <a:latin typeface="+mn-lt"/>
                <a:ea typeface="ＭＳ Ｐゴシック" charset="0"/>
                <a:cs typeface="ＭＳ Ｐゴシック" charset="0"/>
              </a:rPr>
              <a:t>août</a:t>
            </a:r>
            <a:r>
              <a:rPr lang="en-US" sz="1200" b="1" i="0" kern="1200" dirty="0">
                <a:solidFill>
                  <a:schemeClr val="tx1"/>
                </a:solidFill>
                <a:effectLst/>
                <a:latin typeface="+mn-lt"/>
                <a:ea typeface="ＭＳ Ｐゴシック" charset="0"/>
                <a:cs typeface="ＭＳ Ｐゴシック" charset="0"/>
              </a:rPr>
              <a:t> 2016;98(15):1313‑9. </a:t>
            </a:r>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11.   </a:t>
            </a:r>
            <a:r>
              <a:rPr lang="en-US" sz="1200" b="0" i="0" kern="1200" dirty="0" err="1">
                <a:solidFill>
                  <a:schemeClr val="tx1"/>
                </a:solidFill>
                <a:effectLst/>
                <a:latin typeface="+mn-lt"/>
                <a:ea typeface="ＭＳ Ｐゴシック" charset="0"/>
                <a:cs typeface="ＭＳ Ｐゴシック" charset="0"/>
              </a:rPr>
              <a:t>Tasse</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Croisier</a:t>
            </a:r>
            <a:r>
              <a:rPr lang="en-US" sz="1200" b="0" i="0" kern="1200" dirty="0">
                <a:solidFill>
                  <a:schemeClr val="tx1"/>
                </a:solidFill>
                <a:effectLst/>
                <a:latin typeface="+mn-lt"/>
                <a:ea typeface="ＭＳ Ｐゴシック" charset="0"/>
                <a:cs typeface="ＭＳ Ｐゴシック" charset="0"/>
              </a:rPr>
              <a:t> D, </a:t>
            </a:r>
            <a:r>
              <a:rPr lang="en-US" sz="1200" b="0" i="0" kern="1200" dirty="0" err="1">
                <a:solidFill>
                  <a:schemeClr val="tx1"/>
                </a:solidFill>
                <a:effectLst/>
                <a:latin typeface="+mn-lt"/>
                <a:ea typeface="ＭＳ Ｐゴシック" charset="0"/>
                <a:cs typeface="ＭＳ Ｐゴシック" charset="0"/>
              </a:rPr>
              <a:t>Badel-Berchoux</a:t>
            </a:r>
            <a:r>
              <a:rPr lang="en-US" sz="1200" b="0" i="0" kern="1200" dirty="0">
                <a:solidFill>
                  <a:schemeClr val="tx1"/>
                </a:solidFill>
                <a:effectLst/>
                <a:latin typeface="+mn-lt"/>
                <a:ea typeface="ＭＳ Ｐゴシック" charset="0"/>
                <a:cs typeface="ＭＳ Ｐゴシック" charset="0"/>
              </a:rPr>
              <a:t> S, </a:t>
            </a:r>
            <a:r>
              <a:rPr lang="en-US" sz="1200" b="0" i="0" kern="1200" dirty="0" err="1">
                <a:solidFill>
                  <a:schemeClr val="tx1"/>
                </a:solidFill>
                <a:effectLst/>
                <a:latin typeface="+mn-lt"/>
                <a:ea typeface="ＭＳ Ｐゴシック" charset="0"/>
                <a:cs typeface="ＭＳ Ｐゴシック" charset="0"/>
              </a:rPr>
              <a:t>Chavanet</a:t>
            </a:r>
            <a:r>
              <a:rPr lang="en-US" sz="1200" b="0" i="0" kern="1200" dirty="0">
                <a:solidFill>
                  <a:schemeClr val="tx1"/>
                </a:solidFill>
                <a:effectLst/>
                <a:latin typeface="+mn-lt"/>
                <a:ea typeface="ＭＳ Ｐゴシック" charset="0"/>
                <a:cs typeface="ＭＳ Ｐゴシック" charset="0"/>
              </a:rPr>
              <a:t> P, </a:t>
            </a:r>
            <a:r>
              <a:rPr lang="en-US" sz="1200" b="0" i="0" kern="1200" dirty="0" err="1">
                <a:solidFill>
                  <a:schemeClr val="tx1"/>
                </a:solidFill>
                <a:effectLst/>
                <a:latin typeface="+mn-lt"/>
                <a:ea typeface="ＭＳ Ｐゴシック" charset="0"/>
                <a:cs typeface="ＭＳ Ｐゴシック" charset="0"/>
              </a:rPr>
              <a:t>Bernardi</a:t>
            </a:r>
            <a:r>
              <a:rPr lang="en-US" sz="1200" b="0" i="0" kern="1200" dirty="0">
                <a:solidFill>
                  <a:schemeClr val="tx1"/>
                </a:solidFill>
                <a:effectLst/>
                <a:latin typeface="+mn-lt"/>
                <a:ea typeface="ＭＳ Ｐゴシック" charset="0"/>
                <a:cs typeface="ＭＳ Ｐゴシック" charset="0"/>
              </a:rPr>
              <a:t> T, </a:t>
            </a:r>
            <a:r>
              <a:rPr lang="en-US" sz="1200" b="0" i="0" kern="1200" dirty="0" err="1">
                <a:solidFill>
                  <a:schemeClr val="tx1"/>
                </a:solidFill>
                <a:effectLst/>
                <a:latin typeface="+mn-lt"/>
                <a:ea typeface="ＭＳ Ｐゴシック" charset="0"/>
                <a:cs typeface="ＭＳ Ｐゴシック" charset="0"/>
              </a:rPr>
              <a:t>Provot</a:t>
            </a:r>
            <a:r>
              <a:rPr lang="en-US" sz="1200" b="0" i="0" kern="1200" dirty="0">
                <a:solidFill>
                  <a:schemeClr val="tx1"/>
                </a:solidFill>
                <a:effectLst/>
                <a:latin typeface="+mn-lt"/>
                <a:ea typeface="ＭＳ Ｐゴシック" charset="0"/>
                <a:cs typeface="ＭＳ Ｐゴシック" charset="0"/>
              </a:rPr>
              <a:t> C, et al. Preliminary results of a new antibiotic susceptibility test against biofilm installation in device-associated infections: the </a:t>
            </a:r>
            <a:r>
              <a:rPr lang="en-US" sz="1200" b="0" i="0" kern="1200" dirty="0" err="1">
                <a:solidFill>
                  <a:schemeClr val="tx1"/>
                </a:solidFill>
                <a:effectLst/>
                <a:latin typeface="+mn-lt"/>
                <a:ea typeface="ＭＳ Ｐゴシック" charset="0"/>
                <a:cs typeface="ＭＳ Ｐゴシック" charset="0"/>
              </a:rPr>
              <a:t>Antibiofilmogram</a:t>
            </a:r>
            <a:r>
              <a:rPr lang="en-US" sz="1200" b="0" i="0" kern="1200" dirty="0">
                <a:solidFill>
                  <a:schemeClr val="tx1"/>
                </a:solidFill>
                <a:effectLst/>
                <a:latin typeface="+mn-lt"/>
                <a:ea typeface="ＭＳ Ｐゴシック" charset="0"/>
                <a:cs typeface="ＭＳ Ｐゴシック" charset="0"/>
              </a:rPr>
              <a:t>®. Pathogens and disease. 2016;74(6):ftw057. </a:t>
            </a:r>
          </a:p>
          <a:p>
            <a:r>
              <a:rPr lang="en-US" sz="1200" b="0" i="0" kern="1200" dirty="0">
                <a:solidFill>
                  <a:schemeClr val="tx1"/>
                </a:solidFill>
                <a:effectLst/>
                <a:latin typeface="+mn-lt"/>
                <a:ea typeface="ＭＳ Ｐゴシック" charset="0"/>
                <a:cs typeface="ＭＳ Ｐゴシック" charset="0"/>
              </a:rPr>
              <a:t>12.   </a:t>
            </a:r>
            <a:r>
              <a:rPr lang="en-US" sz="1200" b="0" i="0" kern="1200" dirty="0" err="1">
                <a:solidFill>
                  <a:schemeClr val="tx1"/>
                </a:solidFill>
                <a:effectLst/>
                <a:latin typeface="+mn-lt"/>
                <a:ea typeface="ＭＳ Ｐゴシック" charset="0"/>
                <a:cs typeface="ＭＳ Ｐゴシック" charset="0"/>
              </a:rPr>
              <a:t>Parvizi</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Shohat</a:t>
            </a:r>
            <a:r>
              <a:rPr lang="en-US" sz="1200" b="0" i="0" kern="1200" dirty="0">
                <a:solidFill>
                  <a:schemeClr val="tx1"/>
                </a:solidFill>
                <a:effectLst/>
                <a:latin typeface="+mn-lt"/>
                <a:ea typeface="ＭＳ Ｐゴシック" charset="0"/>
                <a:cs typeface="ＭＳ Ｐゴシック" charset="0"/>
              </a:rPr>
              <a:t> N, </a:t>
            </a:r>
            <a:r>
              <a:rPr lang="en-US" sz="1200" b="0" i="0" kern="1200" dirty="0" err="1">
                <a:solidFill>
                  <a:schemeClr val="tx1"/>
                </a:solidFill>
                <a:effectLst/>
                <a:latin typeface="+mn-lt"/>
                <a:ea typeface="ＭＳ Ｐゴシック" charset="0"/>
                <a:cs typeface="ＭＳ Ｐゴシック" charset="0"/>
              </a:rPr>
              <a:t>Gehrke</a:t>
            </a:r>
            <a:r>
              <a:rPr lang="en-US" sz="1200" b="0" i="0" kern="1200" dirty="0">
                <a:solidFill>
                  <a:schemeClr val="tx1"/>
                </a:solidFill>
                <a:effectLst/>
                <a:latin typeface="+mn-lt"/>
                <a:ea typeface="ＭＳ Ｐゴシック" charset="0"/>
                <a:cs typeface="ＭＳ Ｐゴシック" charset="0"/>
              </a:rPr>
              <a:t> T. Prevention of </a:t>
            </a:r>
            <a:r>
              <a:rPr lang="en-US" sz="1200" b="0" i="0" kern="1200" dirty="0" err="1">
                <a:solidFill>
                  <a:schemeClr val="tx1"/>
                </a:solidFill>
                <a:effectLst/>
                <a:latin typeface="+mn-lt"/>
                <a:ea typeface="ＭＳ Ｐゴシック" charset="0"/>
                <a:cs typeface="ＭＳ Ｐゴシック" charset="0"/>
              </a:rPr>
              <a:t>periprosthetic</a:t>
            </a:r>
            <a:r>
              <a:rPr lang="en-US" sz="1200" b="0" i="0" kern="1200" dirty="0">
                <a:solidFill>
                  <a:schemeClr val="tx1"/>
                </a:solidFill>
                <a:effectLst/>
                <a:latin typeface="+mn-lt"/>
                <a:ea typeface="ＭＳ Ｐゴシック" charset="0"/>
                <a:cs typeface="ＭＳ Ｐゴシック" charset="0"/>
              </a:rPr>
              <a:t> joint infection: new guidelines. Bone Joint J. </a:t>
            </a:r>
            <a:r>
              <a:rPr lang="en-US" sz="1200" b="0" i="0" kern="1200" dirty="0" err="1">
                <a:solidFill>
                  <a:schemeClr val="tx1"/>
                </a:solidFill>
                <a:effectLst/>
                <a:latin typeface="+mn-lt"/>
                <a:ea typeface="ＭＳ Ｐゴシック" charset="0"/>
                <a:cs typeface="ＭＳ Ｐゴシック" charset="0"/>
              </a:rPr>
              <a:t>avr</a:t>
            </a:r>
            <a:r>
              <a:rPr lang="en-US" sz="1200" b="0" i="0" kern="1200" dirty="0">
                <a:solidFill>
                  <a:schemeClr val="tx1"/>
                </a:solidFill>
                <a:effectLst/>
                <a:latin typeface="+mn-lt"/>
                <a:ea typeface="ＭＳ Ｐゴシック" charset="0"/>
                <a:cs typeface="ＭＳ Ｐゴシック" charset="0"/>
              </a:rPr>
              <a:t> 2017;99‑B(4 Supple B):3‑10. </a:t>
            </a:r>
          </a:p>
          <a:p>
            <a:r>
              <a:rPr lang="en-US" sz="1200" b="0" i="0" kern="1200" dirty="0">
                <a:solidFill>
                  <a:schemeClr val="tx1"/>
                </a:solidFill>
                <a:effectLst/>
                <a:latin typeface="+mn-lt"/>
                <a:ea typeface="ＭＳ Ｐゴシック" charset="0"/>
                <a:cs typeface="ＭＳ Ｐゴシック" charset="0"/>
              </a:rPr>
              <a:t>13.   </a:t>
            </a:r>
            <a:r>
              <a:rPr lang="en-US" sz="1200" b="0" i="0" kern="1200" dirty="0" err="1">
                <a:solidFill>
                  <a:schemeClr val="tx1"/>
                </a:solidFill>
                <a:effectLst/>
                <a:latin typeface="+mn-lt"/>
                <a:ea typeface="ＭＳ Ｐゴシック" charset="0"/>
                <a:cs typeface="ＭＳ Ｐゴシック" charset="0"/>
              </a:rPr>
              <a:t>Navalkele</a:t>
            </a:r>
            <a:r>
              <a:rPr lang="en-US" sz="1200" b="0" i="0" kern="1200" dirty="0">
                <a:solidFill>
                  <a:schemeClr val="tx1"/>
                </a:solidFill>
                <a:effectLst/>
                <a:latin typeface="+mn-lt"/>
                <a:ea typeface="ＭＳ Ｐゴシック" charset="0"/>
                <a:cs typeface="ＭＳ Ｐゴシック" charset="0"/>
              </a:rPr>
              <a:t> B, Pogue JM, </a:t>
            </a:r>
            <a:r>
              <a:rPr lang="en-US" sz="1200" b="0" i="0" kern="1200" dirty="0" err="1">
                <a:solidFill>
                  <a:schemeClr val="tx1"/>
                </a:solidFill>
                <a:effectLst/>
                <a:latin typeface="+mn-lt"/>
                <a:ea typeface="ＭＳ Ｐゴシック" charset="0"/>
                <a:cs typeface="ＭＳ Ｐゴシック" charset="0"/>
              </a:rPr>
              <a:t>Karino</a:t>
            </a:r>
            <a:r>
              <a:rPr lang="en-US" sz="1200" b="0" i="0" kern="1200" dirty="0">
                <a:solidFill>
                  <a:schemeClr val="tx1"/>
                </a:solidFill>
                <a:effectLst/>
                <a:latin typeface="+mn-lt"/>
                <a:ea typeface="ＭＳ Ｐゴシック" charset="0"/>
                <a:cs typeface="ＭＳ Ｐゴシック" charset="0"/>
              </a:rPr>
              <a:t> S, </a:t>
            </a:r>
            <a:r>
              <a:rPr lang="en-US" sz="1200" b="0" i="0" kern="1200" dirty="0" err="1">
                <a:solidFill>
                  <a:schemeClr val="tx1"/>
                </a:solidFill>
                <a:effectLst/>
                <a:latin typeface="+mn-lt"/>
                <a:ea typeface="ＭＳ Ｐゴシック" charset="0"/>
                <a:cs typeface="ＭＳ Ｐゴシック" charset="0"/>
              </a:rPr>
              <a:t>Nishan</a:t>
            </a:r>
            <a:r>
              <a:rPr lang="en-US" sz="1200" b="0" i="0" kern="1200" dirty="0">
                <a:solidFill>
                  <a:schemeClr val="tx1"/>
                </a:solidFill>
                <a:effectLst/>
                <a:latin typeface="+mn-lt"/>
                <a:ea typeface="ＭＳ Ｐゴシック" charset="0"/>
                <a:cs typeface="ＭＳ Ｐゴシック" charset="0"/>
              </a:rPr>
              <a:t> B, Salim M, Solanki S, et al. Risk of Acute Kidney Injury in Patients on Concomitant Vancomycin and Piperacillin–</a:t>
            </a:r>
            <a:r>
              <a:rPr lang="en-US" sz="1200" b="0" i="0" kern="1200" dirty="0" err="1">
                <a:solidFill>
                  <a:schemeClr val="tx1"/>
                </a:solidFill>
                <a:effectLst/>
                <a:latin typeface="+mn-lt"/>
                <a:ea typeface="ＭＳ Ｐゴシック" charset="0"/>
                <a:cs typeface="ＭＳ Ｐゴシック" charset="0"/>
              </a:rPr>
              <a:t>Tazobactam</a:t>
            </a:r>
            <a:r>
              <a:rPr lang="en-US" sz="1200" b="0" i="0" kern="1200" dirty="0">
                <a:solidFill>
                  <a:schemeClr val="tx1"/>
                </a:solidFill>
                <a:effectLst/>
                <a:latin typeface="+mn-lt"/>
                <a:ea typeface="ＭＳ Ｐゴシック" charset="0"/>
                <a:cs typeface="ＭＳ Ｐゴシック" charset="0"/>
              </a:rPr>
              <a:t> Compared to Those on Vancomycin and </a:t>
            </a:r>
            <a:r>
              <a:rPr lang="en-US" sz="1200" b="0" i="0" kern="1200" dirty="0" err="1">
                <a:solidFill>
                  <a:schemeClr val="tx1"/>
                </a:solidFill>
                <a:effectLst/>
                <a:latin typeface="+mn-lt"/>
                <a:ea typeface="ＭＳ Ｐゴシック" charset="0"/>
                <a:cs typeface="ＭＳ Ｐゴシック" charset="0"/>
              </a:rPr>
              <a:t>Cefepime</a:t>
            </a:r>
            <a:r>
              <a:rPr lang="en-US" sz="1200" b="0" i="0" kern="1200" dirty="0">
                <a:solidFill>
                  <a:schemeClr val="tx1"/>
                </a:solidFill>
                <a:effectLst/>
                <a:latin typeface="+mn-lt"/>
                <a:ea typeface="ＭＳ Ｐゴシック" charset="0"/>
                <a:cs typeface="ＭＳ Ｐゴシック" charset="0"/>
              </a:rPr>
              <a:t>. Clinical Infectious Diseases. 15 </a:t>
            </a:r>
            <a:r>
              <a:rPr lang="en-US" sz="1200" b="0" i="0" kern="1200" dirty="0" err="1">
                <a:solidFill>
                  <a:schemeClr val="tx1"/>
                </a:solidFill>
                <a:effectLst/>
                <a:latin typeface="+mn-lt"/>
                <a:ea typeface="ＭＳ Ｐゴシック" charset="0"/>
                <a:cs typeface="ＭＳ Ｐゴシック" charset="0"/>
              </a:rPr>
              <a:t>janv</a:t>
            </a:r>
            <a:r>
              <a:rPr lang="en-US" sz="1200" b="0" i="0" kern="1200" dirty="0">
                <a:solidFill>
                  <a:schemeClr val="tx1"/>
                </a:solidFill>
                <a:effectLst/>
                <a:latin typeface="+mn-lt"/>
                <a:ea typeface="ＭＳ Ｐゴシック" charset="0"/>
                <a:cs typeface="ＭＳ Ｐゴシック" charset="0"/>
              </a:rPr>
              <a:t> 2017;64(2):116‑23. </a:t>
            </a:r>
          </a:p>
          <a:p>
            <a:r>
              <a:rPr lang="en-US" sz="1200" b="0" i="0" kern="1200" dirty="0">
                <a:solidFill>
                  <a:schemeClr val="tx1"/>
                </a:solidFill>
                <a:effectLst/>
                <a:latin typeface="+mn-lt"/>
                <a:ea typeface="ＭＳ Ｐゴシック" charset="0"/>
                <a:cs typeface="ＭＳ Ｐゴシック" charset="0"/>
              </a:rPr>
              <a:t>14.   Lora-Tamayo J, </a:t>
            </a:r>
            <a:r>
              <a:rPr lang="en-US" sz="1200" b="0" i="0" kern="1200" dirty="0" err="1">
                <a:solidFill>
                  <a:schemeClr val="tx1"/>
                </a:solidFill>
                <a:effectLst/>
                <a:latin typeface="+mn-lt"/>
                <a:ea typeface="ＭＳ Ｐゴシック" charset="0"/>
                <a:cs typeface="ＭＳ Ｐゴシック" charset="0"/>
              </a:rPr>
              <a:t>Euba</a:t>
            </a:r>
            <a:r>
              <a:rPr lang="en-US" sz="1200" b="0" i="0" kern="1200" dirty="0">
                <a:solidFill>
                  <a:schemeClr val="tx1"/>
                </a:solidFill>
                <a:effectLst/>
                <a:latin typeface="+mn-lt"/>
                <a:ea typeface="ＭＳ Ｐゴシック" charset="0"/>
                <a:cs typeface="ＭＳ Ｐゴシック" charset="0"/>
              </a:rPr>
              <a:t> G, </a:t>
            </a:r>
            <a:r>
              <a:rPr lang="en-US" sz="1200" b="0" i="0" kern="1200" dirty="0" err="1">
                <a:solidFill>
                  <a:schemeClr val="tx1"/>
                </a:solidFill>
                <a:effectLst/>
                <a:latin typeface="+mn-lt"/>
                <a:ea typeface="ＭＳ Ｐゴシック" charset="0"/>
                <a:cs typeface="ＭＳ Ｐゴシック" charset="0"/>
              </a:rPr>
              <a:t>Cobo</a:t>
            </a:r>
            <a:r>
              <a:rPr lang="en-US" sz="1200" b="0" i="0" kern="1200" dirty="0">
                <a:solidFill>
                  <a:schemeClr val="tx1"/>
                </a:solidFill>
                <a:effectLst/>
                <a:latin typeface="+mn-lt"/>
                <a:ea typeface="ＭＳ Ｐゴシック" charset="0"/>
                <a:cs typeface="ＭＳ Ｐゴシック" charset="0"/>
              </a:rPr>
              <a:t> J, </a:t>
            </a:r>
            <a:r>
              <a:rPr lang="en-US" sz="1200" b="0" i="0" kern="1200" dirty="0" err="1">
                <a:solidFill>
                  <a:schemeClr val="tx1"/>
                </a:solidFill>
                <a:effectLst/>
                <a:latin typeface="+mn-lt"/>
                <a:ea typeface="ＭＳ Ｐゴシック" charset="0"/>
                <a:cs typeface="ＭＳ Ｐゴシック" charset="0"/>
              </a:rPr>
              <a:t>Horcajada</a:t>
            </a:r>
            <a:r>
              <a:rPr lang="en-US" sz="1200" b="0" i="0" kern="1200" dirty="0">
                <a:solidFill>
                  <a:schemeClr val="tx1"/>
                </a:solidFill>
                <a:effectLst/>
                <a:latin typeface="+mn-lt"/>
                <a:ea typeface="ＭＳ Ｐゴシック" charset="0"/>
                <a:cs typeface="ＭＳ Ｐゴシック" charset="0"/>
              </a:rPr>
              <a:t> JP, Soriano A, Sandoval E, et al. Short- versus long-duration levofloxacin plus rifampicin for acute staphylococcal prosthetic joint infection managed with implant retention: a </a:t>
            </a:r>
            <a:r>
              <a:rPr lang="en-US" sz="1200" b="0" i="0" kern="1200" dirty="0" err="1">
                <a:solidFill>
                  <a:schemeClr val="tx1"/>
                </a:solidFill>
                <a:effectLst/>
                <a:latin typeface="+mn-lt"/>
                <a:ea typeface="ＭＳ Ｐゴシック" charset="0"/>
                <a:cs typeface="ＭＳ Ｐゴシック" charset="0"/>
              </a:rPr>
              <a:t>randomised</a:t>
            </a:r>
            <a:r>
              <a:rPr lang="en-US" sz="1200" b="0" i="0" kern="1200" dirty="0">
                <a:solidFill>
                  <a:schemeClr val="tx1"/>
                </a:solidFill>
                <a:effectLst/>
                <a:latin typeface="+mn-lt"/>
                <a:ea typeface="ＭＳ Ｐゴシック" charset="0"/>
                <a:cs typeface="ＭＳ Ｐゴシック" charset="0"/>
              </a:rPr>
              <a:t> clinical trial. International Journal of Antimicrobial Agents. sept 2016;48(3):310‑6. </a:t>
            </a:r>
          </a:p>
          <a:p>
            <a:r>
              <a:rPr lang="en-US" sz="1200" b="1" i="0" kern="1200" dirty="0">
                <a:solidFill>
                  <a:schemeClr val="tx1"/>
                </a:solidFill>
                <a:effectLst/>
                <a:latin typeface="+mn-lt"/>
                <a:ea typeface="ＭＳ Ｐゴシック" charset="0"/>
                <a:cs typeface="ＭＳ Ｐゴシック" charset="0"/>
              </a:rPr>
              <a:t>15.   Hsu JE, </a:t>
            </a:r>
            <a:r>
              <a:rPr lang="en-US" sz="1200" b="1" i="0" kern="1200" dirty="0" err="1">
                <a:solidFill>
                  <a:schemeClr val="tx1"/>
                </a:solidFill>
                <a:effectLst/>
                <a:latin typeface="+mn-lt"/>
                <a:ea typeface="ＭＳ Ｐゴシック" charset="0"/>
                <a:cs typeface="ＭＳ Ｐゴシック" charset="0"/>
              </a:rPr>
              <a:t>Gorbaty</a:t>
            </a:r>
            <a:r>
              <a:rPr lang="en-US" sz="1200" b="1" i="0" kern="1200" dirty="0">
                <a:solidFill>
                  <a:schemeClr val="tx1"/>
                </a:solidFill>
                <a:effectLst/>
                <a:latin typeface="+mn-lt"/>
                <a:ea typeface="ＭＳ Ｐゴシック" charset="0"/>
                <a:cs typeface="ＭＳ Ｐゴシック" charset="0"/>
              </a:rPr>
              <a:t> JD, Whitney IJ, </a:t>
            </a:r>
            <a:r>
              <a:rPr lang="en-US" sz="1200" b="1" i="0" kern="1200" dirty="0" err="1">
                <a:solidFill>
                  <a:schemeClr val="tx1"/>
                </a:solidFill>
                <a:effectLst/>
                <a:latin typeface="+mn-lt"/>
                <a:ea typeface="ＭＳ Ｐゴシック" charset="0"/>
                <a:cs typeface="ＭＳ Ｐゴシック" charset="0"/>
              </a:rPr>
              <a:t>Matsen</a:t>
            </a:r>
            <a:r>
              <a:rPr lang="en-US" sz="1200" b="1" i="0" kern="1200" dirty="0">
                <a:solidFill>
                  <a:schemeClr val="tx1"/>
                </a:solidFill>
                <a:effectLst/>
                <a:latin typeface="+mn-lt"/>
                <a:ea typeface="ＭＳ Ｐゴシック" charset="0"/>
                <a:cs typeface="ＭＳ Ｐゴシック" charset="0"/>
              </a:rPr>
              <a:t> FA. Single-Stage Revision Is Effective for Failed Shoulder Arthroplasty with Positive Cultures for Propionibacterium: The Journal of Bone and Joint Surgery. </a:t>
            </a:r>
            <a:r>
              <a:rPr lang="en-US" sz="1200" b="1" i="0" kern="1200" dirty="0" err="1">
                <a:solidFill>
                  <a:schemeClr val="tx1"/>
                </a:solidFill>
                <a:effectLst/>
                <a:latin typeface="+mn-lt"/>
                <a:ea typeface="ＭＳ Ｐゴシック" charset="0"/>
                <a:cs typeface="ＭＳ Ｐゴシック" charset="0"/>
              </a:rPr>
              <a:t>déc</a:t>
            </a:r>
            <a:r>
              <a:rPr lang="en-US" sz="1200" b="1" i="0" kern="1200" dirty="0">
                <a:solidFill>
                  <a:schemeClr val="tx1"/>
                </a:solidFill>
                <a:effectLst/>
                <a:latin typeface="+mn-lt"/>
                <a:ea typeface="ＭＳ Ｐゴシック" charset="0"/>
                <a:cs typeface="ＭＳ Ｐゴシック" charset="0"/>
              </a:rPr>
              <a:t> 2016;98(24):2047‑51. </a:t>
            </a:r>
          </a:p>
          <a:p>
            <a:r>
              <a:rPr lang="en-US" sz="1200" b="0" i="0" kern="1200" dirty="0">
                <a:solidFill>
                  <a:schemeClr val="tx1"/>
                </a:solidFill>
                <a:effectLst/>
                <a:latin typeface="+mn-lt"/>
                <a:ea typeface="ＭＳ Ｐゴシック" charset="0"/>
                <a:cs typeface="ＭＳ Ｐゴシック" charset="0"/>
              </a:rPr>
              <a:t>16.   The Knee Society Research Group, Frank JM, </a:t>
            </a:r>
            <a:r>
              <a:rPr lang="en-US" sz="1200" b="0" i="0" kern="1200" dirty="0" err="1">
                <a:solidFill>
                  <a:schemeClr val="tx1"/>
                </a:solidFill>
                <a:effectLst/>
                <a:latin typeface="+mn-lt"/>
                <a:ea typeface="ＭＳ Ｐゴシック" charset="0"/>
                <a:cs typeface="ＭＳ Ｐゴシック" charset="0"/>
              </a:rPr>
              <a:t>Kayupov</a:t>
            </a:r>
            <a:r>
              <a:rPr lang="en-US" sz="1200" b="0" i="0" kern="1200" dirty="0">
                <a:solidFill>
                  <a:schemeClr val="tx1"/>
                </a:solidFill>
                <a:effectLst/>
                <a:latin typeface="+mn-lt"/>
                <a:ea typeface="ＭＳ Ｐゴシック" charset="0"/>
                <a:cs typeface="ＭＳ Ｐゴシック" charset="0"/>
              </a:rPr>
              <a:t> E, </a:t>
            </a:r>
            <a:r>
              <a:rPr lang="en-US" sz="1200" b="0" i="0" kern="1200" dirty="0" err="1">
                <a:solidFill>
                  <a:schemeClr val="tx1"/>
                </a:solidFill>
                <a:effectLst/>
                <a:latin typeface="+mn-lt"/>
                <a:ea typeface="ＭＳ Ｐゴシック" charset="0"/>
                <a:cs typeface="ＭＳ Ｐゴシック" charset="0"/>
              </a:rPr>
              <a:t>Moric</a:t>
            </a:r>
            <a:r>
              <a:rPr lang="en-US" sz="1200" b="0" i="0" kern="1200" dirty="0">
                <a:solidFill>
                  <a:schemeClr val="tx1"/>
                </a:solidFill>
                <a:effectLst/>
                <a:latin typeface="+mn-lt"/>
                <a:ea typeface="ＭＳ Ｐゴシック" charset="0"/>
                <a:cs typeface="ＭＳ Ｐゴシック" charset="0"/>
              </a:rPr>
              <a:t> M, </a:t>
            </a:r>
            <a:r>
              <a:rPr lang="en-US" sz="1200" b="0" i="0" kern="1200" dirty="0" err="1">
                <a:solidFill>
                  <a:schemeClr val="tx1"/>
                </a:solidFill>
                <a:effectLst/>
                <a:latin typeface="+mn-lt"/>
                <a:ea typeface="ＭＳ Ｐゴシック" charset="0"/>
                <a:cs typeface="ＭＳ Ｐゴシック" charset="0"/>
              </a:rPr>
              <a:t>Segreti</a:t>
            </a:r>
            <a:r>
              <a:rPr lang="en-US" sz="1200" b="0" i="0" kern="1200" dirty="0">
                <a:solidFill>
                  <a:schemeClr val="tx1"/>
                </a:solidFill>
                <a:effectLst/>
                <a:latin typeface="+mn-lt"/>
                <a:ea typeface="ＭＳ Ｐゴシック" charset="0"/>
                <a:cs typeface="ＭＳ Ｐゴシック" charset="0"/>
              </a:rPr>
              <a:t> J, Hansen E, et al. The Mark Coventry, MD, Award: Oral Antibiotics Reduce Reinfection After Two-Stage Exchange: A Multicenter, Randomized Controlled Trial. Clinical </a:t>
            </a:r>
            <a:r>
              <a:rPr lang="en-US" sz="1200" b="0" i="0" kern="1200" dirty="0" err="1">
                <a:solidFill>
                  <a:schemeClr val="tx1"/>
                </a:solidFill>
                <a:effectLst/>
                <a:latin typeface="+mn-lt"/>
                <a:ea typeface="ＭＳ Ｐゴシック" charset="0"/>
                <a:cs typeface="ＭＳ Ｐゴシック" charset="0"/>
              </a:rPr>
              <a:t>Orthopaedics</a:t>
            </a:r>
            <a:r>
              <a:rPr lang="en-US" sz="1200" b="0" i="0" kern="1200" dirty="0">
                <a:solidFill>
                  <a:schemeClr val="tx1"/>
                </a:solidFill>
                <a:effectLst/>
                <a:latin typeface="+mn-lt"/>
                <a:ea typeface="ＭＳ Ｐゴシック" charset="0"/>
                <a:cs typeface="ＭＳ Ｐゴシック" charset="0"/>
              </a:rPr>
              <a:t> and Related Research®. </a:t>
            </a:r>
            <a:r>
              <a:rPr lang="en-US" sz="1200" b="0" i="0" kern="1200" dirty="0" err="1">
                <a:solidFill>
                  <a:schemeClr val="tx1"/>
                </a:solidFill>
                <a:effectLst/>
                <a:latin typeface="+mn-lt"/>
                <a:ea typeface="ＭＳ Ｐゴシック" charset="0"/>
                <a:cs typeface="ＭＳ Ｐゴシック" charset="0"/>
              </a:rPr>
              <a:t>janv</a:t>
            </a:r>
            <a:r>
              <a:rPr lang="en-US" sz="1200" b="0" i="0" kern="1200" dirty="0">
                <a:solidFill>
                  <a:schemeClr val="tx1"/>
                </a:solidFill>
                <a:effectLst/>
                <a:latin typeface="+mn-lt"/>
                <a:ea typeface="ＭＳ Ｐゴシック" charset="0"/>
                <a:cs typeface="ＭＳ Ｐゴシック" charset="0"/>
              </a:rPr>
              <a:t> 2017;475(1):56‑61. </a:t>
            </a:r>
          </a:p>
          <a:p>
            <a:r>
              <a:rPr lang="en-US" sz="1200" b="0" i="0" kern="1200" dirty="0">
                <a:solidFill>
                  <a:schemeClr val="tx1"/>
                </a:solidFill>
                <a:effectLst/>
                <a:latin typeface="+mn-lt"/>
                <a:ea typeface="ＭＳ Ｐゴシック" charset="0"/>
                <a:cs typeface="ＭＳ Ｐゴシック" charset="0"/>
              </a:rPr>
              <a:t>17.   Lora-Tamayo J, </a:t>
            </a:r>
            <a:r>
              <a:rPr lang="en-US" sz="1200" b="0" i="0" kern="1200" dirty="0" err="1">
                <a:solidFill>
                  <a:schemeClr val="tx1"/>
                </a:solidFill>
                <a:effectLst/>
                <a:latin typeface="+mn-lt"/>
                <a:ea typeface="ＭＳ Ｐゴシック" charset="0"/>
                <a:cs typeface="ＭＳ Ｐゴシック" charset="0"/>
              </a:rPr>
              <a:t>Senneville</a:t>
            </a:r>
            <a:r>
              <a:rPr lang="en-US" sz="1200" b="0" i="0" kern="1200" dirty="0">
                <a:solidFill>
                  <a:schemeClr val="tx1"/>
                </a:solidFill>
                <a:effectLst/>
                <a:latin typeface="+mn-lt"/>
                <a:ea typeface="ＭＳ Ｐゴシック" charset="0"/>
                <a:cs typeface="ＭＳ Ｐゴシック" charset="0"/>
              </a:rPr>
              <a:t> </a:t>
            </a:r>
            <a:r>
              <a:rPr lang="en-US" sz="1200" b="0" i="0" kern="1200" dirty="0" err="1">
                <a:solidFill>
                  <a:schemeClr val="tx1"/>
                </a:solidFill>
                <a:effectLst/>
                <a:latin typeface="+mn-lt"/>
                <a:ea typeface="ＭＳ Ｐゴシック" charset="0"/>
                <a:cs typeface="ＭＳ Ｐゴシック" charset="0"/>
              </a:rPr>
              <a:t>É</a:t>
            </a:r>
            <a:r>
              <a:rPr lang="en-US" sz="1200" b="0" i="0" kern="1200" dirty="0">
                <a:solidFill>
                  <a:schemeClr val="tx1"/>
                </a:solidFill>
                <a:effectLst/>
                <a:latin typeface="+mn-lt"/>
                <a:ea typeface="ＭＳ Ｐゴシック" charset="0"/>
                <a:cs typeface="ＭＳ Ｐゴシック" charset="0"/>
              </a:rPr>
              <a:t>, Ribera A, Bernard L, </a:t>
            </a:r>
            <a:r>
              <a:rPr lang="en-US" sz="1200" b="0" i="0" kern="1200" dirty="0" err="1">
                <a:solidFill>
                  <a:schemeClr val="tx1"/>
                </a:solidFill>
                <a:effectLst/>
                <a:latin typeface="+mn-lt"/>
                <a:ea typeface="ＭＳ Ｐゴシック" charset="0"/>
                <a:cs typeface="ＭＳ Ｐゴシック" charset="0"/>
              </a:rPr>
              <a:t>Dupon</a:t>
            </a:r>
            <a:r>
              <a:rPr lang="en-US" sz="1200" b="0" i="0" kern="1200" dirty="0">
                <a:solidFill>
                  <a:schemeClr val="tx1"/>
                </a:solidFill>
                <a:effectLst/>
                <a:latin typeface="+mn-lt"/>
                <a:ea typeface="ＭＳ Ｐゴシック" charset="0"/>
                <a:cs typeface="ＭＳ Ｐゴシック" charset="0"/>
              </a:rPr>
              <a:t> M, Zeller V, et al. The Not-So-Good Prognosis of Streptococcal </a:t>
            </a:r>
            <a:r>
              <a:rPr lang="en-US" sz="1200" b="0" i="0" kern="1200" dirty="0" err="1">
                <a:solidFill>
                  <a:schemeClr val="tx1"/>
                </a:solidFill>
                <a:effectLst/>
                <a:latin typeface="+mn-lt"/>
                <a:ea typeface="ＭＳ Ｐゴシック" charset="0"/>
                <a:cs typeface="ＭＳ Ｐゴシック" charset="0"/>
              </a:rPr>
              <a:t>Periprosthetic</a:t>
            </a:r>
            <a:r>
              <a:rPr lang="en-US" sz="1200" b="0" i="0" kern="1200" dirty="0">
                <a:solidFill>
                  <a:schemeClr val="tx1"/>
                </a:solidFill>
                <a:effectLst/>
                <a:latin typeface="+mn-lt"/>
                <a:ea typeface="ＭＳ Ｐゴシック" charset="0"/>
                <a:cs typeface="ＭＳ Ｐゴシック" charset="0"/>
              </a:rPr>
              <a:t> Joint Infection Managed by Implant Retention: The Results of a Large Multicenter Study. Clinical infectious diseases: an official publication of the Infectious Diseases Society of America [Internet]. 2017 [</a:t>
            </a:r>
            <a:r>
              <a:rPr lang="en-US" sz="1200" b="0" i="0" kern="1200" dirty="0" err="1">
                <a:solidFill>
                  <a:schemeClr val="tx1"/>
                </a:solidFill>
                <a:effectLst/>
                <a:latin typeface="+mn-lt"/>
                <a:ea typeface="ＭＳ Ｐゴシック" charset="0"/>
                <a:cs typeface="ＭＳ Ｐゴシック" charset="0"/>
              </a:rPr>
              <a:t>cité</a:t>
            </a:r>
            <a:r>
              <a:rPr lang="en-US" sz="1200" b="0" i="0" kern="1200" dirty="0">
                <a:solidFill>
                  <a:schemeClr val="tx1"/>
                </a:solidFill>
                <a:effectLst/>
                <a:latin typeface="+mn-lt"/>
                <a:ea typeface="ＭＳ Ｐゴシック" charset="0"/>
                <a:cs typeface="ＭＳ Ｐゴシック" charset="0"/>
              </a:rPr>
              <a:t> 1 </a:t>
            </a:r>
            <a:r>
              <a:rPr lang="en-US" sz="1200" b="0" i="0" kern="1200" dirty="0" err="1">
                <a:solidFill>
                  <a:schemeClr val="tx1"/>
                </a:solidFill>
                <a:effectLst/>
                <a:latin typeface="+mn-lt"/>
                <a:ea typeface="ＭＳ Ｐゴシック" charset="0"/>
                <a:cs typeface="ＭＳ Ｐゴシック" charset="0"/>
              </a:rPr>
              <a:t>mai</a:t>
            </a:r>
            <a:r>
              <a:rPr lang="en-US" sz="1200" b="0" i="0" kern="1200" dirty="0">
                <a:solidFill>
                  <a:schemeClr val="tx1"/>
                </a:solidFill>
                <a:effectLst/>
                <a:latin typeface="+mn-lt"/>
                <a:ea typeface="ＭＳ Ｐゴシック" charset="0"/>
                <a:cs typeface="ＭＳ Ｐゴシック" charset="0"/>
              </a:rPr>
              <a:t> 2017]; </a:t>
            </a:r>
            <a:r>
              <a:rPr lang="en-US" sz="1200" b="0" i="0" kern="1200" dirty="0" err="1">
                <a:solidFill>
                  <a:schemeClr val="tx1"/>
                </a:solidFill>
                <a:effectLst/>
                <a:latin typeface="+mn-lt"/>
                <a:ea typeface="ＭＳ Ｐゴシック" charset="0"/>
                <a:cs typeface="ＭＳ Ｐゴシック" charset="0"/>
              </a:rPr>
              <a:t>Disponible</a:t>
            </a:r>
            <a:r>
              <a:rPr lang="en-US" sz="1200" b="0" i="0" kern="1200" dirty="0">
                <a:solidFill>
                  <a:schemeClr val="tx1"/>
                </a:solidFill>
                <a:effectLst/>
                <a:latin typeface="+mn-lt"/>
                <a:ea typeface="ＭＳ Ｐゴシック" charset="0"/>
                <a:cs typeface="ＭＳ Ｐゴシック" charset="0"/>
              </a:rPr>
              <a:t> sur: </a:t>
            </a:r>
            <a:r>
              <a:rPr lang="en-US" sz="1200" b="0" i="0" u="sng" kern="1200" dirty="0">
                <a:solidFill>
                  <a:schemeClr val="tx1"/>
                </a:solidFill>
                <a:effectLst/>
                <a:latin typeface="+mn-lt"/>
                <a:ea typeface="ＭＳ Ｐゴシック" charset="0"/>
                <a:cs typeface="ＭＳ Ｐゴシック" charset="0"/>
                <a:hlinkClick r:id="rId3"/>
              </a:rPr>
              <a:t>https://www.ncbi.nlm.nih.gov/pubmed/28369296</a:t>
            </a:r>
            <a:endParaRPr lang="en-US" sz="1200" b="0" i="0" kern="1200" dirty="0">
              <a:solidFill>
                <a:schemeClr val="tx1"/>
              </a:solidFill>
              <a:effectLst/>
              <a:latin typeface="+mn-lt"/>
              <a:ea typeface="ＭＳ Ｐゴシック" charset="0"/>
              <a:cs typeface="ＭＳ Ｐゴシック" charset="0"/>
            </a:endParaRPr>
          </a:p>
          <a:p>
            <a:r>
              <a:rPr lang="en-US" sz="1200" b="0" i="0" strike="sngStrike" kern="1200" baseline="0" dirty="0">
                <a:solidFill>
                  <a:schemeClr val="tx1"/>
                </a:solidFill>
                <a:effectLst/>
                <a:latin typeface="+mn-lt"/>
                <a:ea typeface="ＭＳ Ｐゴシック" charset="0"/>
                <a:cs typeface="ＭＳ Ｐゴシック" charset="0"/>
              </a:rPr>
              <a:t>18.   </a:t>
            </a:r>
            <a:r>
              <a:rPr lang="en-US" sz="1200" b="0" i="0" strike="sngStrike" kern="1200" baseline="0" dirty="0" err="1">
                <a:solidFill>
                  <a:schemeClr val="tx1"/>
                </a:solidFill>
                <a:effectLst/>
                <a:latin typeface="+mn-lt"/>
                <a:ea typeface="ＭＳ Ｐゴシック" charset="0"/>
                <a:cs typeface="ＭＳ Ｐゴシック" charset="0"/>
              </a:rPr>
              <a:t>Bala</a:t>
            </a:r>
            <a:r>
              <a:rPr lang="en-US" sz="1200" b="0" i="0" strike="sngStrike" kern="1200" baseline="0" dirty="0">
                <a:solidFill>
                  <a:schemeClr val="tx1"/>
                </a:solidFill>
                <a:effectLst/>
                <a:latin typeface="+mn-lt"/>
                <a:ea typeface="ＭＳ Ｐゴシック" charset="0"/>
                <a:cs typeface="ＭＳ Ｐゴシック" charset="0"/>
              </a:rPr>
              <a:t> A, Penrose CT, </a:t>
            </a:r>
            <a:r>
              <a:rPr lang="en-US" sz="1200" b="0" i="0" strike="sngStrike" kern="1200" baseline="0" dirty="0" err="1">
                <a:solidFill>
                  <a:schemeClr val="tx1"/>
                </a:solidFill>
                <a:effectLst/>
                <a:latin typeface="+mn-lt"/>
                <a:ea typeface="ＭＳ Ｐゴシック" charset="0"/>
                <a:cs typeface="ＭＳ Ｐゴシック" charset="0"/>
              </a:rPr>
              <a:t>Visgauss</a:t>
            </a:r>
            <a:r>
              <a:rPr lang="en-US" sz="1200" b="0" i="0" strike="sngStrike" kern="1200" baseline="0" dirty="0">
                <a:solidFill>
                  <a:schemeClr val="tx1"/>
                </a:solidFill>
                <a:effectLst/>
                <a:latin typeface="+mn-lt"/>
                <a:ea typeface="ＭＳ Ｐゴシック" charset="0"/>
                <a:cs typeface="ＭＳ Ｐゴシック" charset="0"/>
              </a:rPr>
              <a:t> JD, </a:t>
            </a:r>
            <a:r>
              <a:rPr lang="en-US" sz="1200" b="0" i="0" strike="sngStrike" kern="1200" baseline="0" dirty="0" err="1">
                <a:solidFill>
                  <a:schemeClr val="tx1"/>
                </a:solidFill>
                <a:effectLst/>
                <a:latin typeface="+mn-lt"/>
                <a:ea typeface="ＭＳ Ｐゴシック" charset="0"/>
                <a:cs typeface="ＭＳ Ｐゴシック" charset="0"/>
              </a:rPr>
              <a:t>Seyler</a:t>
            </a:r>
            <a:r>
              <a:rPr lang="en-US" sz="1200" b="0" i="0" strike="sngStrike" kern="1200" baseline="0" dirty="0">
                <a:solidFill>
                  <a:schemeClr val="tx1"/>
                </a:solidFill>
                <a:effectLst/>
                <a:latin typeface="+mn-lt"/>
                <a:ea typeface="ＭＳ Ｐゴシック" charset="0"/>
                <a:cs typeface="ＭＳ Ｐゴシック" charset="0"/>
              </a:rPr>
              <a:t> TM, Randell TR, </a:t>
            </a:r>
            <a:r>
              <a:rPr lang="en-US" sz="1200" b="0" i="0" strike="sngStrike" kern="1200" baseline="0" dirty="0" err="1">
                <a:solidFill>
                  <a:schemeClr val="tx1"/>
                </a:solidFill>
                <a:effectLst/>
                <a:latin typeface="+mn-lt"/>
                <a:ea typeface="ＭＳ Ｐゴシック" charset="0"/>
                <a:cs typeface="ＭＳ Ｐゴシック" charset="0"/>
              </a:rPr>
              <a:t>Bolognesi</a:t>
            </a:r>
            <a:r>
              <a:rPr lang="en-US" sz="1200" b="0" i="0" strike="sngStrike" kern="1200" baseline="0" dirty="0">
                <a:solidFill>
                  <a:schemeClr val="tx1"/>
                </a:solidFill>
                <a:effectLst/>
                <a:latin typeface="+mn-lt"/>
                <a:ea typeface="ＭＳ Ｐゴシック" charset="0"/>
                <a:cs typeface="ＭＳ Ｐゴシック" charset="0"/>
              </a:rPr>
              <a:t> MP, et al. Total shoulder arthroplasty in patients with HIV infection: complications, comorbidities, and trends. Journal of Shoulder and Elbow Surgery. </a:t>
            </a:r>
            <a:r>
              <a:rPr lang="en-US" sz="1200" b="0" i="0" strike="sngStrike" kern="1200" baseline="0" dirty="0" err="1">
                <a:solidFill>
                  <a:schemeClr val="tx1"/>
                </a:solidFill>
                <a:effectLst/>
                <a:latin typeface="+mn-lt"/>
                <a:ea typeface="ＭＳ Ｐゴシック" charset="0"/>
                <a:cs typeface="ＭＳ Ｐゴシック" charset="0"/>
              </a:rPr>
              <a:t>déc</a:t>
            </a:r>
            <a:r>
              <a:rPr lang="en-US" sz="1200" b="0" i="0" strike="sngStrike" kern="1200" baseline="0" dirty="0">
                <a:solidFill>
                  <a:schemeClr val="tx1"/>
                </a:solidFill>
                <a:effectLst/>
                <a:latin typeface="+mn-lt"/>
                <a:ea typeface="ＭＳ Ｐゴシック" charset="0"/>
                <a:cs typeface="ＭＳ Ｐゴシック" charset="0"/>
              </a:rPr>
              <a:t> 2016;25(12):1971‑9. </a:t>
            </a:r>
          </a:p>
          <a:p>
            <a:r>
              <a:rPr lang="en-US" sz="1200" b="1" i="0" kern="1200" dirty="0">
                <a:solidFill>
                  <a:schemeClr val="tx1"/>
                </a:solidFill>
                <a:effectLst/>
                <a:latin typeface="+mn-lt"/>
                <a:ea typeface="ＭＳ Ｐゴシック" charset="0"/>
                <a:cs typeface="ＭＳ Ｐゴシック" charset="0"/>
              </a:rPr>
              <a:t>19.   Newman JM, George J, </a:t>
            </a:r>
            <a:r>
              <a:rPr lang="en-US" sz="1200" b="1" i="0" kern="1200" dirty="0" err="1">
                <a:solidFill>
                  <a:schemeClr val="tx1"/>
                </a:solidFill>
                <a:effectLst/>
                <a:latin typeface="+mn-lt"/>
                <a:ea typeface="ＭＳ Ｐゴシック" charset="0"/>
                <a:cs typeface="ＭＳ Ｐゴシック" charset="0"/>
              </a:rPr>
              <a:t>Klika</a:t>
            </a:r>
            <a:r>
              <a:rPr lang="en-US" sz="1200" b="1" i="0" kern="1200" dirty="0">
                <a:solidFill>
                  <a:schemeClr val="tx1"/>
                </a:solidFill>
                <a:effectLst/>
                <a:latin typeface="+mn-lt"/>
                <a:ea typeface="ＭＳ Ｐゴシック" charset="0"/>
                <a:cs typeface="ＭＳ Ｐゴシック" charset="0"/>
              </a:rPr>
              <a:t> AK, Hatem SF, </a:t>
            </a:r>
            <a:r>
              <a:rPr lang="en-US" sz="1200" b="1" i="0" kern="1200" dirty="0" err="1">
                <a:solidFill>
                  <a:schemeClr val="tx1"/>
                </a:solidFill>
                <a:effectLst/>
                <a:latin typeface="+mn-lt"/>
                <a:ea typeface="ＭＳ Ｐゴシック" charset="0"/>
                <a:cs typeface="ＭＳ Ｐゴシック" charset="0"/>
              </a:rPr>
              <a:t>Barsoum</a:t>
            </a:r>
            <a:r>
              <a:rPr lang="en-US" sz="1200" b="1" i="0" kern="1200" dirty="0">
                <a:solidFill>
                  <a:schemeClr val="tx1"/>
                </a:solidFill>
                <a:effectLst/>
                <a:latin typeface="+mn-lt"/>
                <a:ea typeface="ＭＳ Ｐゴシック" charset="0"/>
                <a:cs typeface="ＭＳ Ｐゴシック" charset="0"/>
              </a:rPr>
              <a:t> WK, Trevor North W, et al. What is the Diagnostic Accuracy of Aspirations Performed on Hips With Antibiotic Cement Spacers? Clinical </a:t>
            </a:r>
            <a:r>
              <a:rPr lang="en-US" sz="1200" b="1" i="0" kern="1200" dirty="0" err="1">
                <a:solidFill>
                  <a:schemeClr val="tx1"/>
                </a:solidFill>
                <a:effectLst/>
                <a:latin typeface="+mn-lt"/>
                <a:ea typeface="ＭＳ Ｐゴシック" charset="0"/>
                <a:cs typeface="ＭＳ Ｐゴシック" charset="0"/>
              </a:rPr>
              <a:t>Orthopaedics</a:t>
            </a:r>
            <a:r>
              <a:rPr lang="en-US" sz="1200" b="1" i="0" kern="1200" dirty="0">
                <a:solidFill>
                  <a:schemeClr val="tx1"/>
                </a:solidFill>
                <a:effectLst/>
                <a:latin typeface="+mn-lt"/>
                <a:ea typeface="ＭＳ Ｐゴシック" charset="0"/>
                <a:cs typeface="ＭＳ Ｐゴシック" charset="0"/>
              </a:rPr>
              <a:t> and Related Research®. </a:t>
            </a:r>
            <a:r>
              <a:rPr lang="en-US" sz="1200" b="1" i="0" kern="1200" dirty="0" err="1">
                <a:solidFill>
                  <a:schemeClr val="tx1"/>
                </a:solidFill>
                <a:effectLst/>
                <a:latin typeface="+mn-lt"/>
                <a:ea typeface="ＭＳ Ｐゴシック" charset="0"/>
                <a:cs typeface="ＭＳ Ｐゴシック" charset="0"/>
              </a:rPr>
              <a:t>janv</a:t>
            </a:r>
            <a:r>
              <a:rPr lang="en-US" sz="1200" b="1" i="0" kern="1200" dirty="0">
                <a:solidFill>
                  <a:schemeClr val="tx1"/>
                </a:solidFill>
                <a:effectLst/>
                <a:latin typeface="+mn-lt"/>
                <a:ea typeface="ＭＳ Ｐゴシック" charset="0"/>
                <a:cs typeface="ＭＳ Ｐゴシック" charset="0"/>
              </a:rPr>
              <a:t> 2017;475(1):204‑11. </a:t>
            </a:r>
          </a:p>
          <a:p>
            <a:endParaRPr lang="fr-FR" dirty="0"/>
          </a:p>
        </p:txBody>
      </p:sp>
      <p:sp>
        <p:nvSpPr>
          <p:cNvPr id="4" name="Espace réservé du numéro de diapositive 3"/>
          <p:cNvSpPr>
            <a:spLocks noGrp="1"/>
          </p:cNvSpPr>
          <p:nvPr>
            <p:ph type="sldNum" sz="quarter" idx="10"/>
          </p:nvPr>
        </p:nvSpPr>
        <p:spPr/>
        <p:txBody>
          <a:bodyPr/>
          <a:lstStyle/>
          <a:p>
            <a:pPr>
              <a:defRPr/>
            </a:pPr>
            <a:fld id="{16DD9EC2-0497-1A4E-9A43-4B6B4B2CCBB8}" type="slidenum">
              <a:rPr lang="en-US" smtClean="0"/>
              <a:pPr>
                <a:defRPr/>
              </a:pPr>
              <a:t>49</a:t>
            </a:fld>
            <a:endParaRPr lang="en-US"/>
          </a:p>
        </p:txBody>
      </p:sp>
    </p:spTree>
    <p:extLst>
      <p:ext uri="{BB962C8B-B14F-4D97-AF65-F5344CB8AC3E}">
        <p14:creationId xmlns:p14="http://schemas.microsoft.com/office/powerpoint/2010/main" val="228457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0" y="1797766"/>
            <a:ext cx="8915400" cy="731520"/>
          </a:xfrm>
        </p:spPr>
        <p:txBody>
          <a:bodyPr/>
          <a:lstStyle/>
          <a:p>
            <a:r>
              <a:rPr lang="fr-FR"/>
              <a:t>Cliquez et modifiez le titre</a:t>
            </a:r>
            <a:endParaRPr/>
          </a:p>
        </p:txBody>
      </p:sp>
      <p:sp>
        <p:nvSpPr>
          <p:cNvPr id="3" name="Subtitle 2"/>
          <p:cNvSpPr>
            <a:spLocks noGrp="1"/>
          </p:cNvSpPr>
          <p:nvPr>
            <p:ph type="subTitle" idx="1"/>
          </p:nvPr>
        </p:nvSpPr>
        <p:spPr>
          <a:xfrm>
            <a:off x="914400" y="2528795"/>
            <a:ext cx="8001000" cy="3186206"/>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dirty="0"/>
          </a:p>
        </p:txBody>
      </p:sp>
      <p:pic>
        <p:nvPicPr>
          <p:cNvPr id="4" name="Picture 8" descr="LogoCri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971800" y="419100"/>
            <a:ext cx="3138488"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375001"/>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0" y="937260"/>
            <a:ext cx="8915400" cy="7620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fr-FR"/>
              <a:t>Cliquez et modifiez le titre</a:t>
            </a:r>
            <a:endParaRPr/>
          </a:p>
        </p:txBody>
      </p:sp>
      <p:sp>
        <p:nvSpPr>
          <p:cNvPr id="3" name="Picture Placeholder 2"/>
          <p:cNvSpPr>
            <a:spLocks noGrp="1"/>
          </p:cNvSpPr>
          <p:nvPr>
            <p:ph type="pic" idx="1"/>
          </p:nvPr>
        </p:nvSpPr>
        <p:spPr>
          <a:xfrm>
            <a:off x="5487990" y="1706880"/>
            <a:ext cx="3427413" cy="350520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noProof="0"/>
          </a:p>
        </p:txBody>
      </p:sp>
      <p:sp>
        <p:nvSpPr>
          <p:cNvPr id="4" name="Text Placeholder 3"/>
          <p:cNvSpPr>
            <a:spLocks noGrp="1"/>
          </p:cNvSpPr>
          <p:nvPr>
            <p:ph type="body" sz="half" idx="2"/>
          </p:nvPr>
        </p:nvSpPr>
        <p:spPr>
          <a:xfrm>
            <a:off x="914400" y="1699260"/>
            <a:ext cx="4572000" cy="35204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6580188" y="157163"/>
            <a:ext cx="2133600" cy="303212"/>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1120775" y="157163"/>
            <a:ext cx="2895600" cy="303212"/>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365411147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u-dessus de légende">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8915400" cy="731520"/>
          </a:xfrm>
        </p:spPr>
        <p:txBody>
          <a:bodyPr tIns="137160" bIns="137160" anchor="b">
            <a:normAutofit/>
          </a:bodyPr>
          <a:lstStyle>
            <a:lvl1pPr>
              <a:defRPr sz="2400"/>
            </a:lvl1pPr>
          </a:lstStyle>
          <a:p>
            <a:r>
              <a:rPr lang="fr-FR"/>
              <a:t>Cliquez et modifiez le titre</a:t>
            </a:r>
            <a:endParaRPr/>
          </a:p>
        </p:txBody>
      </p:sp>
      <p:sp>
        <p:nvSpPr>
          <p:cNvPr id="3" name="Subtitle 2"/>
          <p:cNvSpPr>
            <a:spLocks noGrp="1"/>
          </p:cNvSpPr>
          <p:nvPr>
            <p:ph type="subTitle" idx="1"/>
          </p:nvPr>
        </p:nvSpPr>
        <p:spPr>
          <a:xfrm>
            <a:off x="914400" y="4168589"/>
            <a:ext cx="8001000" cy="1546413"/>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dirty="0"/>
          </a:p>
        </p:txBody>
      </p:sp>
      <p:sp>
        <p:nvSpPr>
          <p:cNvPr id="9" name="Picture Placeholder 8"/>
          <p:cNvSpPr>
            <a:spLocks noGrp="1"/>
          </p:cNvSpPr>
          <p:nvPr>
            <p:ph type="pic" sz="quarter" idx="13"/>
          </p:nvPr>
        </p:nvSpPr>
        <p:spPr>
          <a:xfrm>
            <a:off x="927100" y="941294"/>
            <a:ext cx="7988300" cy="2484120"/>
          </a:xfrm>
        </p:spPr>
        <p:txBody>
          <a:bodyPr rtlCol="0">
            <a:normAutofit/>
          </a:bodyPr>
          <a:lstStyle>
            <a:lvl1pPr marL="0" indent="0">
              <a:buNone/>
              <a:defRPr sz="1800"/>
            </a:lvl1pPr>
          </a:lstStyle>
          <a:p>
            <a:pPr lvl="0"/>
            <a:r>
              <a:rPr lang="fr-FR" noProof="0"/>
              <a:t>Faire glisser l'image vers l'espace réservé ou cliquer sur l'icône pour l'ajouter</a:t>
            </a:r>
            <a:endParaRPr noProof="0"/>
          </a:p>
        </p:txBody>
      </p:sp>
      <p:sp>
        <p:nvSpPr>
          <p:cNvPr id="5" name="Date Placeholder 3"/>
          <p:cNvSpPr>
            <a:spLocks noGrp="1"/>
          </p:cNvSpPr>
          <p:nvPr>
            <p:ph type="dt" sz="half" idx="14"/>
          </p:nvPr>
        </p:nvSpPr>
        <p:spPr>
          <a:xfrm>
            <a:off x="6580188" y="157163"/>
            <a:ext cx="2133600" cy="303212"/>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5"/>
          </p:nvPr>
        </p:nvSpPr>
        <p:spPr>
          <a:xfrm>
            <a:off x="1120775" y="157163"/>
            <a:ext cx="2895600" cy="303212"/>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1694849263"/>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ages avec légende">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8915400" cy="731520"/>
          </a:xfrm>
        </p:spPr>
        <p:txBody>
          <a:bodyPr tIns="137160" bIns="137160" anchor="b">
            <a:normAutofit/>
          </a:bodyPr>
          <a:lstStyle>
            <a:lvl1pPr>
              <a:defRPr sz="2400"/>
            </a:lvl1pPr>
          </a:lstStyle>
          <a:p>
            <a:r>
              <a:rPr lang="fr-FR"/>
              <a:t>Cliquez et modifiez le titre</a:t>
            </a:r>
            <a:endParaRPr/>
          </a:p>
        </p:txBody>
      </p:sp>
      <p:sp>
        <p:nvSpPr>
          <p:cNvPr id="3" name="Subtitle 2"/>
          <p:cNvSpPr>
            <a:spLocks noGrp="1"/>
          </p:cNvSpPr>
          <p:nvPr>
            <p:ph type="subTitle" idx="1"/>
          </p:nvPr>
        </p:nvSpPr>
        <p:spPr>
          <a:xfrm>
            <a:off x="914400" y="4168589"/>
            <a:ext cx="8001000" cy="1546413"/>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dirty="0"/>
          </a:p>
        </p:txBody>
      </p:sp>
      <p:sp>
        <p:nvSpPr>
          <p:cNvPr id="9" name="Picture Placeholder 8"/>
          <p:cNvSpPr>
            <a:spLocks noGrp="1"/>
          </p:cNvSpPr>
          <p:nvPr>
            <p:ph type="pic" sz="quarter" idx="13"/>
          </p:nvPr>
        </p:nvSpPr>
        <p:spPr>
          <a:xfrm>
            <a:off x="927100" y="941294"/>
            <a:ext cx="3986784" cy="2484120"/>
          </a:xfrm>
        </p:spPr>
        <p:txBody>
          <a:bodyPr rtlCol="0">
            <a:normAutofit/>
          </a:bodyPr>
          <a:lstStyle>
            <a:lvl1pPr marL="0" indent="0">
              <a:buNone/>
              <a:defRPr sz="1800"/>
            </a:lvl1pPr>
          </a:lstStyle>
          <a:p>
            <a:pPr lvl="0"/>
            <a:r>
              <a:rPr lang="fr-FR" noProof="0"/>
              <a:t>Faire glisser l'image vers l'espace réservé ou cliquer sur l'icône pour l'ajouter</a:t>
            </a:r>
            <a:endParaRPr noProof="0"/>
          </a:p>
        </p:txBody>
      </p:sp>
      <p:sp>
        <p:nvSpPr>
          <p:cNvPr id="7" name="Picture Placeholder 8"/>
          <p:cNvSpPr>
            <a:spLocks noGrp="1"/>
          </p:cNvSpPr>
          <p:nvPr>
            <p:ph type="pic" sz="quarter" idx="14"/>
          </p:nvPr>
        </p:nvSpPr>
        <p:spPr>
          <a:xfrm>
            <a:off x="4928616" y="941294"/>
            <a:ext cx="3986784" cy="2484120"/>
          </a:xfrm>
        </p:spPr>
        <p:txBody>
          <a:bodyPr rtlCol="0">
            <a:normAutofit/>
          </a:bodyPr>
          <a:lstStyle>
            <a:lvl1pPr marL="0" indent="0">
              <a:buNone/>
              <a:defRPr sz="1800"/>
            </a:lvl1pPr>
          </a:lstStyle>
          <a:p>
            <a:pPr lvl="0"/>
            <a:r>
              <a:rPr lang="fr-FR" noProof="0"/>
              <a:t>Faire glisser l'image vers l'espace réservé ou cliquer sur l'icône pour l'ajouter</a:t>
            </a:r>
            <a:endParaRPr noProof="0"/>
          </a:p>
        </p:txBody>
      </p:sp>
      <p:sp>
        <p:nvSpPr>
          <p:cNvPr id="6" name="Date Placeholder 3"/>
          <p:cNvSpPr>
            <a:spLocks noGrp="1"/>
          </p:cNvSpPr>
          <p:nvPr>
            <p:ph type="dt" sz="half" idx="15"/>
          </p:nvPr>
        </p:nvSpPr>
        <p:spPr>
          <a:xfrm>
            <a:off x="6580188" y="157163"/>
            <a:ext cx="2133600" cy="303212"/>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6"/>
          </p:nvPr>
        </p:nvSpPr>
        <p:spPr>
          <a:xfrm>
            <a:off x="1120775" y="157163"/>
            <a:ext cx="2895600" cy="303212"/>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250688551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8915400" cy="731520"/>
          </a:xfrm>
        </p:spPr>
        <p:txBody>
          <a:bodyPr tIns="137160" bIns="137160" anchor="b">
            <a:normAutofit/>
          </a:bodyPr>
          <a:lstStyle>
            <a:lvl1pPr>
              <a:defRPr sz="2400"/>
            </a:lvl1pPr>
          </a:lstStyle>
          <a:p>
            <a:r>
              <a:rPr lang="fr-FR"/>
              <a:t>Cliquez et modifiez le titre</a:t>
            </a:r>
            <a:endParaRPr/>
          </a:p>
        </p:txBody>
      </p:sp>
      <p:sp>
        <p:nvSpPr>
          <p:cNvPr id="3" name="Subtitle 2"/>
          <p:cNvSpPr>
            <a:spLocks noGrp="1"/>
          </p:cNvSpPr>
          <p:nvPr>
            <p:ph type="subTitle" idx="1"/>
          </p:nvPr>
        </p:nvSpPr>
        <p:spPr>
          <a:xfrm>
            <a:off x="914400" y="4168589"/>
            <a:ext cx="8001000" cy="1546413"/>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a:p>
        </p:txBody>
      </p:sp>
      <p:sp>
        <p:nvSpPr>
          <p:cNvPr id="9" name="Picture Placeholder 8"/>
          <p:cNvSpPr>
            <a:spLocks noGrp="1"/>
          </p:cNvSpPr>
          <p:nvPr>
            <p:ph type="pic" sz="quarter" idx="13"/>
          </p:nvPr>
        </p:nvSpPr>
        <p:spPr>
          <a:xfrm>
            <a:off x="927100" y="941294"/>
            <a:ext cx="6601968" cy="2484120"/>
          </a:xfrm>
        </p:spPr>
        <p:txBody>
          <a:bodyPr rtlCol="0">
            <a:normAutofit/>
          </a:bodyPr>
          <a:lstStyle>
            <a:lvl1pPr marL="0" indent="0">
              <a:buNone/>
              <a:defRPr sz="1800"/>
            </a:lvl1pPr>
          </a:lstStyle>
          <a:p>
            <a:pPr lvl="0"/>
            <a:endParaRPr noProof="0" dirty="0"/>
          </a:p>
        </p:txBody>
      </p:sp>
      <p:sp>
        <p:nvSpPr>
          <p:cNvPr id="7" name="Picture Placeholder 8"/>
          <p:cNvSpPr>
            <a:spLocks noGrp="1"/>
          </p:cNvSpPr>
          <p:nvPr>
            <p:ph type="pic" sz="quarter" idx="14"/>
          </p:nvPr>
        </p:nvSpPr>
        <p:spPr>
          <a:xfrm>
            <a:off x="7543800" y="941294"/>
            <a:ext cx="1371600" cy="1234440"/>
          </a:xfrm>
        </p:spPr>
        <p:txBody>
          <a:bodyPr rtlCol="0">
            <a:normAutofit/>
          </a:bodyPr>
          <a:lstStyle>
            <a:lvl1pPr marL="0" indent="0">
              <a:buNone/>
              <a:defRPr sz="1800"/>
            </a:lvl1pPr>
          </a:lstStyle>
          <a:p>
            <a:pPr lvl="0"/>
            <a:r>
              <a:rPr lang="fr-FR" noProof="0"/>
              <a:t>Faire glisser l'image vers l'espace réservé ou cliquer sur l'icône pour l'ajouter</a:t>
            </a:r>
            <a:endParaRPr noProof="0"/>
          </a:p>
        </p:txBody>
      </p:sp>
      <p:sp>
        <p:nvSpPr>
          <p:cNvPr id="8" name="Picture Placeholder 8"/>
          <p:cNvSpPr>
            <a:spLocks noGrp="1"/>
          </p:cNvSpPr>
          <p:nvPr>
            <p:ph type="pic" sz="quarter" idx="15"/>
          </p:nvPr>
        </p:nvSpPr>
        <p:spPr>
          <a:xfrm>
            <a:off x="7543800" y="2190974"/>
            <a:ext cx="1371600" cy="1234440"/>
          </a:xfrm>
        </p:spPr>
        <p:txBody>
          <a:bodyPr rtlCol="0">
            <a:normAutofit/>
          </a:bodyPr>
          <a:lstStyle>
            <a:lvl1pPr marL="0" indent="0">
              <a:buNone/>
              <a:defRPr sz="1800"/>
            </a:lvl1pPr>
          </a:lstStyle>
          <a:p>
            <a:pPr lvl="0"/>
            <a:r>
              <a:rPr lang="fr-FR" noProof="0"/>
              <a:t>Faire glisser l'image vers l'espace réservé ou cliquer sur l'icône pour l'ajouter</a:t>
            </a:r>
            <a:endParaRPr noProof="0"/>
          </a:p>
        </p:txBody>
      </p:sp>
      <p:sp>
        <p:nvSpPr>
          <p:cNvPr id="10" name="Date Placeholder 3"/>
          <p:cNvSpPr>
            <a:spLocks noGrp="1"/>
          </p:cNvSpPr>
          <p:nvPr>
            <p:ph type="dt" sz="half" idx="16"/>
          </p:nvPr>
        </p:nvSpPr>
        <p:spPr>
          <a:xfrm>
            <a:off x="6580188" y="157163"/>
            <a:ext cx="2133600" cy="303212"/>
          </a:xfrm>
          <a:prstGeom prst="rect">
            <a:avLst/>
          </a:prstGeom>
        </p:spPr>
        <p:txBody>
          <a:bodyPr/>
          <a:lstStyle>
            <a:lvl1pPr>
              <a:defRPr/>
            </a:lvl1pPr>
          </a:lstStyle>
          <a:p>
            <a:pPr>
              <a:defRPr/>
            </a:pPr>
            <a:endParaRPr lang="en-US"/>
          </a:p>
        </p:txBody>
      </p:sp>
      <p:sp>
        <p:nvSpPr>
          <p:cNvPr id="11" name="Footer Placeholder 4"/>
          <p:cNvSpPr>
            <a:spLocks noGrp="1"/>
          </p:cNvSpPr>
          <p:nvPr>
            <p:ph type="ftr" sz="quarter" idx="17"/>
          </p:nvPr>
        </p:nvSpPr>
        <p:spPr>
          <a:xfrm>
            <a:off x="1120775" y="157163"/>
            <a:ext cx="2895600" cy="303212"/>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31781361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a:xfrm>
            <a:off x="6580188" y="157163"/>
            <a:ext cx="2133600" cy="303212"/>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1120775" y="157163"/>
            <a:ext cx="2895600" cy="303212"/>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136942862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941296"/>
            <a:ext cx="914400" cy="4611065"/>
          </a:xfrm>
        </p:spPr>
        <p:txBody>
          <a:bodyPr vert="eaVert" lIns="274320" tIns="685800" bIns="685800"/>
          <a:lstStyle/>
          <a:p>
            <a:r>
              <a:rPr lang="fr-FR"/>
              <a:t>Cliquez et modifiez le titre</a:t>
            </a:r>
            <a:endParaRPr/>
          </a:p>
        </p:txBody>
      </p:sp>
      <p:sp>
        <p:nvSpPr>
          <p:cNvPr id="3" name="Vertical Text Placeholder 2"/>
          <p:cNvSpPr>
            <a:spLocks noGrp="1"/>
          </p:cNvSpPr>
          <p:nvPr>
            <p:ph type="body" orient="vert" idx="1"/>
          </p:nvPr>
        </p:nvSpPr>
        <p:spPr>
          <a:xfrm>
            <a:off x="1117600" y="1445559"/>
            <a:ext cx="6426200" cy="3785253"/>
          </a:xfrm>
        </p:spPr>
        <p:txBody>
          <a:bodyPr vert="eaVert"/>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a:xfrm>
            <a:off x="6580188" y="157163"/>
            <a:ext cx="2133600" cy="303212"/>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1120775" y="157163"/>
            <a:ext cx="2895600" cy="303212"/>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53939636"/>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extLst>
      <p:ext uri="{BB962C8B-B14F-4D97-AF65-F5344CB8AC3E}">
        <p14:creationId xmlns:p14="http://schemas.microsoft.com/office/powerpoint/2010/main" val="1645330834"/>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0" y="4187863"/>
            <a:ext cx="8915400" cy="762000"/>
          </a:xfrm>
        </p:spPr>
        <p:txBody>
          <a:bodyPr/>
          <a:lstStyle/>
          <a:p>
            <a:r>
              <a:rPr lang="fr-FR"/>
              <a:t>Cliquez et modifiez le titre</a:t>
            </a:r>
            <a:endParaRPr/>
          </a:p>
        </p:txBody>
      </p:sp>
      <p:sp>
        <p:nvSpPr>
          <p:cNvPr id="3" name="Subtitle 2"/>
          <p:cNvSpPr>
            <a:spLocks noGrp="1"/>
          </p:cNvSpPr>
          <p:nvPr>
            <p:ph type="subTitle" idx="1"/>
          </p:nvPr>
        </p:nvSpPr>
        <p:spPr>
          <a:xfrm>
            <a:off x="914400" y="4953000"/>
            <a:ext cx="8001000" cy="7620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dirty="0"/>
          </a:p>
        </p:txBody>
      </p:sp>
      <p:sp>
        <p:nvSpPr>
          <p:cNvPr id="9" name="Picture Placeholder 8"/>
          <p:cNvSpPr>
            <a:spLocks noGrp="1"/>
          </p:cNvSpPr>
          <p:nvPr>
            <p:ph type="pic" sz="quarter" idx="13"/>
          </p:nvPr>
        </p:nvSpPr>
        <p:spPr>
          <a:xfrm>
            <a:off x="927100" y="941294"/>
            <a:ext cx="7988300" cy="3238500"/>
          </a:xfrm>
        </p:spPr>
        <p:txBody>
          <a:bodyPr rtlCol="0">
            <a:normAutofit/>
          </a:bodyPr>
          <a:lstStyle>
            <a:lvl1pPr marL="0" indent="0">
              <a:buNone/>
              <a:defRPr sz="1800"/>
            </a:lvl1pPr>
          </a:lstStyle>
          <a:p>
            <a:pPr lvl="0"/>
            <a:r>
              <a:rPr lang="fr-FR" noProof="0" dirty="0"/>
              <a:t>Faire glisser l'image vers l'espace réservé ou cliquer sur l'icône pour l'ajouter</a:t>
            </a:r>
            <a:endParaRPr noProof="0" dirty="0"/>
          </a:p>
        </p:txBody>
      </p:sp>
    </p:spTree>
    <p:extLst>
      <p:ext uri="{BB962C8B-B14F-4D97-AF65-F5344CB8AC3E}">
        <p14:creationId xmlns:p14="http://schemas.microsoft.com/office/powerpoint/2010/main" val="199662794"/>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0" y="2666999"/>
            <a:ext cx="8915400" cy="1905000"/>
          </a:xfrm>
          <a:solidFill>
            <a:schemeClr val="tx2"/>
          </a:solidFill>
        </p:spPr>
        <p:txBody>
          <a:bodyPr rtlCol="0" anchor="b">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fr-FR"/>
              <a:t>Cliquez et modifiez le titre</a:t>
            </a:r>
            <a:endParaRPr/>
          </a:p>
        </p:txBody>
      </p:sp>
      <p:sp>
        <p:nvSpPr>
          <p:cNvPr id="3" name="Text Placeholder 2"/>
          <p:cNvSpPr>
            <a:spLocks noGrp="1"/>
          </p:cNvSpPr>
          <p:nvPr>
            <p:ph type="body" idx="1"/>
          </p:nvPr>
        </p:nvSpPr>
        <p:spPr>
          <a:xfrm>
            <a:off x="914400" y="4570506"/>
            <a:ext cx="8001000" cy="6477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6580188" y="157163"/>
            <a:ext cx="2133600" cy="303212"/>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1120775" y="157163"/>
            <a:ext cx="2895600" cy="303212"/>
          </a:xfrm>
          <a:prstGeom prst="rect">
            <a:avLst/>
          </a:prstGeom>
        </p:spPr>
        <p:txBody>
          <a:bodyPr/>
          <a:lstStyle>
            <a:lvl1pPr>
              <a:defRPr/>
            </a:lvl1pPr>
          </a:lstStyle>
          <a:p>
            <a:pPr>
              <a:defRPr/>
            </a:pPr>
            <a:endParaRPr lang="fr-FR"/>
          </a:p>
        </p:txBody>
      </p:sp>
      <p:pic>
        <p:nvPicPr>
          <p:cNvPr id="6" name="Picture 8" descr="LogoCri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62000" y="673846"/>
            <a:ext cx="1600200" cy="530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875363"/>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1117600" y="2162969"/>
            <a:ext cx="3566160" cy="3067843"/>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Content Placeholder 3"/>
          <p:cNvSpPr>
            <a:spLocks noGrp="1"/>
          </p:cNvSpPr>
          <p:nvPr>
            <p:ph sz="half" idx="2"/>
          </p:nvPr>
        </p:nvSpPr>
        <p:spPr>
          <a:xfrm>
            <a:off x="5147534" y="2162969"/>
            <a:ext cx="3566160" cy="3067843"/>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a:xfrm>
            <a:off x="6580188" y="157163"/>
            <a:ext cx="2133600" cy="303212"/>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1120775" y="157163"/>
            <a:ext cx="2895600" cy="303212"/>
          </a:xfrm>
          <a:prstGeom prst="rect">
            <a:avLst/>
          </a:prstGeom>
        </p:spPr>
        <p:txBody>
          <a:bodyPr/>
          <a:lstStyle>
            <a:lvl1pPr>
              <a:defRPr/>
            </a:lvl1pPr>
          </a:lstStyle>
          <a:p>
            <a:pPr>
              <a:defRPr/>
            </a:pPr>
            <a:endParaRPr lang="fr-FR"/>
          </a:p>
        </p:txBody>
      </p:sp>
      <p:sp>
        <p:nvSpPr>
          <p:cNvPr id="7" name="Slide Number Placeholder 6"/>
          <p:cNvSpPr>
            <a:spLocks noGrp="1"/>
          </p:cNvSpPr>
          <p:nvPr>
            <p:ph type="sldNum" sz="quarter" idx="12"/>
          </p:nvPr>
        </p:nvSpPr>
        <p:spPr>
          <a:xfrm>
            <a:off x="8789988" y="5473700"/>
            <a:ext cx="457200" cy="304800"/>
          </a:xfrm>
          <a:prstGeom prst="rect">
            <a:avLst/>
          </a:prstGeom>
        </p:spPr>
        <p:txBody>
          <a:bodyPr/>
          <a:lstStyle>
            <a:lvl1pPr>
              <a:defRPr/>
            </a:lvl1pPr>
          </a:lstStyle>
          <a:p>
            <a:pPr>
              <a:defRPr/>
            </a:pPr>
            <a:fld id="{EAF8A267-FA1F-E348-892C-F056DB7076D1}" type="slidenum">
              <a:rPr lang="en-US"/>
              <a:pPr>
                <a:defRPr/>
              </a:pPr>
              <a:t>‹N°›</a:t>
            </a:fld>
            <a:endParaRPr lang="en-US"/>
          </a:p>
        </p:txBody>
      </p:sp>
    </p:spTree>
    <p:extLst>
      <p:ext uri="{BB962C8B-B14F-4D97-AF65-F5344CB8AC3E}">
        <p14:creationId xmlns:p14="http://schemas.microsoft.com/office/powerpoint/2010/main" val="2005487850"/>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cxnSp>
        <p:nvCxnSpPr>
          <p:cNvPr id="7" name="Straight Connector 10"/>
          <p:cNvCxnSpPr/>
          <p:nvPr/>
        </p:nvCxnSpPr>
        <p:spPr>
          <a:xfrm>
            <a:off x="1211263" y="2420938"/>
            <a:ext cx="3384550"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1"/>
          <p:cNvCxnSpPr/>
          <p:nvPr/>
        </p:nvCxnSpPr>
        <p:spPr>
          <a:xfrm>
            <a:off x="5238750" y="2420938"/>
            <a:ext cx="3382963"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2"/>
          <p:cNvCxnSpPr/>
          <p:nvPr/>
        </p:nvCxnSpPr>
        <p:spPr>
          <a:xfrm>
            <a:off x="1211263" y="2420938"/>
            <a:ext cx="3384550"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3"/>
          <p:cNvCxnSpPr/>
          <p:nvPr/>
        </p:nvCxnSpPr>
        <p:spPr>
          <a:xfrm>
            <a:off x="5238750" y="2420938"/>
            <a:ext cx="3382963"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4"/>
          <p:cNvCxnSpPr/>
          <p:nvPr/>
        </p:nvCxnSpPr>
        <p:spPr>
          <a:xfrm>
            <a:off x="1211263" y="2420938"/>
            <a:ext cx="3384550"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5"/>
          <p:cNvCxnSpPr/>
          <p:nvPr/>
        </p:nvCxnSpPr>
        <p:spPr>
          <a:xfrm>
            <a:off x="5238750" y="2420938"/>
            <a:ext cx="3382963"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fr-FR"/>
              <a:t>Cliquez et modifiez le titre</a:t>
            </a:r>
            <a:endParaRPr/>
          </a:p>
        </p:txBody>
      </p:sp>
      <p:sp>
        <p:nvSpPr>
          <p:cNvPr id="3" name="Text Placeholder 2"/>
          <p:cNvSpPr>
            <a:spLocks noGrp="1"/>
          </p:cNvSpPr>
          <p:nvPr>
            <p:ph type="body" idx="1"/>
          </p:nvPr>
        </p:nvSpPr>
        <p:spPr>
          <a:xfrm>
            <a:off x="1120588" y="1681429"/>
            <a:ext cx="3566160" cy="73157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20588" y="2554941"/>
            <a:ext cx="3566160" cy="2675872"/>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Text Placeholder 4"/>
          <p:cNvSpPr>
            <a:spLocks noGrp="1"/>
          </p:cNvSpPr>
          <p:nvPr>
            <p:ph type="body" sz="quarter" idx="3"/>
          </p:nvPr>
        </p:nvSpPr>
        <p:spPr>
          <a:xfrm>
            <a:off x="5147534" y="1681429"/>
            <a:ext cx="3566160" cy="73157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147534" y="2554941"/>
            <a:ext cx="3566160" cy="2675872"/>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13" name="Date Placeholder 6"/>
          <p:cNvSpPr>
            <a:spLocks noGrp="1"/>
          </p:cNvSpPr>
          <p:nvPr>
            <p:ph type="dt" sz="half" idx="10"/>
          </p:nvPr>
        </p:nvSpPr>
        <p:spPr>
          <a:xfrm>
            <a:off x="6580188" y="157163"/>
            <a:ext cx="2133600" cy="303212"/>
          </a:xfrm>
          <a:prstGeom prst="rect">
            <a:avLst/>
          </a:prstGeom>
        </p:spPr>
        <p:txBody>
          <a:bodyPr/>
          <a:lstStyle>
            <a:lvl1pPr>
              <a:defRPr/>
            </a:lvl1pPr>
          </a:lstStyle>
          <a:p>
            <a:pPr>
              <a:defRPr/>
            </a:pPr>
            <a:fld id="{974567AF-570C-CF44-889E-869F959F818B}" type="datetime1">
              <a:rPr lang="fr-FR"/>
              <a:pPr>
                <a:defRPr/>
              </a:pPr>
              <a:t>13/05/2018</a:t>
            </a:fld>
            <a:r>
              <a:rPr lang="fr-FR"/>
              <a:t>Symposium VIH/TB, Pasteur Paris,  28/3/2011</a:t>
            </a:r>
            <a:endParaRPr lang="en-US"/>
          </a:p>
        </p:txBody>
      </p:sp>
      <p:sp>
        <p:nvSpPr>
          <p:cNvPr id="14" name="Footer Placeholder 7"/>
          <p:cNvSpPr>
            <a:spLocks noGrp="1"/>
          </p:cNvSpPr>
          <p:nvPr>
            <p:ph type="ftr" sz="quarter" idx="11"/>
          </p:nvPr>
        </p:nvSpPr>
        <p:spPr>
          <a:xfrm>
            <a:off x="1120775" y="157163"/>
            <a:ext cx="2895600" cy="303212"/>
          </a:xfrm>
          <a:prstGeom prst="rect">
            <a:avLst/>
          </a:prstGeom>
        </p:spPr>
        <p:txBody>
          <a:bodyPr/>
          <a:lstStyle>
            <a:lvl1pPr>
              <a:defRPr/>
            </a:lvl1pPr>
          </a:lstStyle>
          <a:p>
            <a:pPr>
              <a:defRPr/>
            </a:pPr>
            <a:r>
              <a:rPr lang="fr-FR"/>
              <a:t>Journées Olivier Sabouraud, 27/9/12Déjeuner Recherche - JNI 2009Best of neuro-infectiologie 2008</a:t>
            </a:r>
          </a:p>
        </p:txBody>
      </p:sp>
      <p:sp>
        <p:nvSpPr>
          <p:cNvPr id="15" name="Slide Number Placeholder 8"/>
          <p:cNvSpPr>
            <a:spLocks noGrp="1"/>
          </p:cNvSpPr>
          <p:nvPr>
            <p:ph type="sldNum" sz="quarter" idx="12"/>
          </p:nvPr>
        </p:nvSpPr>
        <p:spPr>
          <a:xfrm>
            <a:off x="8789988" y="5473700"/>
            <a:ext cx="457200" cy="304800"/>
          </a:xfrm>
          <a:prstGeom prst="rect">
            <a:avLst/>
          </a:prstGeom>
        </p:spPr>
        <p:txBody>
          <a:bodyPr/>
          <a:lstStyle>
            <a:lvl1pPr>
              <a:defRPr/>
            </a:lvl1pPr>
          </a:lstStyle>
          <a:p>
            <a:pPr>
              <a:defRPr/>
            </a:pPr>
            <a:fld id="{809218A4-1E20-2A4A-96AE-9D067E73B6D1}" type="slidenum">
              <a:rPr lang="en-US"/>
              <a:pPr>
                <a:defRPr/>
              </a:pPr>
              <a:t>‹N°›</a:t>
            </a:fld>
            <a:endParaRPr lang="en-US"/>
          </a:p>
        </p:txBody>
      </p:sp>
    </p:spTree>
    <p:extLst>
      <p:ext uri="{BB962C8B-B14F-4D97-AF65-F5344CB8AC3E}">
        <p14:creationId xmlns:p14="http://schemas.microsoft.com/office/powerpoint/2010/main" val="4119624400"/>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dirty="0"/>
          </a:p>
        </p:txBody>
      </p:sp>
      <p:sp>
        <p:nvSpPr>
          <p:cNvPr id="3" name="Date Placeholder 2"/>
          <p:cNvSpPr>
            <a:spLocks noGrp="1"/>
          </p:cNvSpPr>
          <p:nvPr>
            <p:ph type="dt" sz="half" idx="10"/>
          </p:nvPr>
        </p:nvSpPr>
        <p:spPr>
          <a:xfrm>
            <a:off x="6580188" y="157163"/>
            <a:ext cx="2133600" cy="303212"/>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a:xfrm>
            <a:off x="1120775" y="157163"/>
            <a:ext cx="2895600" cy="303212"/>
          </a:xfrm>
          <a:prstGeom prst="rect">
            <a:avLst/>
          </a:prstGeom>
        </p:spPr>
        <p:txBody>
          <a:bodyPr/>
          <a:lstStyle>
            <a:lvl1pPr>
              <a:defRPr/>
            </a:lvl1pPr>
          </a:lstStyle>
          <a:p>
            <a:pPr>
              <a:defRPr/>
            </a:pPr>
            <a:endParaRPr lang="fr-FR"/>
          </a:p>
        </p:txBody>
      </p:sp>
      <p:sp>
        <p:nvSpPr>
          <p:cNvPr id="5" name="Slide Number Placeholder 4"/>
          <p:cNvSpPr>
            <a:spLocks noGrp="1"/>
          </p:cNvSpPr>
          <p:nvPr>
            <p:ph type="sldNum" sz="quarter" idx="12"/>
          </p:nvPr>
        </p:nvSpPr>
        <p:spPr>
          <a:xfrm>
            <a:off x="8789988" y="5473700"/>
            <a:ext cx="457200" cy="304800"/>
          </a:xfrm>
          <a:prstGeom prst="rect">
            <a:avLst/>
          </a:prstGeom>
        </p:spPr>
        <p:txBody>
          <a:bodyPr/>
          <a:lstStyle>
            <a:lvl1pPr>
              <a:defRPr/>
            </a:lvl1pPr>
          </a:lstStyle>
          <a:p>
            <a:pPr>
              <a:defRPr/>
            </a:pPr>
            <a:fld id="{B3F77B74-39FB-9945-B0C5-9ED56D2EE917}" type="slidenum">
              <a:rPr lang="en-US"/>
              <a:pPr>
                <a:defRPr/>
              </a:pPr>
              <a:t>‹N°›</a:t>
            </a:fld>
            <a:endParaRPr lang="en-US"/>
          </a:p>
        </p:txBody>
      </p:sp>
    </p:spTree>
    <p:extLst>
      <p:ext uri="{BB962C8B-B14F-4D97-AF65-F5344CB8AC3E}">
        <p14:creationId xmlns:p14="http://schemas.microsoft.com/office/powerpoint/2010/main" val="2043410402"/>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0188" y="157163"/>
            <a:ext cx="2133600" cy="303212"/>
          </a:xfrm>
          <a:prstGeom prst="rect">
            <a:avLst/>
          </a:prstGeom>
        </p:spPr>
        <p:txBody>
          <a:bodyPr/>
          <a:lstStyle>
            <a:lvl1pPr>
              <a:defRPr/>
            </a:lvl1pPr>
          </a:lstStyle>
          <a:p>
            <a:pPr>
              <a:defRPr/>
            </a:pPr>
            <a:endParaRPr lang="en-US"/>
          </a:p>
        </p:txBody>
      </p:sp>
      <p:sp>
        <p:nvSpPr>
          <p:cNvPr id="3" name="Footer Placeholder 2"/>
          <p:cNvSpPr>
            <a:spLocks noGrp="1"/>
          </p:cNvSpPr>
          <p:nvPr>
            <p:ph type="ftr" sz="quarter" idx="11"/>
          </p:nvPr>
        </p:nvSpPr>
        <p:spPr>
          <a:xfrm>
            <a:off x="1120775" y="157163"/>
            <a:ext cx="2895600" cy="303212"/>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1746972591"/>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0" y="937260"/>
            <a:ext cx="8915400" cy="7620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fr-FR"/>
              <a:t>Cliquez et modifiez le titre</a:t>
            </a:r>
            <a:endParaRPr/>
          </a:p>
        </p:txBody>
      </p:sp>
      <p:sp>
        <p:nvSpPr>
          <p:cNvPr id="3" name="Content Placeholder 2"/>
          <p:cNvSpPr>
            <a:spLocks noGrp="1"/>
          </p:cNvSpPr>
          <p:nvPr>
            <p:ph idx="1"/>
          </p:nvPr>
        </p:nvSpPr>
        <p:spPr>
          <a:xfrm>
            <a:off x="5147534" y="2159000"/>
            <a:ext cx="3566160" cy="3071813"/>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Text Placeholder 3"/>
          <p:cNvSpPr>
            <a:spLocks noGrp="1"/>
          </p:cNvSpPr>
          <p:nvPr>
            <p:ph type="body" sz="half" idx="2"/>
          </p:nvPr>
        </p:nvSpPr>
        <p:spPr>
          <a:xfrm>
            <a:off x="900952" y="1699259"/>
            <a:ext cx="3566160" cy="35204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6580188" y="157163"/>
            <a:ext cx="2133600" cy="303212"/>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1120775" y="157163"/>
            <a:ext cx="2895600" cy="303212"/>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3063724367"/>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511175"/>
            <a:ext cx="8913813" cy="762000"/>
          </a:xfrm>
          <a:prstGeom prst="rect">
            <a:avLst/>
          </a:prstGeom>
          <a:solidFill>
            <a:schemeClr val="tx2"/>
          </a:solidFill>
          <a:ln>
            <a:noFill/>
          </a:ln>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1188720" tIns="45720" rIns="274320" bIns="45720" numCol="1" anchor="ctr" anchorCtr="0" compatLnSpc="1">
            <a:prstTxWarp prst="textNoShape">
              <a:avLst/>
            </a:prstTxWarp>
          </a:bodyPr>
          <a:lstStyle/>
          <a:p>
            <a:pPr lvl="0"/>
            <a:r>
              <a:rPr lang="fr-FR"/>
              <a:t>Cliquez et modifiez le titre</a:t>
            </a:r>
          </a:p>
        </p:txBody>
      </p:sp>
      <p:sp>
        <p:nvSpPr>
          <p:cNvPr id="1027" name="Text Placeholder 2"/>
          <p:cNvSpPr>
            <a:spLocks noGrp="1"/>
          </p:cNvSpPr>
          <p:nvPr>
            <p:ph type="body" idx="1"/>
          </p:nvPr>
        </p:nvSpPr>
        <p:spPr bwMode="auto">
          <a:xfrm>
            <a:off x="1114425" y="1416050"/>
            <a:ext cx="7610475" cy="3805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
          <p:cNvSpPr/>
          <p:nvPr/>
        </p:nvSpPr>
        <p:spPr>
          <a:xfrm>
            <a:off x="1844675" y="0"/>
            <a:ext cx="7069138" cy="1571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Rectangle 7"/>
          <p:cNvSpPr/>
          <p:nvPr/>
        </p:nvSpPr>
        <p:spPr>
          <a:xfrm>
            <a:off x="914400" y="5562600"/>
            <a:ext cx="7999413" cy="1524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40966" name="ZoneTexte 5"/>
          <p:cNvSpPr txBox="1">
            <a:spLocks noChangeArrowheads="1"/>
          </p:cNvSpPr>
          <p:nvPr userDrawn="1"/>
        </p:nvSpPr>
        <p:spPr bwMode="auto">
          <a:xfrm>
            <a:off x="8458200" y="5506879"/>
            <a:ext cx="685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2B493C14-2D2A-2740-B065-5F4B3093E655}" type="slidenum">
              <a:rPr lang="fr-FR" sz="1000" smtClean="0"/>
              <a:pPr eaLnBrk="1" hangingPunct="1">
                <a:defRPr/>
              </a:pPr>
              <a:t>‹N°›</a:t>
            </a:fld>
            <a:endParaRPr lang="fr-FR" sz="1000" dirty="0"/>
          </a:p>
        </p:txBody>
      </p:sp>
    </p:spTree>
  </p:cSld>
  <p:clrMap bg1="lt1" tx1="dk1" bg2="lt2" tx2="dk2" accent1="accent1" accent2="accent2" accent3="accent3" accent4="accent4" accent5="accent5" accent6="accent6" hlink="hlink" folHlink="folHlink"/>
  <p:sldLayoutIdLst>
    <p:sldLayoutId id="2147485693" r:id="rId1"/>
    <p:sldLayoutId id="2147485694" r:id="rId2"/>
    <p:sldLayoutId id="2147485692"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 id="2147485703" r:id="rId12"/>
    <p:sldLayoutId id="2147485704" r:id="rId13"/>
    <p:sldLayoutId id="2147485705" r:id="rId14"/>
    <p:sldLayoutId id="2147485706" r:id="rId15"/>
  </p:sldLayoutIdLst>
  <p:hf sldNum="0" hdr="0" dt="0"/>
  <p:txStyles>
    <p:titleStyle>
      <a:lvl1pPr algn="l" rtl="0" eaLnBrk="0" fontAlgn="base" hangingPunct="0">
        <a:spcBef>
          <a:spcPct val="0"/>
        </a:spcBef>
        <a:spcAft>
          <a:spcPct val="0"/>
        </a:spcAft>
        <a:defRPr sz="2400" kern="12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a:solidFill>
            <a:schemeClr val="bg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2800">
          <a:solidFill>
            <a:schemeClr val="bg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2800">
          <a:solidFill>
            <a:schemeClr val="bg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2800">
          <a:solidFill>
            <a:schemeClr val="bg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chemeClr val="accent1"/>
        </a:buClr>
        <a:buFont typeface="Wingdings 2" charset="0"/>
        <a:buChar char=""/>
        <a:defRPr sz="2000" kern="1200">
          <a:solidFill>
            <a:srgbClr val="696986"/>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47534C"/>
        </a:buClr>
        <a:buFont typeface="Wingdings 2" charset="0"/>
        <a:buChar char=""/>
        <a:defRPr kern="1200">
          <a:solidFill>
            <a:srgbClr val="696986"/>
          </a:solidFill>
          <a:latin typeface="+mn-lt"/>
          <a:ea typeface="ＭＳ Ｐゴシック" charset="0"/>
          <a:cs typeface="+mn-cs"/>
        </a:defRPr>
      </a:lvl2pPr>
      <a:lvl3pPr marL="1035050" indent="-349250" algn="l" rtl="0" eaLnBrk="0" fontAlgn="base" hangingPunct="0">
        <a:spcBef>
          <a:spcPts val="600"/>
        </a:spcBef>
        <a:spcAft>
          <a:spcPct val="0"/>
        </a:spcAft>
        <a:buClr>
          <a:schemeClr val="accent1"/>
        </a:buClr>
        <a:buFont typeface="Wingdings 2" charset="0"/>
        <a:buChar char=""/>
        <a:defRPr kern="1200">
          <a:solidFill>
            <a:srgbClr val="696986"/>
          </a:solidFill>
          <a:latin typeface="+mn-lt"/>
          <a:ea typeface="ＭＳ Ｐゴシック" charset="0"/>
          <a:cs typeface="+mn-cs"/>
        </a:defRPr>
      </a:lvl3pPr>
      <a:lvl4pPr marL="1371600" indent="-336550" algn="l" rtl="0" eaLnBrk="0" fontAlgn="base" hangingPunct="0">
        <a:spcBef>
          <a:spcPts val="600"/>
        </a:spcBef>
        <a:spcAft>
          <a:spcPct val="0"/>
        </a:spcAft>
        <a:buClr>
          <a:srgbClr val="47534C"/>
        </a:buClr>
        <a:buFont typeface="Wingdings 2" charset="0"/>
        <a:buChar char=""/>
        <a:defRPr kern="1200">
          <a:solidFill>
            <a:srgbClr val="696986"/>
          </a:solidFill>
          <a:latin typeface="+mn-lt"/>
          <a:ea typeface="ＭＳ Ｐゴシック" charset="0"/>
          <a:cs typeface="+mn-cs"/>
        </a:defRPr>
      </a:lvl4pPr>
      <a:lvl5pPr marL="1720850" indent="-349250" algn="l" rtl="0" eaLnBrk="0" fontAlgn="base" hangingPunct="0">
        <a:spcBef>
          <a:spcPts val="600"/>
        </a:spcBef>
        <a:spcAft>
          <a:spcPct val="0"/>
        </a:spcAft>
        <a:buClr>
          <a:schemeClr val="accent1"/>
        </a:buClr>
        <a:buFont typeface="Wingdings 2" charset="0"/>
        <a:buChar char=""/>
        <a:defRPr kern="1200">
          <a:solidFill>
            <a:srgbClr val="696986"/>
          </a:solidFill>
          <a:latin typeface="+mn-lt"/>
          <a:ea typeface="ＭＳ Ｐゴシック" charset="0"/>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ncbi-nlm-nih-gov.passerelle.univ-rennes1.fr/pubmed/?term=The+Not-So-Good+Prognosis+of+Streptococcal+Periprosthetic+Joint+Infection+Managed+by+Implant+Retention:+The+Results+of+a+Large+Multicenter+Stud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http://www.flybe.com/images/destinations/renn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4064000"/>
            <a:ext cx="2895600" cy="160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Titre 1"/>
          <p:cNvSpPr>
            <a:spLocks noGrp="1"/>
          </p:cNvSpPr>
          <p:nvPr>
            <p:ph type="ctrTitle"/>
          </p:nvPr>
        </p:nvSpPr>
        <p:spPr>
          <a:xfrm>
            <a:off x="0" y="1797050"/>
            <a:ext cx="8915400" cy="731838"/>
          </a:xfrm>
        </p:spPr>
        <p:txBody>
          <a:bodyPr/>
          <a:lstStyle/>
          <a:p>
            <a:pPr eaLnBrk="1" hangingPunct="1"/>
            <a:r>
              <a:rPr lang="fr-FR" sz="2400" dirty="0">
                <a:latin typeface="Century Gothic" charset="0"/>
              </a:rPr>
              <a:t>Traitement des infections ostéo-articulaires</a:t>
            </a:r>
          </a:p>
        </p:txBody>
      </p:sp>
      <p:sp>
        <p:nvSpPr>
          <p:cNvPr id="3" name="Sous-titre 2"/>
          <p:cNvSpPr>
            <a:spLocks noGrp="1"/>
          </p:cNvSpPr>
          <p:nvPr>
            <p:ph type="subTitle" idx="1"/>
          </p:nvPr>
        </p:nvSpPr>
        <p:spPr>
          <a:xfrm>
            <a:off x="914400" y="2528888"/>
            <a:ext cx="8001000" cy="3186112"/>
          </a:xfrm>
        </p:spPr>
        <p:txBody>
          <a:bodyPr/>
          <a:lstStyle/>
          <a:p>
            <a:pPr fontAlgn="auto">
              <a:spcAft>
                <a:spcPts val="0"/>
              </a:spcAft>
              <a:defRPr/>
            </a:pPr>
            <a:r>
              <a:rPr lang="fr-FR" dirty="0"/>
              <a:t>Cours pour les internes de maladies infectieuses</a:t>
            </a:r>
          </a:p>
          <a:p>
            <a:pPr fontAlgn="auto">
              <a:spcAft>
                <a:spcPts val="0"/>
              </a:spcAft>
              <a:defRPr/>
            </a:pPr>
            <a:r>
              <a:rPr lang="fr-FR" dirty="0"/>
              <a:t>Mai  2018</a:t>
            </a:r>
          </a:p>
        </p:txBody>
      </p:sp>
      <p:pic>
        <p:nvPicPr>
          <p:cNvPr id="18436" name="Picture 8" descr="LogoCri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1800" y="419100"/>
            <a:ext cx="3138488"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3" name="Picture 5" descr="IMGP0420"/>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6705600" y="2921000"/>
            <a:ext cx="1560513" cy="2032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ZoneTexte 3"/>
          <p:cNvSpPr txBox="1"/>
          <p:nvPr/>
        </p:nvSpPr>
        <p:spPr>
          <a:xfrm>
            <a:off x="997490" y="5067300"/>
            <a:ext cx="5105400" cy="253916"/>
          </a:xfrm>
          <a:prstGeom prst="rect">
            <a:avLst/>
          </a:prstGeom>
          <a:noFill/>
        </p:spPr>
        <p:txBody>
          <a:bodyPr>
            <a:spAutoFit/>
          </a:bodyPr>
          <a:lstStyle/>
          <a:p>
            <a:pPr>
              <a:defRPr/>
            </a:pPr>
            <a:r>
              <a:rPr lang="fr-FR" sz="1050" i="1" dirty="0"/>
              <a:t>Dr Cédric Arvieux – Centre de référence en IOA complexes </a:t>
            </a:r>
            <a:r>
              <a:rPr lang="mr-IN" sz="1050" i="1" dirty="0"/>
              <a:t>–</a:t>
            </a:r>
            <a:r>
              <a:rPr lang="fr-FR" sz="1050" i="1" dirty="0"/>
              <a:t> Rennes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Prélèvements</a:t>
            </a:r>
          </a:p>
        </p:txBody>
      </p:sp>
      <p:pic>
        <p:nvPicPr>
          <p:cNvPr id="4" name="Image 3"/>
          <p:cNvPicPr>
            <a:picLocks noChangeAspect="1"/>
          </p:cNvPicPr>
          <p:nvPr/>
        </p:nvPicPr>
        <p:blipFill>
          <a:blip r:embed="rId2"/>
          <a:stretch>
            <a:fillRect/>
          </a:stretch>
        </p:blipFill>
        <p:spPr>
          <a:xfrm>
            <a:off x="149954" y="1443853"/>
            <a:ext cx="4800600" cy="1818827"/>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3352800" y="3220889"/>
            <a:ext cx="1980029"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fr-FR"/>
              <a:t>JCM 2016, vol 54</a:t>
            </a:r>
          </a:p>
        </p:txBody>
      </p:sp>
      <p:sp>
        <p:nvSpPr>
          <p:cNvPr id="6" name="ZoneTexte 5"/>
          <p:cNvSpPr txBox="1"/>
          <p:nvPr/>
        </p:nvSpPr>
        <p:spPr>
          <a:xfrm flipH="1">
            <a:off x="5029200" y="1866900"/>
            <a:ext cx="4038599" cy="738664"/>
          </a:xfrm>
          <a:prstGeom prst="rect">
            <a:avLst/>
          </a:prstGeom>
          <a:noFill/>
        </p:spPr>
        <p:txBody>
          <a:bodyPr wrap="square" rtlCol="0">
            <a:spAutoFit/>
          </a:bodyPr>
          <a:lstStyle/>
          <a:p>
            <a:pPr marL="285750" indent="-285750">
              <a:buFont typeface="Arial" charset="0"/>
              <a:buChar char="•"/>
            </a:pPr>
            <a:r>
              <a:rPr lang="fr-FR" sz="1400" dirty="0"/>
              <a:t>3 milieux de culture (dont un flacon d’</a:t>
            </a:r>
            <a:r>
              <a:rPr lang="fr-FR" sz="1400" dirty="0" err="1"/>
              <a:t>hémoc</a:t>
            </a:r>
            <a:r>
              <a:rPr lang="fr-FR" sz="1400" dirty="0"/>
              <a:t>)</a:t>
            </a:r>
          </a:p>
          <a:p>
            <a:pPr marL="285750" indent="-285750">
              <a:buFont typeface="Arial" charset="0"/>
              <a:buChar char="•"/>
            </a:pPr>
            <a:r>
              <a:rPr lang="fr-FR" sz="1400" dirty="0"/>
              <a:t>4 prélèvements</a:t>
            </a:r>
          </a:p>
          <a:p>
            <a:pPr marL="285750" indent="-285750">
              <a:buFont typeface="Arial" charset="0"/>
              <a:buChar char="•"/>
            </a:pPr>
            <a:r>
              <a:rPr lang="fr-FR" sz="1400" dirty="0"/>
              <a:t>Broyage</a:t>
            </a:r>
          </a:p>
        </p:txBody>
      </p:sp>
      <p:pic>
        <p:nvPicPr>
          <p:cNvPr id="7" name="Picture 3"/>
          <p:cNvPicPr>
            <a:picLocks noGrp="1" noChangeAspect="1" noChangeArrowheads="1"/>
          </p:cNvPicPr>
          <p:nvPr>
            <p:ph idx="1"/>
          </p:nvPr>
        </p:nvPicPr>
        <p:blipFill>
          <a:blip r:embed="rId3"/>
          <a:srcRect/>
          <a:stretch>
            <a:fillRect/>
          </a:stretch>
        </p:blipFill>
        <p:spPr bwMode="auto">
          <a:xfrm>
            <a:off x="274307" y="3619566"/>
            <a:ext cx="3276600" cy="1700887"/>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4"/>
          <a:srcRect/>
          <a:stretch>
            <a:fillRect/>
          </a:stretch>
        </p:blipFill>
        <p:spPr bwMode="auto">
          <a:xfrm>
            <a:off x="3959954" y="3837806"/>
            <a:ext cx="1981200" cy="1372588"/>
          </a:xfrm>
          <a:prstGeom prst="rect">
            <a:avLst/>
          </a:prstGeom>
          <a:noFill/>
          <a:ln w="9525">
            <a:noFill/>
            <a:miter lim="800000"/>
            <a:headEnd/>
            <a:tailEnd/>
          </a:ln>
        </p:spPr>
      </p:pic>
      <p:grpSp>
        <p:nvGrpSpPr>
          <p:cNvPr id="9" name="Grouper 13"/>
          <p:cNvGrpSpPr>
            <a:grpSpLocks/>
          </p:cNvGrpSpPr>
          <p:nvPr/>
        </p:nvGrpSpPr>
        <p:grpSpPr bwMode="auto">
          <a:xfrm>
            <a:off x="6019800" y="3750535"/>
            <a:ext cx="2286000" cy="1646208"/>
            <a:chOff x="1752600" y="3022562"/>
            <a:chExt cx="4258493" cy="3519602"/>
          </a:xfrm>
        </p:grpSpPr>
        <p:pic>
          <p:nvPicPr>
            <p:cNvPr id="10" name="Image 9"/>
            <p:cNvPicPr>
              <a:picLocks noChangeAspect="1"/>
            </p:cNvPicPr>
            <p:nvPr/>
          </p:nvPicPr>
          <p:blipFill>
            <a:blip r:embed="rId5"/>
            <a:srcRect l="50946" b="50000"/>
            <a:stretch>
              <a:fillRect/>
            </a:stretch>
          </p:blipFill>
          <p:spPr bwMode="auto">
            <a:xfrm>
              <a:off x="2219602" y="3022562"/>
              <a:ext cx="3029494" cy="3076486"/>
            </a:xfrm>
            <a:prstGeom prst="rect">
              <a:avLst/>
            </a:prstGeom>
            <a:noFill/>
            <a:ln w="9525">
              <a:noFill/>
              <a:miter lim="800000"/>
              <a:headEnd/>
              <a:tailEnd/>
            </a:ln>
          </p:spPr>
        </p:pic>
        <p:sp>
          <p:nvSpPr>
            <p:cNvPr id="11" name="ZoneTexte 6"/>
            <p:cNvSpPr txBox="1">
              <a:spLocks noChangeArrowheads="1"/>
            </p:cNvSpPr>
            <p:nvPr/>
          </p:nvSpPr>
          <p:spPr bwMode="auto">
            <a:xfrm>
              <a:off x="1752600" y="6099048"/>
              <a:ext cx="4258493" cy="443116"/>
            </a:xfrm>
            <a:prstGeom prst="rect">
              <a:avLst/>
            </a:prstGeom>
            <a:noFill/>
            <a:ln w="9525">
              <a:noFill/>
              <a:miter lim="800000"/>
              <a:headEnd/>
              <a:tailEnd/>
            </a:ln>
          </p:spPr>
          <p:txBody>
            <a:bodyPr>
              <a:prstTxWarp prst="textNoShape">
                <a:avLst/>
              </a:prstTxWarp>
              <a:spAutoFit/>
            </a:bodyPr>
            <a:lstStyle/>
            <a:p>
              <a:pPr algn="ctr"/>
              <a:r>
                <a:rPr lang="fr-FR">
                  <a:latin typeface="Georgia" charset="0"/>
                </a:rPr>
                <a:t>Culture de sonicat </a:t>
              </a:r>
            </a:p>
          </p:txBody>
        </p:sp>
      </p:grpSp>
      <p:sp>
        <p:nvSpPr>
          <p:cNvPr id="12" name="ZoneTexte 11"/>
          <p:cNvSpPr txBox="1"/>
          <p:nvPr/>
        </p:nvSpPr>
        <p:spPr>
          <a:xfrm>
            <a:off x="2286000" y="5320453"/>
            <a:ext cx="1378904"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fr-FR" dirty="0"/>
              <a:t>NEJM 2007</a:t>
            </a:r>
          </a:p>
        </p:txBody>
      </p:sp>
    </p:spTree>
    <p:extLst>
      <p:ext uri="{BB962C8B-B14F-4D97-AF65-F5344CB8AC3E}">
        <p14:creationId xmlns:p14="http://schemas.microsoft.com/office/powerpoint/2010/main" val="6022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Quelle antibiothérapie initiale ? Quelles doses ?</a:t>
            </a:r>
          </a:p>
        </p:txBody>
      </p:sp>
      <p:sp>
        <p:nvSpPr>
          <p:cNvPr id="3" name="Espace réservé du contenu 2"/>
          <p:cNvSpPr>
            <a:spLocks noGrp="1"/>
          </p:cNvSpPr>
          <p:nvPr>
            <p:ph idx="1"/>
          </p:nvPr>
        </p:nvSpPr>
        <p:spPr>
          <a:xfrm>
            <a:off x="533400" y="1866900"/>
            <a:ext cx="7610475" cy="3348038"/>
          </a:xfrm>
        </p:spPr>
        <p:txBody>
          <a:bodyPr/>
          <a:lstStyle/>
          <a:p>
            <a:r>
              <a:rPr lang="fr-FR" dirty="0" err="1"/>
              <a:t>Péni</a:t>
            </a:r>
            <a:r>
              <a:rPr lang="fr-FR" dirty="0"/>
              <a:t> M (oxacilline, </a:t>
            </a:r>
            <a:r>
              <a:rPr lang="fr-FR" dirty="0" err="1"/>
              <a:t>cloxacilline</a:t>
            </a:r>
            <a:r>
              <a:rPr lang="fr-FR" dirty="0"/>
              <a:t>)</a:t>
            </a:r>
          </a:p>
          <a:p>
            <a:r>
              <a:rPr lang="fr-FR" dirty="0"/>
              <a:t>ou C1G (</a:t>
            </a:r>
            <a:r>
              <a:rPr lang="fr-FR" dirty="0" err="1"/>
              <a:t>céfazoline</a:t>
            </a:r>
            <a:r>
              <a:rPr lang="fr-FR" dirty="0"/>
              <a:t>)</a:t>
            </a:r>
          </a:p>
          <a:p>
            <a:endParaRPr lang="fr-FR" dirty="0"/>
          </a:p>
          <a:p>
            <a:r>
              <a:rPr lang="fr-FR" dirty="0"/>
              <a:t>Doses</a:t>
            </a:r>
          </a:p>
          <a:p>
            <a:pPr lvl="1"/>
            <a:r>
              <a:rPr lang="fr-FR" dirty="0" err="1"/>
              <a:t>Péni</a:t>
            </a:r>
            <a:r>
              <a:rPr lang="fr-FR" dirty="0"/>
              <a:t> M : 200 mg/kg/j</a:t>
            </a:r>
          </a:p>
          <a:p>
            <a:pPr lvl="1"/>
            <a:r>
              <a:rPr lang="fr-FR" dirty="0" err="1"/>
              <a:t>Céfazoline</a:t>
            </a:r>
            <a:r>
              <a:rPr lang="fr-FR" dirty="0"/>
              <a:t> : 100 mg/kg/j</a:t>
            </a:r>
          </a:p>
          <a:p>
            <a:pPr lvl="1"/>
            <a:r>
              <a:rPr lang="fr-FR" dirty="0"/>
              <a:t>Plutôt IV continu</a:t>
            </a:r>
          </a:p>
          <a:p>
            <a:pPr lvl="1"/>
            <a:r>
              <a:rPr lang="fr-FR" dirty="0"/>
              <a:t>Dosages pharmacologiques (traitement prolongé)</a:t>
            </a:r>
          </a:p>
        </p:txBody>
      </p:sp>
    </p:spTree>
    <p:extLst>
      <p:ext uri="{BB962C8B-B14F-4D97-AF65-F5344CB8AC3E}">
        <p14:creationId xmlns:p14="http://schemas.microsoft.com/office/powerpoint/2010/main" val="29658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Identification et Antibiogramme</a:t>
            </a:r>
          </a:p>
        </p:txBody>
      </p:sp>
      <p:sp>
        <p:nvSpPr>
          <p:cNvPr id="3" name="Espace réservé du contenu 2"/>
          <p:cNvSpPr>
            <a:spLocks noGrp="1"/>
          </p:cNvSpPr>
          <p:nvPr>
            <p:ph idx="1"/>
          </p:nvPr>
        </p:nvSpPr>
        <p:spPr>
          <a:xfrm>
            <a:off x="457201" y="1416050"/>
            <a:ext cx="4267199" cy="3805238"/>
          </a:xfrm>
        </p:spPr>
        <p:txBody>
          <a:bodyPr/>
          <a:lstStyle/>
          <a:p>
            <a:pPr lvl="0">
              <a:buClr>
                <a:srgbClr val="93A299"/>
              </a:buClr>
            </a:pPr>
            <a:r>
              <a:rPr lang="fr-FR" b="1" i="1" dirty="0"/>
              <a:t>Staphylococcus aureus</a:t>
            </a:r>
          </a:p>
          <a:p>
            <a:endParaRPr lang="fr-FR" sz="4800" dirty="0"/>
          </a:p>
        </p:txBody>
      </p:sp>
      <p:sp>
        <p:nvSpPr>
          <p:cNvPr id="4" name="Rectangle 3"/>
          <p:cNvSpPr/>
          <p:nvPr/>
        </p:nvSpPr>
        <p:spPr>
          <a:xfrm>
            <a:off x="4267200" y="2095500"/>
            <a:ext cx="2895600" cy="2031325"/>
          </a:xfrm>
          <a:prstGeom prst="rect">
            <a:avLst/>
          </a:prstGeom>
        </p:spPr>
        <p:txBody>
          <a:bodyPr wrap="square">
            <a:spAutoFit/>
          </a:bodyPr>
          <a:lstStyle/>
          <a:p>
            <a:pPr lvl="0">
              <a:buClr>
                <a:srgbClr val="93A299"/>
              </a:buClr>
            </a:pPr>
            <a:r>
              <a:rPr lang="fr-FR" i="1" dirty="0"/>
              <a:t>Erythromycine……S</a:t>
            </a:r>
          </a:p>
          <a:p>
            <a:pPr lvl="0">
              <a:buClr>
                <a:srgbClr val="93A299"/>
              </a:buClr>
            </a:pPr>
            <a:r>
              <a:rPr lang="fr-FR" i="1" dirty="0"/>
              <a:t>Lincosamide…….S</a:t>
            </a:r>
          </a:p>
          <a:p>
            <a:pPr lvl="0">
              <a:buClr>
                <a:srgbClr val="93A299"/>
              </a:buClr>
            </a:pPr>
            <a:r>
              <a:rPr lang="fr-FR" i="1" dirty="0"/>
              <a:t>Pristinamycine…S</a:t>
            </a:r>
          </a:p>
          <a:p>
            <a:pPr lvl="0">
              <a:buClr>
                <a:srgbClr val="93A299"/>
              </a:buClr>
            </a:pPr>
            <a:r>
              <a:rPr lang="fr-FR" i="1" dirty="0"/>
              <a:t>Gentamicine……S</a:t>
            </a:r>
          </a:p>
          <a:p>
            <a:pPr lvl="0">
              <a:buClr>
                <a:srgbClr val="93A299"/>
              </a:buClr>
            </a:pPr>
            <a:r>
              <a:rPr lang="fr-FR" i="1" dirty="0"/>
              <a:t>Ciprofloxacine……S</a:t>
            </a:r>
          </a:p>
          <a:p>
            <a:pPr lvl="0">
              <a:buClr>
                <a:srgbClr val="93A299"/>
              </a:buClr>
            </a:pPr>
            <a:r>
              <a:rPr lang="fr-FR" i="1" dirty="0"/>
              <a:t>Rifampicine………S</a:t>
            </a:r>
          </a:p>
          <a:p>
            <a:pPr lvl="0">
              <a:buClr>
                <a:srgbClr val="93A299"/>
              </a:buClr>
            </a:pPr>
            <a:r>
              <a:rPr lang="fr-FR" i="1" dirty="0"/>
              <a:t>Cotrimoxazole…..S</a:t>
            </a:r>
          </a:p>
        </p:txBody>
      </p:sp>
      <p:sp>
        <p:nvSpPr>
          <p:cNvPr id="5" name="Rectangle 4"/>
          <p:cNvSpPr/>
          <p:nvPr/>
        </p:nvSpPr>
        <p:spPr>
          <a:xfrm>
            <a:off x="1219200" y="2233999"/>
            <a:ext cx="4572000" cy="646331"/>
          </a:xfrm>
          <a:prstGeom prst="rect">
            <a:avLst/>
          </a:prstGeom>
        </p:spPr>
        <p:txBody>
          <a:bodyPr>
            <a:spAutoFit/>
          </a:bodyPr>
          <a:lstStyle/>
          <a:p>
            <a:pPr lvl="0">
              <a:buClr>
                <a:srgbClr val="93A299"/>
              </a:buClr>
            </a:pPr>
            <a:r>
              <a:rPr lang="fr-FR" i="1" dirty="0" err="1"/>
              <a:t>Péni</a:t>
            </a:r>
            <a:r>
              <a:rPr lang="fr-FR" i="1" dirty="0"/>
              <a:t> G…………..R</a:t>
            </a:r>
          </a:p>
          <a:p>
            <a:pPr lvl="0">
              <a:buClr>
                <a:srgbClr val="93A299"/>
              </a:buClr>
            </a:pPr>
            <a:r>
              <a:rPr lang="fr-FR" i="1" dirty="0"/>
              <a:t>Oxacilline………..S</a:t>
            </a:r>
          </a:p>
        </p:txBody>
      </p:sp>
    </p:spTree>
    <p:extLst>
      <p:ext uri="{BB962C8B-B14F-4D97-AF65-F5344CB8AC3E}">
        <p14:creationId xmlns:p14="http://schemas.microsoft.com/office/powerpoint/2010/main" val="22331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Quelle antibiothérapie après réception de l’antibiogramme (H48) ?</a:t>
            </a:r>
          </a:p>
        </p:txBody>
      </p:sp>
      <p:sp>
        <p:nvSpPr>
          <p:cNvPr id="3" name="Espace réservé du contenu 2"/>
          <p:cNvSpPr>
            <a:spLocks noGrp="1"/>
          </p:cNvSpPr>
          <p:nvPr>
            <p:ph idx="1"/>
          </p:nvPr>
        </p:nvSpPr>
        <p:spPr>
          <a:xfrm>
            <a:off x="1114425" y="3009900"/>
            <a:ext cx="7610475" cy="2211388"/>
          </a:xfrm>
        </p:spPr>
        <p:txBody>
          <a:bodyPr/>
          <a:lstStyle/>
          <a:p>
            <a:r>
              <a:rPr lang="fr-FR" dirty="0"/>
              <a:t>Pas de modifications</a:t>
            </a:r>
          </a:p>
        </p:txBody>
      </p:sp>
    </p:spTree>
    <p:extLst>
      <p:ext uri="{BB962C8B-B14F-4D97-AF65-F5344CB8AC3E}">
        <p14:creationId xmlns:p14="http://schemas.microsoft.com/office/powerpoint/2010/main" val="24934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Quand et avec quoi peut-on passer au relai oral ?</a:t>
            </a:r>
          </a:p>
        </p:txBody>
      </p:sp>
      <p:sp>
        <p:nvSpPr>
          <p:cNvPr id="3" name="Espace réservé du contenu 2"/>
          <p:cNvSpPr>
            <a:spLocks noGrp="1"/>
          </p:cNvSpPr>
          <p:nvPr>
            <p:ph idx="1"/>
          </p:nvPr>
        </p:nvSpPr>
        <p:spPr>
          <a:xfrm>
            <a:off x="1066800" y="1485900"/>
            <a:ext cx="7610475" cy="3805238"/>
          </a:xfrm>
        </p:spPr>
        <p:txBody>
          <a:bodyPr/>
          <a:lstStyle/>
          <a:p>
            <a:r>
              <a:rPr lang="fr-FR" dirty="0"/>
              <a:t>J5-7</a:t>
            </a:r>
          </a:p>
          <a:p>
            <a:pPr lvl="1"/>
            <a:r>
              <a:rPr lang="fr-FR" dirty="0"/>
              <a:t>Attendre la négativité des hémocultures</a:t>
            </a:r>
          </a:p>
          <a:p>
            <a:r>
              <a:rPr lang="fr-FR" dirty="0"/>
              <a:t>Molécules</a:t>
            </a:r>
          </a:p>
          <a:p>
            <a:pPr lvl="1"/>
            <a:r>
              <a:rPr lang="fr-FR" dirty="0"/>
              <a:t>Rifampicine 10 à 20 mg/kg (en une ou deux prises en fonction de la dose –protocole EVRIOS en cours)</a:t>
            </a:r>
          </a:p>
          <a:p>
            <a:pPr lvl="1"/>
            <a:r>
              <a:rPr lang="fr-FR" dirty="0" err="1"/>
              <a:t>Fluoroquinolones</a:t>
            </a:r>
            <a:endParaRPr lang="fr-FR" dirty="0"/>
          </a:p>
          <a:p>
            <a:pPr lvl="2"/>
            <a:r>
              <a:rPr lang="fr-FR" dirty="0" err="1"/>
              <a:t>Levofloxacine</a:t>
            </a:r>
            <a:r>
              <a:rPr lang="fr-FR" dirty="0"/>
              <a:t> 500 à 750 mg x1/j</a:t>
            </a:r>
          </a:p>
          <a:p>
            <a:endParaRPr lang="fr-FR" dirty="0"/>
          </a:p>
        </p:txBody>
      </p:sp>
    </p:spTree>
    <p:extLst>
      <p:ext uri="{BB962C8B-B14F-4D97-AF65-F5344CB8AC3E}">
        <p14:creationId xmlns:p14="http://schemas.microsoft.com/office/powerpoint/2010/main" val="23199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fr-FR" sz="2400" dirty="0"/>
              <a:t>Que faudrait-il pour </a:t>
            </a:r>
            <a:r>
              <a:rPr lang="fr-FR" altLang="ja-JP" sz="2400" dirty="0"/>
              <a:t>être un bon antibiotique de l’infection osseuse ?</a:t>
            </a:r>
            <a:endParaRPr lang="fr-FR" sz="2400" dirty="0"/>
          </a:p>
        </p:txBody>
      </p:sp>
      <p:sp>
        <p:nvSpPr>
          <p:cNvPr id="102403" name="Rectangle 3"/>
          <p:cNvSpPr>
            <a:spLocks noGrp="1" noChangeArrowheads="1"/>
          </p:cNvSpPr>
          <p:nvPr>
            <p:ph type="body" idx="1"/>
          </p:nvPr>
        </p:nvSpPr>
        <p:spPr/>
        <p:txBody>
          <a:bodyPr/>
          <a:lstStyle/>
          <a:p>
            <a:r>
              <a:rPr lang="fr-FR" sz="1600" dirty="0"/>
              <a:t>Bonne biodisponibilité orale</a:t>
            </a:r>
          </a:p>
          <a:p>
            <a:r>
              <a:rPr lang="fr-FR" sz="1600" dirty="0"/>
              <a:t>Bonne diffusion osseuse</a:t>
            </a:r>
          </a:p>
          <a:p>
            <a:r>
              <a:rPr lang="fr-FR" sz="1600" dirty="0"/>
              <a:t>Bactéricide </a:t>
            </a:r>
            <a:r>
              <a:rPr lang="fr-FR" sz="1600" i="1" dirty="0"/>
              <a:t>in situ</a:t>
            </a:r>
          </a:p>
          <a:p>
            <a:r>
              <a:rPr lang="fr-FR" sz="1600" dirty="0"/>
              <a:t>Activité persistante sur bactéries adhérentes et/ou dans le biofilm</a:t>
            </a:r>
          </a:p>
          <a:p>
            <a:r>
              <a:rPr lang="fr-FR" sz="1600" dirty="0"/>
              <a:t>Activité persistante sur bactéries « dormantes »</a:t>
            </a:r>
          </a:p>
          <a:p>
            <a:r>
              <a:rPr lang="fr-FR" sz="1600" dirty="0"/>
              <a:t>Diffusion </a:t>
            </a:r>
            <a:r>
              <a:rPr lang="fr-FR" sz="1600" dirty="0" err="1"/>
              <a:t>intraphagocytaire</a:t>
            </a:r>
            <a:r>
              <a:rPr lang="mr-IN" sz="1600" dirty="0"/>
              <a:t>…</a:t>
            </a:r>
            <a:r>
              <a:rPr lang="fr-FR" sz="1600" dirty="0"/>
              <a:t> et intracellulaire</a:t>
            </a:r>
          </a:p>
          <a:p>
            <a:r>
              <a:rPr lang="fr-FR" sz="1600" dirty="0"/>
              <a:t>Faible pouvoir de sélection de mutants résistants</a:t>
            </a:r>
          </a:p>
          <a:p>
            <a:r>
              <a:rPr lang="fr-FR" sz="1600" dirty="0"/>
              <a:t>Bonne tolérance en utilisation prolongée</a:t>
            </a:r>
          </a:p>
        </p:txBody>
      </p:sp>
    </p:spTree>
    <p:extLst>
      <p:ext uri="{BB962C8B-B14F-4D97-AF65-F5344CB8AC3E}">
        <p14:creationId xmlns:p14="http://schemas.microsoft.com/office/powerpoint/2010/main" val="85265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403">
                                            <p:txEl>
                                              <p:pRg st="1" end="1"/>
                                            </p:txEl>
                                          </p:spTgt>
                                        </p:tgtEl>
                                        <p:attrNameLst>
                                          <p:attrName>style.visibility</p:attrName>
                                        </p:attrNameLst>
                                      </p:cBhvr>
                                      <p:to>
                                        <p:strVal val="visible"/>
                                      </p:to>
                                    </p:set>
                                    <p:animEffect transition="in" filter="dissolve">
                                      <p:cBhvr>
                                        <p:cTn id="10" dur="500"/>
                                        <p:tgtEl>
                                          <p:spTgt spid="10240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animEffect transition="in" filter="dissolve">
                                      <p:cBhvr>
                                        <p:cTn id="13" dur="500"/>
                                        <p:tgtEl>
                                          <p:spTgt spid="10240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2403">
                                            <p:txEl>
                                              <p:pRg st="3" end="3"/>
                                            </p:txEl>
                                          </p:spTgt>
                                        </p:tgtEl>
                                        <p:attrNameLst>
                                          <p:attrName>style.visibility</p:attrName>
                                        </p:attrNameLst>
                                      </p:cBhvr>
                                      <p:to>
                                        <p:strVal val="visible"/>
                                      </p:to>
                                    </p:set>
                                    <p:animEffect transition="in" filter="dissolve">
                                      <p:cBhvr>
                                        <p:cTn id="16" dur="500"/>
                                        <p:tgtEl>
                                          <p:spTgt spid="10240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2403">
                                            <p:txEl>
                                              <p:pRg st="4" end="4"/>
                                            </p:txEl>
                                          </p:spTgt>
                                        </p:tgtEl>
                                        <p:attrNameLst>
                                          <p:attrName>style.visibility</p:attrName>
                                        </p:attrNameLst>
                                      </p:cBhvr>
                                      <p:to>
                                        <p:strVal val="visible"/>
                                      </p:to>
                                    </p:set>
                                    <p:animEffect transition="in" filter="dissolve">
                                      <p:cBhvr>
                                        <p:cTn id="19" dur="500"/>
                                        <p:tgtEl>
                                          <p:spTgt spid="10240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2403">
                                            <p:txEl>
                                              <p:pRg st="5" end="5"/>
                                            </p:txEl>
                                          </p:spTgt>
                                        </p:tgtEl>
                                        <p:attrNameLst>
                                          <p:attrName>style.visibility</p:attrName>
                                        </p:attrNameLst>
                                      </p:cBhvr>
                                      <p:to>
                                        <p:strVal val="visible"/>
                                      </p:to>
                                    </p:set>
                                    <p:animEffect transition="in" filter="dissolve">
                                      <p:cBhvr>
                                        <p:cTn id="22" dur="500"/>
                                        <p:tgtEl>
                                          <p:spTgt spid="102403">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2403">
                                            <p:txEl>
                                              <p:pRg st="6" end="6"/>
                                            </p:txEl>
                                          </p:spTgt>
                                        </p:tgtEl>
                                        <p:attrNameLst>
                                          <p:attrName>style.visibility</p:attrName>
                                        </p:attrNameLst>
                                      </p:cBhvr>
                                      <p:to>
                                        <p:strVal val="visible"/>
                                      </p:to>
                                    </p:set>
                                    <p:animEffect transition="in" filter="dissolve">
                                      <p:cBhvr>
                                        <p:cTn id="25" dur="500"/>
                                        <p:tgtEl>
                                          <p:spTgt spid="102403">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2403">
                                            <p:txEl>
                                              <p:pRg st="7" end="7"/>
                                            </p:txEl>
                                          </p:spTgt>
                                        </p:tgtEl>
                                        <p:attrNameLst>
                                          <p:attrName>style.visibility</p:attrName>
                                        </p:attrNameLst>
                                      </p:cBhvr>
                                      <p:to>
                                        <p:strVal val="visible"/>
                                      </p:to>
                                    </p:set>
                                    <p:animEffect transition="in" filter="dissolve">
                                      <p:cBhvr>
                                        <p:cTn id="28" dur="500"/>
                                        <p:tgtEl>
                                          <p:spTgt spid="1024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fr-FR" dirty="0"/>
              <a:t>Les traitements possibles dans l’IOA</a:t>
            </a:r>
          </a:p>
        </p:txBody>
      </p:sp>
      <p:sp>
        <p:nvSpPr>
          <p:cNvPr id="5123" name="Rectangle 3"/>
          <p:cNvSpPr>
            <a:spLocks noGrp="1" noChangeArrowheads="1"/>
          </p:cNvSpPr>
          <p:nvPr>
            <p:ph type="body" idx="1"/>
          </p:nvPr>
        </p:nvSpPr>
        <p:spPr/>
        <p:txBody>
          <a:bodyPr/>
          <a:lstStyle/>
          <a:p>
            <a:pPr>
              <a:lnSpc>
                <a:spcPct val="90000"/>
              </a:lnSpc>
            </a:pPr>
            <a:r>
              <a:rPr lang="fr-FR" sz="1800" dirty="0"/>
              <a:t>Antibiotiques à « Bonne/très bonne » pénétration osseuse</a:t>
            </a:r>
          </a:p>
          <a:p>
            <a:pPr lvl="1">
              <a:lnSpc>
                <a:spcPct val="90000"/>
              </a:lnSpc>
            </a:pPr>
            <a:r>
              <a:rPr lang="fr-FR" sz="1400" dirty="0"/>
              <a:t>Quinolones</a:t>
            </a:r>
          </a:p>
          <a:p>
            <a:pPr lvl="1">
              <a:lnSpc>
                <a:spcPct val="90000"/>
              </a:lnSpc>
            </a:pPr>
            <a:r>
              <a:rPr lang="fr-FR" sz="1400" dirty="0"/>
              <a:t>Acide </a:t>
            </a:r>
            <a:r>
              <a:rPr lang="fr-FR" sz="1400" dirty="0" err="1"/>
              <a:t>fusidique</a:t>
            </a:r>
            <a:endParaRPr lang="fr-FR" sz="1400" dirty="0"/>
          </a:p>
          <a:p>
            <a:pPr lvl="1">
              <a:lnSpc>
                <a:spcPct val="90000"/>
              </a:lnSpc>
            </a:pPr>
            <a:r>
              <a:rPr lang="fr-FR" sz="1400" dirty="0" err="1"/>
              <a:t>Fosfomycine</a:t>
            </a:r>
            <a:endParaRPr lang="fr-FR" sz="1400" dirty="0"/>
          </a:p>
          <a:p>
            <a:pPr lvl="1">
              <a:lnSpc>
                <a:spcPct val="90000"/>
              </a:lnSpc>
            </a:pPr>
            <a:r>
              <a:rPr lang="fr-FR" sz="1400" dirty="0"/>
              <a:t>Rifampicine</a:t>
            </a:r>
          </a:p>
          <a:p>
            <a:pPr lvl="1">
              <a:lnSpc>
                <a:spcPct val="90000"/>
              </a:lnSpc>
            </a:pPr>
            <a:r>
              <a:rPr lang="fr-FR" sz="1400" dirty="0"/>
              <a:t>Clindamycine</a:t>
            </a:r>
          </a:p>
          <a:p>
            <a:pPr>
              <a:lnSpc>
                <a:spcPct val="90000"/>
              </a:lnSpc>
            </a:pPr>
            <a:r>
              <a:rPr lang="fr-FR" sz="1800" dirty="0"/>
              <a:t>Antibiotiques à « Moyenne/bonne » pénétration osseuse</a:t>
            </a:r>
          </a:p>
          <a:p>
            <a:pPr lvl="1">
              <a:lnSpc>
                <a:spcPct val="90000"/>
              </a:lnSpc>
            </a:pPr>
            <a:r>
              <a:rPr lang="fr-FR" sz="1400" dirty="0" err="1"/>
              <a:t>ß-lactamines</a:t>
            </a:r>
            <a:endParaRPr lang="fr-FR" sz="1400" dirty="0"/>
          </a:p>
          <a:p>
            <a:pPr lvl="1">
              <a:lnSpc>
                <a:spcPct val="90000"/>
              </a:lnSpc>
            </a:pPr>
            <a:r>
              <a:rPr lang="fr-FR" sz="1400" dirty="0"/>
              <a:t>Linézolide</a:t>
            </a:r>
          </a:p>
          <a:p>
            <a:pPr lvl="1">
              <a:lnSpc>
                <a:spcPct val="90000"/>
              </a:lnSpc>
            </a:pPr>
            <a:r>
              <a:rPr lang="fr-FR" sz="1400" dirty="0" err="1"/>
              <a:t>Daptomycine</a:t>
            </a:r>
            <a:endParaRPr lang="fr-FR" sz="1400" dirty="0"/>
          </a:p>
          <a:p>
            <a:pPr>
              <a:lnSpc>
                <a:spcPct val="90000"/>
              </a:lnSpc>
            </a:pPr>
            <a:r>
              <a:rPr lang="fr-FR" sz="1800" dirty="0"/>
              <a:t>Antibiotiques à « Mauvaise/moyenne » pénétration osseuse</a:t>
            </a:r>
          </a:p>
          <a:p>
            <a:pPr lvl="1">
              <a:lnSpc>
                <a:spcPct val="90000"/>
              </a:lnSpc>
            </a:pPr>
            <a:r>
              <a:rPr lang="fr-FR" sz="1400" dirty="0"/>
              <a:t>Vancomycine</a:t>
            </a:r>
          </a:p>
          <a:p>
            <a:pPr lvl="1">
              <a:lnSpc>
                <a:spcPct val="90000"/>
              </a:lnSpc>
            </a:pPr>
            <a:r>
              <a:rPr lang="fr-FR" sz="1400" dirty="0" err="1"/>
              <a:t>Teicoplanine</a:t>
            </a:r>
            <a:endParaRPr lang="fr-FR" sz="1400" dirty="0"/>
          </a:p>
        </p:txBody>
      </p:sp>
    </p:spTree>
    <p:extLst>
      <p:ext uri="{BB962C8B-B14F-4D97-AF65-F5344CB8AC3E}">
        <p14:creationId xmlns:p14="http://schemas.microsoft.com/office/powerpoint/2010/main" val="80550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fr-FR"/>
              <a:t>Rifampicine</a:t>
            </a:r>
          </a:p>
        </p:txBody>
      </p:sp>
      <p:sp>
        <p:nvSpPr>
          <p:cNvPr id="124931" name="Rectangle 3"/>
          <p:cNvSpPr>
            <a:spLocks noGrp="1" noChangeArrowheads="1"/>
          </p:cNvSpPr>
          <p:nvPr>
            <p:ph type="body" idx="1"/>
          </p:nvPr>
        </p:nvSpPr>
        <p:spPr/>
        <p:txBody>
          <a:bodyPr/>
          <a:lstStyle/>
          <a:p>
            <a:pPr>
              <a:lnSpc>
                <a:spcPct val="90000"/>
              </a:lnSpc>
            </a:pPr>
            <a:r>
              <a:rPr lang="fr-FR" sz="2400" dirty="0"/>
              <a:t>Bonne biodisponibilité</a:t>
            </a:r>
          </a:p>
          <a:p>
            <a:pPr lvl="1">
              <a:lnSpc>
                <a:spcPct val="90000"/>
              </a:lnSpc>
            </a:pPr>
            <a:r>
              <a:rPr lang="fr-FR" sz="2100" dirty="0">
                <a:sym typeface="Wingdings" charset="0"/>
              </a:rPr>
              <a:t> de 25-30% pour les prises à jeun</a:t>
            </a:r>
          </a:p>
          <a:p>
            <a:pPr>
              <a:lnSpc>
                <a:spcPct val="90000"/>
              </a:lnSpc>
            </a:pPr>
            <a:r>
              <a:rPr lang="fr-FR" sz="2400" dirty="0"/>
              <a:t>Excellente diffusion osseuse</a:t>
            </a:r>
          </a:p>
          <a:p>
            <a:pPr lvl="1">
              <a:lnSpc>
                <a:spcPct val="90000"/>
              </a:lnSpc>
            </a:pPr>
            <a:r>
              <a:rPr lang="fr-FR" sz="2100" dirty="0"/>
              <a:t>[</a:t>
            </a:r>
            <a:r>
              <a:rPr lang="fr-FR" sz="1200" dirty="0"/>
              <a:t>Os</a:t>
            </a:r>
            <a:r>
              <a:rPr lang="fr-FR" sz="2100" dirty="0"/>
              <a:t>] &gt;&gt; CMI pendant 24h après la prise </a:t>
            </a:r>
            <a:r>
              <a:rPr lang="fr-FR" sz="800" dirty="0"/>
              <a:t>(</a:t>
            </a:r>
            <a:r>
              <a:rPr lang="fr-FR" sz="800" dirty="0" err="1"/>
              <a:t>Cluzel</a:t>
            </a:r>
            <a:r>
              <a:rPr lang="fr-FR" sz="800" dirty="0"/>
              <a:t> et al. JAC 1984)</a:t>
            </a:r>
          </a:p>
          <a:p>
            <a:pPr>
              <a:lnSpc>
                <a:spcPct val="90000"/>
              </a:lnSpc>
            </a:pPr>
            <a:r>
              <a:rPr lang="fr-FR" sz="2400" dirty="0"/>
              <a:t>Risque: sélection de mutants résistants</a:t>
            </a:r>
          </a:p>
          <a:p>
            <a:pPr lvl="1">
              <a:lnSpc>
                <a:spcPct val="90000"/>
              </a:lnSpc>
            </a:pPr>
            <a:r>
              <a:rPr lang="fr-FR" sz="2100" dirty="0"/>
              <a:t>Loi du tout ou rien</a:t>
            </a:r>
          </a:p>
          <a:p>
            <a:pPr lvl="2">
              <a:lnSpc>
                <a:spcPct val="90000"/>
              </a:lnSpc>
            </a:pPr>
            <a:r>
              <a:rPr lang="fr-FR" sz="1700" dirty="0"/>
              <a:t>Stérilisation ou émergence de mutant</a:t>
            </a:r>
          </a:p>
          <a:p>
            <a:pPr lvl="1">
              <a:lnSpc>
                <a:spcPct val="90000"/>
              </a:lnSpc>
            </a:pPr>
            <a:r>
              <a:rPr lang="fr-FR" sz="2100" dirty="0"/>
              <a:t>Conséquences</a:t>
            </a:r>
          </a:p>
          <a:p>
            <a:pPr lvl="2">
              <a:lnSpc>
                <a:spcPct val="90000"/>
              </a:lnSpc>
            </a:pPr>
            <a:r>
              <a:rPr lang="fr-FR" sz="1700" dirty="0"/>
              <a:t>Trouver le bon partenaire (risque monothérapie </a:t>
            </a:r>
            <a:r>
              <a:rPr lang="fr-FR" sz="1700" i="1" dirty="0"/>
              <a:t>in situ</a:t>
            </a:r>
            <a:r>
              <a:rPr lang="fr-FR" sz="1700" dirty="0"/>
              <a:t>)</a:t>
            </a:r>
          </a:p>
          <a:p>
            <a:pPr lvl="2">
              <a:lnSpc>
                <a:spcPct val="90000"/>
              </a:lnSpc>
            </a:pPr>
            <a:r>
              <a:rPr lang="fr-FR" sz="1700" dirty="0"/>
              <a:t>Attendre une diminution initiale de l</a:t>
            </a:r>
            <a:r>
              <a:rPr lang="ja-JP" altLang="fr-FR" sz="1700" dirty="0">
                <a:latin typeface="Arial"/>
              </a:rPr>
              <a:t>’</a:t>
            </a:r>
            <a:r>
              <a:rPr lang="fr-FR" sz="1700" dirty="0"/>
              <a:t>inoculum</a:t>
            </a:r>
          </a:p>
        </p:txBody>
      </p:sp>
    </p:spTree>
    <p:extLst>
      <p:ext uri="{BB962C8B-B14F-4D97-AF65-F5344CB8AC3E}">
        <p14:creationId xmlns:p14="http://schemas.microsoft.com/office/powerpoint/2010/main" val="35048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fr-FR"/>
              <a:t>Rifampicine (2)</a:t>
            </a:r>
          </a:p>
        </p:txBody>
      </p:sp>
      <p:sp>
        <p:nvSpPr>
          <p:cNvPr id="130051" name="Rectangle 3"/>
          <p:cNvSpPr>
            <a:spLocks noGrp="1" noChangeArrowheads="1"/>
          </p:cNvSpPr>
          <p:nvPr>
            <p:ph type="body" idx="1"/>
          </p:nvPr>
        </p:nvSpPr>
        <p:spPr/>
        <p:txBody>
          <a:bodyPr/>
          <a:lstStyle/>
          <a:p>
            <a:r>
              <a:rPr lang="fr-FR" dirty="0"/>
              <a:t>Précaution d</a:t>
            </a:r>
            <a:r>
              <a:rPr lang="ja-JP" altLang="fr-FR" dirty="0">
                <a:latin typeface="Arial"/>
              </a:rPr>
              <a:t>’</a:t>
            </a:r>
            <a:r>
              <a:rPr lang="fr-FR" dirty="0"/>
              <a:t>utilisation</a:t>
            </a:r>
          </a:p>
          <a:p>
            <a:pPr lvl="1"/>
            <a:r>
              <a:rPr lang="fr-FR" dirty="0" err="1"/>
              <a:t>Hépatotoxicité</a:t>
            </a:r>
            <a:r>
              <a:rPr lang="fr-FR" dirty="0"/>
              <a:t> « isolée » faible</a:t>
            </a:r>
          </a:p>
          <a:p>
            <a:pPr lvl="1"/>
            <a:r>
              <a:rPr lang="fr-FR" dirty="0"/>
              <a:t>Interactions médicamenteuses +++</a:t>
            </a:r>
          </a:p>
          <a:p>
            <a:pPr lvl="2"/>
            <a:r>
              <a:rPr lang="fr-FR" dirty="0"/>
              <a:t>AVK</a:t>
            </a:r>
          </a:p>
          <a:p>
            <a:pPr lvl="2"/>
            <a:r>
              <a:rPr lang="fr-FR" dirty="0" err="1"/>
              <a:t>Anticalcineurines</a:t>
            </a:r>
            <a:endParaRPr lang="fr-FR" dirty="0"/>
          </a:p>
          <a:p>
            <a:pPr lvl="2"/>
            <a:r>
              <a:rPr lang="fr-FR" dirty="0"/>
              <a:t>Anti-VIH, anti-TB</a:t>
            </a:r>
          </a:p>
          <a:p>
            <a:r>
              <a:rPr lang="fr-FR" dirty="0"/>
              <a:t>Doses</a:t>
            </a:r>
          </a:p>
          <a:p>
            <a:pPr lvl="1"/>
            <a:r>
              <a:rPr lang="fr-FR" dirty="0"/>
              <a:t>Essai EVRIOS en cours</a:t>
            </a:r>
          </a:p>
        </p:txBody>
      </p:sp>
    </p:spTree>
    <p:extLst>
      <p:ext uri="{BB962C8B-B14F-4D97-AF65-F5344CB8AC3E}">
        <p14:creationId xmlns:p14="http://schemas.microsoft.com/office/powerpoint/2010/main" val="18233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Rifampicine et infections ostéo-articulaires staphylococciques</a:t>
            </a:r>
          </a:p>
        </p:txBody>
      </p:sp>
      <p:pic>
        <p:nvPicPr>
          <p:cNvPr id="10" name="Espace réservé du contenu 9"/>
          <p:cNvPicPr>
            <a:picLocks noGrp="1" noChangeAspect="1"/>
          </p:cNvPicPr>
          <p:nvPr>
            <p:ph idx="1"/>
          </p:nvPr>
        </p:nvPicPr>
        <p:blipFill>
          <a:blip r:embed="rId2"/>
          <a:stretch>
            <a:fillRect/>
          </a:stretch>
        </p:blipFill>
        <p:spPr>
          <a:xfrm>
            <a:off x="5896985" y="2253421"/>
            <a:ext cx="2107945" cy="1622663"/>
          </a:xfrm>
          <a:prstGeom prst="rect">
            <a:avLst/>
          </a:prstGeom>
          <a:ln>
            <a:noFill/>
          </a:ln>
          <a:effectLst>
            <a:outerShdw blurRad="292100" dist="139700" dir="2700000" algn="tl" rotWithShape="0">
              <a:srgbClr val="333333">
                <a:alpha val="65000"/>
              </a:srgbClr>
            </a:outerShdw>
          </a:effectLst>
        </p:spPr>
      </p:pic>
      <p:pic>
        <p:nvPicPr>
          <p:cNvPr id="4" name="Image 3"/>
          <p:cNvPicPr>
            <a:picLocks noChangeAspect="1"/>
          </p:cNvPicPr>
          <p:nvPr/>
        </p:nvPicPr>
        <p:blipFill>
          <a:blip r:embed="rId3"/>
          <a:stretch>
            <a:fillRect/>
          </a:stretch>
        </p:blipFill>
        <p:spPr>
          <a:xfrm>
            <a:off x="156880" y="3834365"/>
            <a:ext cx="4762782" cy="148951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267200" y="5276735"/>
            <a:ext cx="1015021" cy="261610"/>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is-IS" sz="1050"/>
              <a:t>CID 2011:53 </a:t>
            </a:r>
            <a:endParaRPr lang="fr-FR" sz="1050" dirty="0"/>
          </a:p>
        </p:txBody>
      </p:sp>
      <p:sp>
        <p:nvSpPr>
          <p:cNvPr id="6" name="ZoneTexte 5"/>
          <p:cNvSpPr txBox="1"/>
          <p:nvPr/>
        </p:nvSpPr>
        <p:spPr>
          <a:xfrm>
            <a:off x="5212094" y="4182955"/>
            <a:ext cx="3276600" cy="1015663"/>
          </a:xfrm>
          <a:prstGeom prst="rect">
            <a:avLst/>
          </a:prstGeom>
          <a:noFill/>
        </p:spPr>
        <p:txBody>
          <a:bodyPr wrap="square" rtlCol="0">
            <a:spAutoFit/>
          </a:bodyPr>
          <a:lstStyle/>
          <a:p>
            <a:pPr marL="171450" indent="-171450">
              <a:buFont typeface="Arial" charset="0"/>
              <a:buChar char="•"/>
            </a:pPr>
            <a:r>
              <a:rPr lang="fr-FR" sz="1200" dirty="0"/>
              <a:t>L’ASA élevé est un facteur d’échec</a:t>
            </a:r>
          </a:p>
          <a:p>
            <a:pPr marL="171450" indent="-171450">
              <a:buFont typeface="Arial" charset="0"/>
              <a:buChar char="•"/>
            </a:pPr>
            <a:r>
              <a:rPr lang="fr-FR" sz="1200" dirty="0"/>
              <a:t>L’utilisation de la rifampicine ou rif/quinolone est prédictive du succès</a:t>
            </a:r>
          </a:p>
          <a:p>
            <a:pPr marL="171450" indent="-171450">
              <a:buFont typeface="Arial" charset="0"/>
              <a:buChar char="•"/>
            </a:pPr>
            <a:r>
              <a:rPr lang="fr-FR" sz="1200" dirty="0"/>
              <a:t>Une courte période post-op d’inadéquation de l’ATB a un impact sur le succès.</a:t>
            </a:r>
          </a:p>
        </p:txBody>
      </p:sp>
      <p:pic>
        <p:nvPicPr>
          <p:cNvPr id="7" name="Image 6"/>
          <p:cNvPicPr>
            <a:picLocks noChangeAspect="1"/>
          </p:cNvPicPr>
          <p:nvPr/>
        </p:nvPicPr>
        <p:blipFill>
          <a:blip r:embed="rId4"/>
          <a:stretch>
            <a:fillRect/>
          </a:stretch>
        </p:blipFill>
        <p:spPr>
          <a:xfrm>
            <a:off x="218717" y="1448232"/>
            <a:ext cx="4085473" cy="164465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587487" y="3064753"/>
            <a:ext cx="1433406" cy="253916"/>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is-IS" sz="1050"/>
              <a:t>JAMA 1998  279, 19</a:t>
            </a:r>
            <a:endParaRPr lang="fr-FR" sz="1050" dirty="0"/>
          </a:p>
        </p:txBody>
      </p:sp>
      <p:sp>
        <p:nvSpPr>
          <p:cNvPr id="9" name="ZoneTexte 8"/>
          <p:cNvSpPr txBox="1"/>
          <p:nvPr/>
        </p:nvSpPr>
        <p:spPr>
          <a:xfrm>
            <a:off x="5212094" y="1762725"/>
            <a:ext cx="3276600" cy="646331"/>
          </a:xfrm>
          <a:prstGeom prst="rect">
            <a:avLst/>
          </a:prstGeom>
          <a:noFill/>
        </p:spPr>
        <p:txBody>
          <a:bodyPr wrap="square" rtlCol="0">
            <a:spAutoFit/>
          </a:bodyPr>
          <a:lstStyle/>
          <a:p>
            <a:pPr marL="171450" indent="-171450">
              <a:buFont typeface="Arial" charset="0"/>
              <a:buChar char="•"/>
            </a:pPr>
            <a:r>
              <a:rPr lang="fr-FR" sz="1200" dirty="0"/>
              <a:t>33 patients, </a:t>
            </a:r>
            <a:r>
              <a:rPr lang="fr-FR" sz="1200" dirty="0" err="1"/>
              <a:t>cipro</a:t>
            </a:r>
            <a:r>
              <a:rPr lang="fr-FR" sz="1200" dirty="0"/>
              <a:t> versus rif/</a:t>
            </a:r>
            <a:r>
              <a:rPr lang="fr-FR" sz="1200" dirty="0" err="1"/>
              <a:t>cipro</a:t>
            </a:r>
            <a:r>
              <a:rPr lang="fr-FR" sz="1200" dirty="0"/>
              <a:t> après 15 jours IV (vanco ou </a:t>
            </a:r>
            <a:r>
              <a:rPr lang="fr-FR" sz="1200" dirty="0" err="1"/>
              <a:t>flucloxa</a:t>
            </a:r>
            <a:r>
              <a:rPr lang="fr-FR" sz="1200" dirty="0"/>
              <a:t>)</a:t>
            </a:r>
          </a:p>
          <a:p>
            <a:pPr marL="171450" indent="-171450">
              <a:buFont typeface="Arial" charset="0"/>
              <a:buChar char="•"/>
            </a:pPr>
            <a:endParaRPr lang="fr-FR" sz="1200" dirty="0"/>
          </a:p>
        </p:txBody>
      </p:sp>
    </p:spTree>
    <p:extLst>
      <p:ext uri="{BB962C8B-B14F-4D97-AF65-F5344CB8AC3E}">
        <p14:creationId xmlns:p14="http://schemas.microsoft.com/office/powerpoint/2010/main" val="81649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p:cNvSpPr>
            <a:spLocks noGrp="1" noChangeArrowheads="1"/>
          </p:cNvSpPr>
          <p:nvPr>
            <p:ph type="title"/>
          </p:nvPr>
        </p:nvSpPr>
        <p:spPr/>
        <p:txBody>
          <a:bodyPr/>
          <a:lstStyle/>
          <a:p>
            <a:r>
              <a:rPr lang="fr-FR"/>
              <a:t>Objectifs</a:t>
            </a:r>
          </a:p>
        </p:txBody>
      </p:sp>
      <p:sp>
        <p:nvSpPr>
          <p:cNvPr id="187395" name="Rectangle 1027"/>
          <p:cNvSpPr>
            <a:spLocks noGrp="1" noChangeArrowheads="1"/>
          </p:cNvSpPr>
          <p:nvPr>
            <p:ph type="body" idx="1"/>
          </p:nvPr>
        </p:nvSpPr>
        <p:spPr>
          <a:xfrm>
            <a:off x="228601" y="1416050"/>
            <a:ext cx="8496300" cy="3805238"/>
          </a:xfrm>
        </p:spPr>
        <p:txBody>
          <a:bodyPr/>
          <a:lstStyle/>
          <a:p>
            <a:pPr>
              <a:lnSpc>
                <a:spcPct val="90000"/>
              </a:lnSpc>
            </a:pPr>
            <a:r>
              <a:rPr lang="fr-FR" sz="1800" dirty="0"/>
              <a:t>Comprendre les éléments à prendre en compte pour le traitement d</a:t>
            </a:r>
            <a:r>
              <a:rPr lang="ja-JP" altLang="fr-FR" sz="1800" dirty="0">
                <a:latin typeface="Arial"/>
              </a:rPr>
              <a:t>’</a:t>
            </a:r>
            <a:r>
              <a:rPr lang="fr-FR" sz="1800" dirty="0"/>
              <a:t>une infection ostéo-articulaire</a:t>
            </a:r>
          </a:p>
          <a:p>
            <a:pPr>
              <a:lnSpc>
                <a:spcPct val="90000"/>
              </a:lnSpc>
            </a:pPr>
            <a:r>
              <a:rPr lang="fr-FR" sz="1800" dirty="0"/>
              <a:t>Pouvoir argumenter le choix d</a:t>
            </a:r>
            <a:r>
              <a:rPr lang="fr-FR" sz="1800" dirty="0">
                <a:latin typeface="Arial"/>
              </a:rPr>
              <a:t>’</a:t>
            </a:r>
            <a:r>
              <a:rPr lang="fr-FR" sz="1800" dirty="0"/>
              <a:t>une molécule dans le traitement d</a:t>
            </a:r>
            <a:r>
              <a:rPr lang="fr-FR" sz="1800" dirty="0">
                <a:latin typeface="Arial"/>
              </a:rPr>
              <a:t>’</a:t>
            </a:r>
            <a:r>
              <a:rPr lang="fr-FR" sz="1800" dirty="0"/>
              <a:t>une infection ostéo-articulaire</a:t>
            </a:r>
          </a:p>
          <a:p>
            <a:pPr>
              <a:lnSpc>
                <a:spcPct val="90000"/>
              </a:lnSpc>
            </a:pPr>
            <a:r>
              <a:rPr lang="fr-FR" sz="1800" dirty="0"/>
              <a:t>Pouvoir déterminer une durée de traitement en fonction du contexte clinique et microbiologique</a:t>
            </a:r>
          </a:p>
          <a:p>
            <a:pPr>
              <a:lnSpc>
                <a:spcPct val="90000"/>
              </a:lnSpc>
            </a:pPr>
            <a:r>
              <a:rPr lang="fr-FR" sz="1800" dirty="0"/>
              <a:t>Savoir prescrire et surveiller le traitement médical d</a:t>
            </a:r>
            <a:r>
              <a:rPr lang="fr-FR" sz="1800" dirty="0">
                <a:latin typeface="Arial"/>
              </a:rPr>
              <a:t>’</a:t>
            </a:r>
            <a:r>
              <a:rPr lang="fr-FR" sz="1800" dirty="0"/>
              <a:t>une infection ostéo-articulaire</a:t>
            </a:r>
          </a:p>
          <a:p>
            <a:pPr>
              <a:lnSpc>
                <a:spcPct val="90000"/>
              </a:lnSpc>
            </a:pPr>
            <a:r>
              <a:rPr lang="fr-FR" sz="1800" dirty="0"/>
              <a:t>Avoir les arguments pour pouvoir discuter de la prise en charge d</a:t>
            </a:r>
            <a:r>
              <a:rPr lang="ja-JP" altLang="fr-FR" sz="1800" dirty="0">
                <a:latin typeface="Arial"/>
              </a:rPr>
              <a:t>’</a:t>
            </a:r>
            <a:r>
              <a:rPr lang="fr-FR" sz="1800" dirty="0"/>
              <a:t>une IOA avec l</a:t>
            </a:r>
            <a:r>
              <a:rPr lang="ja-JP" altLang="fr-FR" sz="1800" dirty="0">
                <a:latin typeface="Arial"/>
              </a:rPr>
              <a:t>’</a:t>
            </a:r>
            <a:r>
              <a:rPr lang="fr-FR" sz="1800" dirty="0"/>
              <a:t>équipe de chirurgie, de maladies infectieuses et d</a:t>
            </a:r>
            <a:r>
              <a:rPr lang="ja-JP" altLang="fr-FR" sz="1800" dirty="0">
                <a:latin typeface="Arial"/>
              </a:rPr>
              <a:t>’</a:t>
            </a:r>
            <a:r>
              <a:rPr lang="fr-FR" sz="1800" dirty="0"/>
              <a:t>anesthésie et savoir quand demander l’avis du centre de référence</a:t>
            </a:r>
          </a:p>
        </p:txBody>
      </p:sp>
    </p:spTree>
    <p:extLst>
      <p:ext uri="{BB962C8B-B14F-4D97-AF65-F5344CB8AC3E}">
        <p14:creationId xmlns:p14="http://schemas.microsoft.com/office/powerpoint/2010/main" val="145038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Traitement de l’</a:t>
            </a:r>
            <a:r>
              <a:rPr lang="fr-FR" dirty="0" err="1"/>
              <a:t>ostéomyelite</a:t>
            </a:r>
            <a:r>
              <a:rPr lang="fr-FR" dirty="0"/>
              <a:t> du biofilm à </a:t>
            </a:r>
            <a:r>
              <a:rPr lang="fr-FR" i="1" dirty="0"/>
              <a:t>S. aureus</a:t>
            </a:r>
          </a:p>
        </p:txBody>
      </p:sp>
      <p:pic>
        <p:nvPicPr>
          <p:cNvPr id="4"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l="29091" t="39882" r="40496" b="22475"/>
          <a:stretch/>
        </p:blipFill>
        <p:spPr>
          <a:xfrm>
            <a:off x="2537901" y="1938047"/>
            <a:ext cx="3838009" cy="2672053"/>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457200" y="5004418"/>
            <a:ext cx="5791200"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fr-FR" sz="1400"/>
              <a:t>NP Jorgensen </a:t>
            </a:r>
            <a:r>
              <a:rPr lang="fr-FR" sz="1400" dirty="0"/>
              <a:t>et al. </a:t>
            </a:r>
            <a:r>
              <a:rPr lang="fr-FR" sz="1400" dirty="0" err="1"/>
              <a:t>Pathogens</a:t>
            </a:r>
            <a:r>
              <a:rPr lang="fr-FR" sz="1400" dirty="0"/>
              <a:t> and </a:t>
            </a:r>
            <a:r>
              <a:rPr lang="fr-FR" sz="1400" dirty="0" err="1"/>
              <a:t>disease</a:t>
            </a:r>
            <a:r>
              <a:rPr lang="fr-FR" sz="1400" dirty="0"/>
              <a:t> - 2017</a:t>
            </a:r>
          </a:p>
        </p:txBody>
      </p:sp>
      <p:sp>
        <p:nvSpPr>
          <p:cNvPr id="6" name="ZoneTexte 5"/>
          <p:cNvSpPr txBox="1"/>
          <p:nvPr/>
        </p:nvSpPr>
        <p:spPr>
          <a:xfrm>
            <a:off x="304800" y="1461571"/>
            <a:ext cx="3954929" cy="369332"/>
          </a:xfrm>
          <a:prstGeom prst="rect">
            <a:avLst/>
          </a:prstGeom>
          <a:noFill/>
        </p:spPr>
        <p:txBody>
          <a:bodyPr wrap="none" rtlCol="0">
            <a:spAutoFit/>
          </a:bodyPr>
          <a:lstStyle/>
          <a:p>
            <a:r>
              <a:rPr lang="fr-FR" dirty="0"/>
              <a:t>Modèle murin d’infection sur matériel</a:t>
            </a:r>
          </a:p>
        </p:txBody>
      </p:sp>
    </p:spTree>
    <p:extLst>
      <p:ext uri="{BB962C8B-B14F-4D97-AF65-F5344CB8AC3E}">
        <p14:creationId xmlns:p14="http://schemas.microsoft.com/office/powerpoint/2010/main" val="123419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 seule, ni mal accompagnée</a:t>
            </a:r>
            <a:r>
              <a:rPr lang="mr-IN" dirty="0"/>
              <a:t>…</a:t>
            </a:r>
            <a:endParaRPr lang="fr-FR" dirty="0"/>
          </a:p>
        </p:txBody>
      </p:sp>
      <p:pic>
        <p:nvPicPr>
          <p:cNvPr id="4" name="Image 3"/>
          <p:cNvPicPr>
            <a:picLocks noChangeAspect="1"/>
          </p:cNvPicPr>
          <p:nvPr/>
        </p:nvPicPr>
        <p:blipFill>
          <a:blip r:embed="rId2"/>
          <a:stretch>
            <a:fillRect/>
          </a:stretch>
        </p:blipFill>
        <p:spPr>
          <a:xfrm>
            <a:off x="159199" y="2402571"/>
            <a:ext cx="5501120" cy="2296643"/>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5715000" y="3086100"/>
            <a:ext cx="3276600" cy="1200329"/>
          </a:xfrm>
          <a:prstGeom prst="rect">
            <a:avLst/>
          </a:prstGeom>
          <a:noFill/>
        </p:spPr>
        <p:txBody>
          <a:bodyPr wrap="square" rtlCol="0">
            <a:spAutoFit/>
          </a:bodyPr>
          <a:lstStyle/>
          <a:p>
            <a:pPr marL="171450" indent="-171450">
              <a:buFont typeface="Arial" charset="0"/>
              <a:buChar char="•"/>
            </a:pPr>
            <a:r>
              <a:rPr lang="fr-FR" sz="1200" dirty="0"/>
              <a:t>Pas d’effet de la durée du traitement</a:t>
            </a:r>
          </a:p>
          <a:p>
            <a:pPr marL="171450" indent="-171450">
              <a:buFont typeface="Arial" charset="0"/>
              <a:buChar char="•"/>
            </a:pPr>
            <a:r>
              <a:rPr lang="fr-FR" sz="1200" dirty="0"/>
              <a:t>La rifampicine est associée à PLUS d’ECHECS quand elle est combinée avec :</a:t>
            </a:r>
          </a:p>
          <a:p>
            <a:pPr marL="628650" lvl="1" indent="-171450">
              <a:buFont typeface="Arial" charset="0"/>
              <a:buChar char="•"/>
            </a:pPr>
            <a:r>
              <a:rPr lang="fr-FR" sz="1200" dirty="0"/>
              <a:t>Linézolide</a:t>
            </a:r>
          </a:p>
          <a:p>
            <a:pPr marL="628650" lvl="1" indent="-171450">
              <a:buFont typeface="Arial" charset="0"/>
              <a:buChar char="•"/>
            </a:pPr>
            <a:r>
              <a:rPr lang="fr-FR" sz="1200" dirty="0"/>
              <a:t>Cotrimoxazole</a:t>
            </a:r>
          </a:p>
          <a:p>
            <a:pPr marL="628650" lvl="1" indent="-171450">
              <a:buFont typeface="Arial" charset="0"/>
              <a:buChar char="•"/>
            </a:pPr>
            <a:r>
              <a:rPr lang="fr-FR" sz="1200" dirty="0"/>
              <a:t>Clindamycine</a:t>
            </a:r>
          </a:p>
        </p:txBody>
      </p:sp>
      <p:sp>
        <p:nvSpPr>
          <p:cNvPr id="7" name="Rectangle 6"/>
          <p:cNvSpPr/>
          <p:nvPr/>
        </p:nvSpPr>
        <p:spPr>
          <a:xfrm>
            <a:off x="4634071" y="4658155"/>
            <a:ext cx="1247457" cy="253916"/>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is-IS" sz="1050" dirty="0"/>
              <a:t>JAC 2016</a:t>
            </a:r>
            <a:r>
              <a:rPr lang="fr-FR" sz="1050" dirty="0"/>
              <a:t>, vol 71</a:t>
            </a:r>
          </a:p>
        </p:txBody>
      </p:sp>
    </p:spTree>
    <p:extLst>
      <p:ext uri="{BB962C8B-B14F-4D97-AF65-F5344CB8AC3E}">
        <p14:creationId xmlns:p14="http://schemas.microsoft.com/office/powerpoint/2010/main" val="1787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Durée totale du traitement ?</a:t>
            </a:r>
          </a:p>
        </p:txBody>
      </p:sp>
      <p:sp>
        <p:nvSpPr>
          <p:cNvPr id="3" name="Espace réservé du contenu 2"/>
          <p:cNvSpPr>
            <a:spLocks noGrp="1"/>
          </p:cNvSpPr>
          <p:nvPr>
            <p:ph idx="1"/>
          </p:nvPr>
        </p:nvSpPr>
        <p:spPr/>
        <p:txBody>
          <a:bodyPr/>
          <a:lstStyle/>
          <a:p>
            <a:r>
              <a:rPr lang="fr-FR" dirty="0"/>
              <a:t>6 à 12 semaines (Essai DATIPO terminé, analyse en cours)</a:t>
            </a:r>
          </a:p>
        </p:txBody>
      </p:sp>
      <p:pic>
        <p:nvPicPr>
          <p:cNvPr id="4" name="Image 3"/>
          <p:cNvPicPr>
            <a:picLocks noChangeAspect="1"/>
          </p:cNvPicPr>
          <p:nvPr/>
        </p:nvPicPr>
        <p:blipFill>
          <a:blip r:embed="rId2"/>
          <a:stretch>
            <a:fillRect/>
          </a:stretch>
        </p:blipFill>
        <p:spPr>
          <a:xfrm>
            <a:off x="139494" y="2110974"/>
            <a:ext cx="4797553" cy="1620795"/>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5183981" y="2557982"/>
            <a:ext cx="3276600" cy="1015663"/>
          </a:xfrm>
          <a:prstGeom prst="rect">
            <a:avLst/>
          </a:prstGeom>
          <a:noFill/>
        </p:spPr>
        <p:txBody>
          <a:bodyPr wrap="square" rtlCol="0">
            <a:spAutoFit/>
          </a:bodyPr>
          <a:lstStyle/>
          <a:p>
            <a:r>
              <a:rPr lang="fr-FR" sz="1200" dirty="0"/>
              <a:t>Plus de risque d’échec pour :</a:t>
            </a:r>
          </a:p>
          <a:p>
            <a:pPr marL="171450" indent="-171450">
              <a:buFont typeface="Arial" charset="0"/>
              <a:buChar char="•"/>
            </a:pPr>
            <a:r>
              <a:rPr lang="fr-FR" sz="1200" dirty="0"/>
              <a:t>Les patients ayant eu plusieurs reprises antérieures à l’infection</a:t>
            </a:r>
          </a:p>
          <a:p>
            <a:pPr marL="171450" indent="-171450">
              <a:buFont typeface="Arial" charset="0"/>
              <a:buChar char="•"/>
            </a:pPr>
            <a:r>
              <a:rPr lang="fr-FR" sz="1200" dirty="0"/>
              <a:t>Les infections à </a:t>
            </a:r>
            <a:r>
              <a:rPr lang="fr-FR" sz="1200" i="1" dirty="0"/>
              <a:t>S. aureus</a:t>
            </a:r>
          </a:p>
          <a:p>
            <a:pPr marL="171450" indent="-171450">
              <a:buFont typeface="Arial" charset="0"/>
              <a:buChar char="•"/>
            </a:pPr>
            <a:r>
              <a:rPr lang="fr-FR" sz="1200" dirty="0"/>
              <a:t>Les durées de traitement  &lt; 3 mois</a:t>
            </a:r>
          </a:p>
        </p:txBody>
      </p:sp>
      <p:sp>
        <p:nvSpPr>
          <p:cNvPr id="10" name="Rectangle 9"/>
          <p:cNvSpPr/>
          <p:nvPr/>
        </p:nvSpPr>
        <p:spPr>
          <a:xfrm>
            <a:off x="4422186" y="3572681"/>
            <a:ext cx="800219" cy="253916"/>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is-IS" sz="1050" dirty="0"/>
              <a:t>MMI 2015</a:t>
            </a:r>
            <a:endParaRPr lang="fr-FR" sz="1050" dirty="0"/>
          </a:p>
        </p:txBody>
      </p:sp>
      <p:pic>
        <p:nvPicPr>
          <p:cNvPr id="11" name="Image 10"/>
          <p:cNvPicPr>
            <a:picLocks noChangeAspect="1"/>
          </p:cNvPicPr>
          <p:nvPr/>
        </p:nvPicPr>
        <p:blipFill>
          <a:blip r:embed="rId3"/>
          <a:stretch>
            <a:fillRect/>
          </a:stretch>
        </p:blipFill>
        <p:spPr>
          <a:xfrm>
            <a:off x="327177" y="3938012"/>
            <a:ext cx="4422186" cy="1409505"/>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3001902" y="5288304"/>
            <a:ext cx="1935145" cy="253916"/>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is-IS" sz="1050" dirty="0"/>
              <a:t>Clin Microb Inf 2010 </a:t>
            </a:r>
            <a:r>
              <a:rPr lang="mr-IN" sz="1050" dirty="0"/>
              <a:t>–</a:t>
            </a:r>
            <a:r>
              <a:rPr lang="is-IS" sz="1050" dirty="0"/>
              <a:t>vol 16</a:t>
            </a:r>
            <a:endParaRPr lang="fr-FR" sz="1050" dirty="0"/>
          </a:p>
        </p:txBody>
      </p:sp>
      <p:sp>
        <p:nvSpPr>
          <p:cNvPr id="13" name="ZoneTexte 12"/>
          <p:cNvSpPr txBox="1"/>
          <p:nvPr/>
        </p:nvSpPr>
        <p:spPr>
          <a:xfrm>
            <a:off x="5222405" y="4150027"/>
            <a:ext cx="3276600" cy="1015663"/>
          </a:xfrm>
          <a:prstGeom prst="rect">
            <a:avLst/>
          </a:prstGeom>
          <a:noFill/>
        </p:spPr>
        <p:txBody>
          <a:bodyPr wrap="square" rtlCol="0">
            <a:spAutoFit/>
          </a:bodyPr>
          <a:lstStyle/>
          <a:p>
            <a:pPr marL="171450" indent="-171450">
              <a:buFont typeface="Arial" charset="0"/>
              <a:buChar char="•"/>
            </a:pPr>
            <a:r>
              <a:rPr lang="fr-FR" sz="1200" dirty="0"/>
              <a:t>Seuls facteurs de risque d’échec</a:t>
            </a:r>
          </a:p>
          <a:p>
            <a:pPr marL="628650" lvl="1" indent="-171450">
              <a:buFont typeface="Arial" charset="0"/>
              <a:buChar char="•"/>
            </a:pPr>
            <a:r>
              <a:rPr lang="fr-FR" sz="1200" dirty="0"/>
              <a:t>Conservation de la prothèse</a:t>
            </a:r>
          </a:p>
          <a:p>
            <a:pPr marL="628650" lvl="1" indent="-171450">
              <a:buFont typeface="Arial" charset="0"/>
              <a:buChar char="•"/>
            </a:pPr>
            <a:r>
              <a:rPr lang="fr-FR" sz="1200" i="1" dirty="0"/>
              <a:t>S. aureus</a:t>
            </a:r>
          </a:p>
          <a:p>
            <a:pPr marL="171450" indent="-171450">
              <a:buFont typeface="Arial" charset="0"/>
              <a:buChar char="•"/>
            </a:pPr>
            <a:r>
              <a:rPr lang="fr-FR" sz="1200" dirty="0"/>
              <a:t>Pas de différence entre &lt;8 et &gt;8 semaines de traitement</a:t>
            </a:r>
          </a:p>
        </p:txBody>
      </p:sp>
    </p:spTree>
    <p:extLst>
      <p:ext uri="{BB962C8B-B14F-4D97-AF65-F5344CB8AC3E}">
        <p14:creationId xmlns:p14="http://schemas.microsoft.com/office/powerpoint/2010/main" val="120816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animBg="1"/>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2"/>
          <p:cNvSpPr>
            <a:spLocks noGrp="1"/>
          </p:cNvSpPr>
          <p:nvPr>
            <p:ph type="title"/>
          </p:nvPr>
        </p:nvSpPr>
        <p:spPr/>
        <p:txBody>
          <a:bodyPr/>
          <a:lstStyle/>
          <a:p>
            <a:r>
              <a:rPr lang="fr-FR">
                <a:latin typeface="Century Gothic" charset="0"/>
              </a:rPr>
              <a:t>Que disent les recommandations ?</a:t>
            </a:r>
          </a:p>
        </p:txBody>
      </p:sp>
      <p:sp>
        <p:nvSpPr>
          <p:cNvPr id="22530" name="Espace réservé du contenu 3"/>
          <p:cNvSpPr>
            <a:spLocks noGrp="1"/>
          </p:cNvSpPr>
          <p:nvPr>
            <p:ph idx="1"/>
          </p:nvPr>
        </p:nvSpPr>
        <p:spPr>
          <a:xfrm>
            <a:off x="4953000" y="1416050"/>
            <a:ext cx="3771900" cy="3805238"/>
          </a:xfrm>
        </p:spPr>
        <p:txBody>
          <a:bodyPr/>
          <a:lstStyle/>
          <a:p>
            <a:r>
              <a:rPr lang="fr-FR" dirty="0">
                <a:latin typeface="Century Gothic" charset="0"/>
              </a:rPr>
              <a:t>Recommandations de pratique clinique, France 2009</a:t>
            </a:r>
          </a:p>
          <a:p>
            <a:endParaRPr lang="fr-FR" dirty="0">
              <a:latin typeface="Century Gothic" charset="0"/>
            </a:endParaRPr>
          </a:p>
          <a:p>
            <a:r>
              <a:rPr lang="fr-FR" dirty="0">
                <a:latin typeface="Century Gothic" charset="0"/>
              </a:rPr>
              <a:t>Recommandations de pratique clinique, USA 2013</a:t>
            </a:r>
          </a:p>
          <a:p>
            <a:r>
              <a:rPr lang="fr-FR" dirty="0">
                <a:latin typeface="Century Gothic" charset="0"/>
              </a:rPr>
              <a:t>Recommandations HAS infections précoces, 2014</a:t>
            </a: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409700"/>
            <a:ext cx="2971800" cy="77946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532" name="Groupe 13"/>
          <p:cNvGrpSpPr>
            <a:grpSpLocks/>
          </p:cNvGrpSpPr>
          <p:nvPr/>
        </p:nvGrpSpPr>
        <p:grpSpPr bwMode="auto">
          <a:xfrm>
            <a:off x="228600" y="2628900"/>
            <a:ext cx="3886200" cy="1030287"/>
            <a:chOff x="228600" y="4038600"/>
            <a:chExt cx="6324600" cy="2157843"/>
          </a:xfrm>
        </p:grpSpPr>
        <p:pic>
          <p:nvPicPr>
            <p:cNvPr id="2253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4038600"/>
              <a:ext cx="3276600" cy="6762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4495798"/>
              <a:ext cx="4890197" cy="170064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grpSp>
      <p:pic>
        <p:nvPicPr>
          <p:cNvPr id="3" name="Image 2"/>
          <p:cNvPicPr>
            <a:picLocks noChangeAspect="1"/>
          </p:cNvPicPr>
          <p:nvPr/>
        </p:nvPicPr>
        <p:blipFill>
          <a:blip r:embed="rId5"/>
          <a:stretch>
            <a:fillRect/>
          </a:stretch>
        </p:blipFill>
        <p:spPr>
          <a:xfrm>
            <a:off x="1066800" y="4152900"/>
            <a:ext cx="3581400" cy="112177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Cas clinique 2</a:t>
            </a:r>
          </a:p>
        </p:txBody>
      </p:sp>
      <p:sp>
        <p:nvSpPr>
          <p:cNvPr id="5" name="Espace réservé du texte 4"/>
          <p:cNvSpPr>
            <a:spLocks noGrp="1"/>
          </p:cNvSpPr>
          <p:nvPr>
            <p:ph type="body" idx="1"/>
          </p:nvPr>
        </p:nvSpPr>
        <p:spPr/>
        <p:txBody>
          <a:bodyPr>
            <a:normAutofit fontScale="92500"/>
          </a:bodyPr>
          <a:lstStyle/>
          <a:p>
            <a:r>
              <a:rPr lang="fr-FR" dirty="0"/>
              <a:t>L’infection aiguë post opératoire : enfin des recommandations claires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0500"/>
            <a:ext cx="3252059" cy="194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14135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71500"/>
            <a:ext cx="8913813" cy="762000"/>
          </a:xfrm>
        </p:spPr>
        <p:txBody>
          <a:bodyPr/>
          <a:lstStyle/>
          <a:p>
            <a:r>
              <a:rPr lang="fr-FR" dirty="0"/>
              <a:t>Irène, 46 ans</a:t>
            </a:r>
            <a:r>
              <a:rPr lang="mr-IN" dirty="0"/>
              <a:t>…</a:t>
            </a:r>
            <a:endParaRPr lang="fr-FR" dirty="0"/>
          </a:p>
        </p:txBody>
      </p:sp>
      <p:sp>
        <p:nvSpPr>
          <p:cNvPr id="3" name="Espace réservé du contenu 2"/>
          <p:cNvSpPr>
            <a:spLocks noGrp="1"/>
          </p:cNvSpPr>
          <p:nvPr>
            <p:ph idx="1"/>
          </p:nvPr>
        </p:nvSpPr>
        <p:spPr>
          <a:xfrm>
            <a:off x="637442" y="2077000"/>
            <a:ext cx="7886700" cy="3263504"/>
          </a:xfrm>
        </p:spPr>
        <p:txBody>
          <a:bodyPr/>
          <a:lstStyle/>
          <a:p>
            <a:r>
              <a:rPr lang="fr-FR" dirty="0"/>
              <a:t>Consulte à </a:t>
            </a:r>
            <a:r>
              <a:rPr lang="fr-FR" b="1" dirty="0"/>
              <a:t>J18</a:t>
            </a:r>
            <a:r>
              <a:rPr lang="fr-FR" dirty="0"/>
              <a:t> d’une PTH G pour:</a:t>
            </a:r>
          </a:p>
          <a:p>
            <a:pPr lvl="1"/>
            <a:r>
              <a:rPr lang="fr-FR" dirty="0"/>
              <a:t>Fièvre 38,4°</a:t>
            </a:r>
          </a:p>
          <a:p>
            <a:pPr lvl="1"/>
            <a:r>
              <a:rPr lang="fr-FR" dirty="0"/>
              <a:t>Ecoulement purulent de cicatrice</a:t>
            </a:r>
          </a:p>
          <a:p>
            <a:pPr lvl="1"/>
            <a:r>
              <a:rPr lang="fr-FR" dirty="0"/>
              <a:t>Douleur à la mobilisation du </a:t>
            </a:r>
            <a:r>
              <a:rPr lang="fr-FR" dirty="0" err="1"/>
              <a:t>MIDt</a:t>
            </a:r>
            <a:endParaRPr lang="fr-FR" dirty="0"/>
          </a:p>
          <a:p>
            <a:pPr lvl="1"/>
            <a:endParaRPr lang="fr-FR" dirty="0"/>
          </a:p>
          <a:p>
            <a:r>
              <a:rPr lang="fr-FR" dirty="0"/>
              <a:t>Quel(s) examen(s) complémentaire(s) nécessaire(s)?</a:t>
            </a:r>
          </a:p>
        </p:txBody>
      </p:sp>
    </p:spTree>
    <p:extLst>
      <p:ext uri="{BB962C8B-B14F-4D97-AF65-F5344CB8AC3E}">
        <p14:creationId xmlns:p14="http://schemas.microsoft.com/office/powerpoint/2010/main" val="10487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a:t>Une radio..</a:t>
            </a:r>
          </a:p>
        </p:txBody>
      </p:sp>
      <p:sp>
        <p:nvSpPr>
          <p:cNvPr id="3" name="Espace réservé du contenu 2"/>
          <p:cNvSpPr>
            <a:spLocks noGrp="1"/>
          </p:cNvSpPr>
          <p:nvPr>
            <p:ph idx="1"/>
          </p:nvPr>
        </p:nvSpPr>
        <p:spPr/>
        <p:txBody>
          <a:bodyPr/>
          <a:lstStyle/>
          <a:p>
            <a:endParaRPr lang="fr-FR"/>
          </a:p>
        </p:txBody>
      </p:sp>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939" y="1553767"/>
            <a:ext cx="3957236" cy="299167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28651" y="4846550"/>
            <a:ext cx="2472743" cy="369332"/>
          </a:xfrm>
          <a:prstGeom prst="rect">
            <a:avLst/>
          </a:prstGeom>
          <a:noFill/>
        </p:spPr>
        <p:txBody>
          <a:bodyPr wrap="square" rtlCol="0">
            <a:spAutoFit/>
          </a:bodyPr>
          <a:lstStyle/>
          <a:p>
            <a:r>
              <a:rPr lang="fr-FR" dirty="0"/>
              <a:t>Et une hémoculture..</a:t>
            </a:r>
          </a:p>
        </p:txBody>
      </p:sp>
    </p:spTree>
    <p:extLst>
      <p:ext uri="{BB962C8B-B14F-4D97-AF65-F5344CB8AC3E}">
        <p14:creationId xmlns:p14="http://schemas.microsoft.com/office/powerpoint/2010/main" val="173706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Décision chirurgicale</a:t>
            </a:r>
          </a:p>
        </p:txBody>
      </p:sp>
      <p:sp>
        <p:nvSpPr>
          <p:cNvPr id="3" name="Espace réservé du contenu 2"/>
          <p:cNvSpPr>
            <a:spLocks noGrp="1"/>
          </p:cNvSpPr>
          <p:nvPr>
            <p:ph idx="1"/>
          </p:nvPr>
        </p:nvSpPr>
        <p:spPr/>
        <p:txBody>
          <a:bodyPr/>
          <a:lstStyle/>
          <a:p>
            <a:r>
              <a:rPr lang="fr-FR" dirty="0"/>
              <a:t>Décision d’une reprise chirurgicale:</a:t>
            </a:r>
          </a:p>
          <a:p>
            <a:endParaRPr lang="fr-FR" dirty="0"/>
          </a:p>
          <a:p>
            <a:pPr marL="342900" lvl="1" indent="0">
              <a:buNone/>
            </a:pPr>
            <a:r>
              <a:rPr lang="fr-FR" dirty="0"/>
              <a:t>→ Quelle chirurgie?</a:t>
            </a:r>
          </a:p>
          <a:p>
            <a:pPr marL="342900" lvl="1" indent="0">
              <a:buNone/>
            </a:pPr>
            <a:r>
              <a:rPr lang="fr-FR" dirty="0"/>
              <a:t>	</a:t>
            </a:r>
          </a:p>
          <a:p>
            <a:pPr marL="342900" lvl="1" indent="0">
              <a:buNone/>
            </a:pPr>
            <a:endParaRPr lang="fr-FR" dirty="0"/>
          </a:p>
          <a:p>
            <a:pPr marL="342900" lvl="1" indent="0">
              <a:buNone/>
            </a:pPr>
            <a:endParaRPr lang="fr-FR" dirty="0"/>
          </a:p>
          <a:p>
            <a:pPr marL="342900" lvl="1" indent="0">
              <a:buNone/>
            </a:pPr>
            <a:r>
              <a:rPr lang="fr-FR" dirty="0"/>
              <a:t>→ Quelle antibiothérapie post opératoire ?</a:t>
            </a:r>
          </a:p>
        </p:txBody>
      </p:sp>
    </p:spTree>
    <p:extLst>
      <p:ext uri="{BB962C8B-B14F-4D97-AF65-F5344CB8AC3E}">
        <p14:creationId xmlns:p14="http://schemas.microsoft.com/office/powerpoint/2010/main" val="195075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Conduite à tenir</a:t>
            </a:r>
          </a:p>
        </p:txBody>
      </p:sp>
      <p:sp>
        <p:nvSpPr>
          <p:cNvPr id="3" name="Espace réservé du contenu 2"/>
          <p:cNvSpPr>
            <a:spLocks noGrp="1"/>
          </p:cNvSpPr>
          <p:nvPr>
            <p:ph idx="1"/>
          </p:nvPr>
        </p:nvSpPr>
        <p:spPr/>
        <p:txBody>
          <a:bodyPr/>
          <a:lstStyle/>
          <a:p>
            <a:r>
              <a:rPr lang="fr-FR" dirty="0"/>
              <a:t>Décision d’une reprise chirurgicale:</a:t>
            </a:r>
          </a:p>
          <a:p>
            <a:endParaRPr lang="fr-FR" dirty="0"/>
          </a:p>
          <a:p>
            <a:pPr marL="342900" lvl="1" indent="0">
              <a:buNone/>
            </a:pPr>
            <a:r>
              <a:rPr lang="fr-FR" dirty="0"/>
              <a:t>→ Quelle chirurgie?</a:t>
            </a:r>
          </a:p>
          <a:p>
            <a:pPr marL="342900" lvl="1" indent="0">
              <a:buNone/>
            </a:pPr>
            <a:r>
              <a:rPr lang="fr-FR" dirty="0"/>
              <a:t>	</a:t>
            </a:r>
            <a:r>
              <a:rPr lang="fr-FR" b="1" dirty="0">
                <a:solidFill>
                  <a:srgbClr val="00B050"/>
                </a:solidFill>
              </a:rPr>
              <a:t>Synovectomie + changement complet en 1 temps (pas d’ostéo-intégration)</a:t>
            </a:r>
          </a:p>
          <a:p>
            <a:pPr marL="342900" lvl="1" indent="0">
              <a:buNone/>
            </a:pPr>
            <a:endParaRPr lang="fr-FR" dirty="0"/>
          </a:p>
          <a:p>
            <a:pPr marL="342900" lvl="1" indent="0">
              <a:buNone/>
            </a:pPr>
            <a:endParaRPr lang="fr-FR" dirty="0"/>
          </a:p>
          <a:p>
            <a:pPr marL="342900" lvl="1" indent="0">
              <a:buNone/>
            </a:pPr>
            <a:r>
              <a:rPr lang="fr-FR" dirty="0"/>
              <a:t>→ Quelle antibiothérapie post opératoire ?</a:t>
            </a:r>
          </a:p>
          <a:p>
            <a:pPr marL="342900" lvl="1" indent="0">
              <a:buNone/>
            </a:pPr>
            <a:r>
              <a:rPr lang="fr-FR" dirty="0"/>
              <a:t>	</a:t>
            </a:r>
            <a:r>
              <a:rPr lang="fr-FR" b="1" dirty="0" err="1">
                <a:solidFill>
                  <a:srgbClr val="00B050"/>
                </a:solidFill>
              </a:rPr>
              <a:t>Pipéracilline</a:t>
            </a:r>
            <a:r>
              <a:rPr lang="fr-FR" b="1" dirty="0">
                <a:solidFill>
                  <a:srgbClr val="00B050"/>
                </a:solidFill>
              </a:rPr>
              <a:t>/</a:t>
            </a:r>
            <a:r>
              <a:rPr lang="fr-FR" b="1" dirty="0" err="1">
                <a:solidFill>
                  <a:srgbClr val="00B050"/>
                </a:solidFill>
              </a:rPr>
              <a:t>tazobactam</a:t>
            </a:r>
            <a:r>
              <a:rPr lang="fr-FR" b="1" dirty="0">
                <a:solidFill>
                  <a:srgbClr val="00B050"/>
                </a:solidFill>
              </a:rPr>
              <a:t> (4gr/8h) ou C3G + linézolide d’emblée po, 600x2</a:t>
            </a:r>
          </a:p>
          <a:p>
            <a:pPr marL="342900" lvl="1" indent="0">
              <a:buNone/>
            </a:pPr>
            <a:endParaRPr lang="fr-FR" dirty="0"/>
          </a:p>
        </p:txBody>
      </p:sp>
    </p:spTree>
    <p:extLst>
      <p:ext uri="{BB962C8B-B14F-4D97-AF65-F5344CB8AC3E}">
        <p14:creationId xmlns:p14="http://schemas.microsoft.com/office/powerpoint/2010/main" val="7493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1143000" y="1409700"/>
            <a:ext cx="7610475" cy="3805238"/>
          </a:xfrm>
        </p:spPr>
        <p:txBody>
          <a:bodyPr>
            <a:noAutofit/>
          </a:bodyPr>
          <a:lstStyle/>
          <a:p>
            <a:pPr marL="342900" lvl="1" indent="0">
              <a:buNone/>
            </a:pPr>
            <a:endParaRPr lang="fr-FR" sz="900" dirty="0"/>
          </a:p>
          <a:p>
            <a:r>
              <a:rPr lang="fr-FR" sz="1600" dirty="0"/>
              <a:t>3/3 prélèvements + </a:t>
            </a:r>
            <a:r>
              <a:rPr lang="fr-FR" sz="1600" i="1" dirty="0"/>
              <a:t>E. coli </a:t>
            </a:r>
            <a:r>
              <a:rPr lang="fr-FR" sz="1600" dirty="0"/>
              <a:t>de phénotype sauvage</a:t>
            </a:r>
          </a:p>
          <a:p>
            <a:endParaRPr lang="fr-FR" sz="1600" dirty="0"/>
          </a:p>
          <a:p>
            <a:pPr marL="0" indent="0">
              <a:lnSpc>
                <a:spcPct val="120000"/>
              </a:lnSpc>
              <a:buNone/>
            </a:pPr>
            <a:endParaRPr lang="fr-FR" sz="1800" dirty="0"/>
          </a:p>
          <a:p>
            <a:pPr marL="0" indent="0">
              <a:lnSpc>
                <a:spcPct val="120000"/>
              </a:lnSpc>
              <a:buNone/>
            </a:pPr>
            <a:endParaRPr lang="fr-FR" sz="1800" dirty="0"/>
          </a:p>
          <a:p>
            <a:pPr marL="0" indent="0">
              <a:lnSpc>
                <a:spcPct val="120000"/>
              </a:lnSpc>
              <a:buNone/>
            </a:pPr>
            <a:endParaRPr lang="fr-FR" sz="1800" dirty="0"/>
          </a:p>
          <a:p>
            <a:pPr marL="0" lvl="1" indent="0">
              <a:lnSpc>
                <a:spcPct val="120000"/>
              </a:lnSpc>
              <a:buNone/>
            </a:pPr>
            <a:r>
              <a:rPr lang="fr-FR" dirty="0"/>
              <a:t>→adaptation de l’ antibiothérapie ?</a:t>
            </a:r>
          </a:p>
        </p:txBody>
      </p:sp>
      <p:sp>
        <p:nvSpPr>
          <p:cNvPr id="4" name="ZoneTexte 3"/>
          <p:cNvSpPr txBox="1"/>
          <p:nvPr/>
        </p:nvSpPr>
        <p:spPr>
          <a:xfrm>
            <a:off x="5105400" y="2400300"/>
            <a:ext cx="2287806" cy="2031325"/>
          </a:xfrm>
          <a:prstGeom prst="rect">
            <a:avLst/>
          </a:prstGeom>
          <a:noFill/>
        </p:spPr>
        <p:txBody>
          <a:bodyPr wrap="none" rtlCol="0">
            <a:spAutoFit/>
          </a:bodyPr>
          <a:lstStyle/>
          <a:p>
            <a:pPr marL="0" indent="0">
              <a:lnSpc>
                <a:spcPct val="120000"/>
              </a:lnSpc>
              <a:buNone/>
            </a:pPr>
            <a:r>
              <a:rPr lang="fr-FR" dirty="0" err="1"/>
              <a:t>Fosfomycine</a:t>
            </a:r>
            <a:r>
              <a:rPr lang="fr-FR" dirty="0"/>
              <a:t>…</a:t>
            </a:r>
            <a:r>
              <a:rPr lang="mr-IN" dirty="0"/>
              <a:t>…</a:t>
            </a:r>
            <a:r>
              <a:rPr lang="fr-FR" dirty="0"/>
              <a:t>..S</a:t>
            </a:r>
          </a:p>
          <a:p>
            <a:pPr marL="0" indent="0">
              <a:lnSpc>
                <a:spcPct val="120000"/>
              </a:lnSpc>
              <a:buNone/>
            </a:pPr>
            <a:r>
              <a:rPr lang="fr-FR" dirty="0"/>
              <a:t>Cotrimoxazole…</a:t>
            </a:r>
            <a:r>
              <a:rPr lang="mr-IN" dirty="0"/>
              <a:t>…</a:t>
            </a:r>
            <a:r>
              <a:rPr lang="fr-FR" dirty="0"/>
              <a:t>S</a:t>
            </a:r>
          </a:p>
          <a:p>
            <a:pPr marL="0" indent="0">
              <a:lnSpc>
                <a:spcPct val="120000"/>
              </a:lnSpc>
              <a:buNone/>
            </a:pPr>
            <a:r>
              <a:rPr lang="fr-FR" dirty="0"/>
              <a:t>Ac </a:t>
            </a:r>
            <a:r>
              <a:rPr lang="fr-FR" dirty="0" err="1"/>
              <a:t>nalidixique</a:t>
            </a:r>
            <a:r>
              <a:rPr lang="fr-FR" dirty="0"/>
              <a:t> …</a:t>
            </a:r>
            <a:r>
              <a:rPr lang="mr-IN" dirty="0"/>
              <a:t>…</a:t>
            </a:r>
            <a:r>
              <a:rPr lang="fr-FR" dirty="0"/>
              <a:t>S</a:t>
            </a:r>
          </a:p>
          <a:p>
            <a:pPr marL="0" indent="0">
              <a:lnSpc>
                <a:spcPct val="120000"/>
              </a:lnSpc>
              <a:buNone/>
            </a:pPr>
            <a:r>
              <a:rPr lang="fr-FR" dirty="0" err="1"/>
              <a:t>Ofloxacine</a:t>
            </a:r>
            <a:r>
              <a:rPr lang="fr-FR" dirty="0"/>
              <a:t> ……</a:t>
            </a:r>
            <a:r>
              <a:rPr lang="mr-IN" dirty="0"/>
              <a:t>…</a:t>
            </a:r>
            <a:r>
              <a:rPr lang="fr-FR" dirty="0"/>
              <a:t>.S</a:t>
            </a:r>
          </a:p>
          <a:p>
            <a:pPr marL="0" indent="0">
              <a:lnSpc>
                <a:spcPct val="120000"/>
              </a:lnSpc>
              <a:buNone/>
            </a:pPr>
            <a:r>
              <a:rPr lang="fr-FR" dirty="0"/>
              <a:t>Ciprofloxacine…</a:t>
            </a:r>
            <a:r>
              <a:rPr lang="mr-IN" dirty="0"/>
              <a:t>…</a:t>
            </a:r>
            <a:r>
              <a:rPr lang="fr-FR" dirty="0"/>
              <a:t>S</a:t>
            </a:r>
          </a:p>
          <a:p>
            <a:endParaRPr lang="fr-FR" dirty="0"/>
          </a:p>
        </p:txBody>
      </p:sp>
      <p:sp>
        <p:nvSpPr>
          <p:cNvPr id="5" name="ZoneTexte 4"/>
          <p:cNvSpPr txBox="1"/>
          <p:nvPr/>
        </p:nvSpPr>
        <p:spPr>
          <a:xfrm>
            <a:off x="1371600" y="2400300"/>
            <a:ext cx="2223686" cy="1698927"/>
          </a:xfrm>
          <a:prstGeom prst="rect">
            <a:avLst/>
          </a:prstGeom>
          <a:noFill/>
        </p:spPr>
        <p:txBody>
          <a:bodyPr wrap="none" rtlCol="0">
            <a:spAutoFit/>
          </a:bodyPr>
          <a:lstStyle/>
          <a:p>
            <a:pPr marL="0" indent="0">
              <a:lnSpc>
                <a:spcPct val="120000"/>
              </a:lnSpc>
              <a:buNone/>
            </a:pPr>
            <a:r>
              <a:rPr lang="fr-FR" dirty="0" err="1"/>
              <a:t>Amox</a:t>
            </a:r>
            <a:r>
              <a:rPr lang="fr-FR" dirty="0"/>
              <a:t>…………….S</a:t>
            </a:r>
          </a:p>
          <a:p>
            <a:pPr marL="0" indent="0">
              <a:lnSpc>
                <a:spcPct val="120000"/>
              </a:lnSpc>
              <a:buNone/>
            </a:pPr>
            <a:r>
              <a:rPr lang="fr-FR" dirty="0" err="1"/>
              <a:t>Amox</a:t>
            </a:r>
            <a:r>
              <a:rPr lang="fr-FR" dirty="0"/>
              <a:t>/</a:t>
            </a:r>
            <a:r>
              <a:rPr lang="fr-FR" dirty="0" err="1"/>
              <a:t>ac</a:t>
            </a:r>
            <a:r>
              <a:rPr lang="fr-FR" dirty="0"/>
              <a:t> </a:t>
            </a:r>
            <a:r>
              <a:rPr lang="fr-FR" dirty="0" err="1"/>
              <a:t>clav</a:t>
            </a:r>
            <a:r>
              <a:rPr lang="fr-FR" dirty="0"/>
              <a:t>…</a:t>
            </a:r>
            <a:r>
              <a:rPr lang="mr-IN" dirty="0"/>
              <a:t>…</a:t>
            </a:r>
            <a:r>
              <a:rPr lang="fr-FR" dirty="0"/>
              <a:t>S</a:t>
            </a:r>
          </a:p>
          <a:p>
            <a:pPr marL="0" indent="0">
              <a:lnSpc>
                <a:spcPct val="120000"/>
              </a:lnSpc>
              <a:buNone/>
            </a:pPr>
            <a:r>
              <a:rPr lang="fr-FR" dirty="0" err="1"/>
              <a:t>Cefotaxime</a:t>
            </a:r>
            <a:r>
              <a:rPr lang="fr-FR" dirty="0"/>
              <a:t>…</a:t>
            </a:r>
            <a:r>
              <a:rPr lang="mr-IN" dirty="0"/>
              <a:t>……</a:t>
            </a:r>
            <a:r>
              <a:rPr lang="fr-FR" dirty="0"/>
              <a:t>S</a:t>
            </a:r>
          </a:p>
          <a:p>
            <a:pPr marL="0" indent="0">
              <a:lnSpc>
                <a:spcPct val="120000"/>
              </a:lnSpc>
              <a:buNone/>
            </a:pPr>
            <a:r>
              <a:rPr lang="fr-FR" dirty="0" err="1"/>
              <a:t>Amikacine</a:t>
            </a:r>
            <a:r>
              <a:rPr lang="fr-FR" dirty="0"/>
              <a:t>……</a:t>
            </a:r>
            <a:r>
              <a:rPr lang="mr-IN" dirty="0"/>
              <a:t>…</a:t>
            </a:r>
            <a:r>
              <a:rPr lang="fr-FR" dirty="0"/>
              <a:t>..S</a:t>
            </a:r>
          </a:p>
          <a:p>
            <a:endParaRPr lang="fr-FR" dirty="0"/>
          </a:p>
        </p:txBody>
      </p:sp>
    </p:spTree>
    <p:extLst>
      <p:ext uri="{BB962C8B-B14F-4D97-AF65-F5344CB8AC3E}">
        <p14:creationId xmlns:p14="http://schemas.microsoft.com/office/powerpoint/2010/main" val="70991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Cas clinique 1</a:t>
            </a:r>
          </a:p>
        </p:txBody>
      </p:sp>
      <p:sp>
        <p:nvSpPr>
          <p:cNvPr id="5" name="Espace réservé du texte 4"/>
          <p:cNvSpPr>
            <a:spLocks noGrp="1"/>
          </p:cNvSpPr>
          <p:nvPr>
            <p:ph type="body" idx="1"/>
          </p:nvPr>
        </p:nvSpPr>
        <p:spPr/>
        <p:txBody>
          <a:bodyPr/>
          <a:lstStyle/>
          <a:p>
            <a:r>
              <a:rPr lang="fr-FR" dirty="0"/>
              <a:t>Où quand tout est encore simple</a:t>
            </a:r>
            <a:r>
              <a:rPr lang="mr-IN" dirty="0"/>
              <a:t>…</a:t>
            </a:r>
            <a:endParaRPr lang="fr-FR" dirty="0"/>
          </a:p>
        </p:txBody>
      </p:sp>
    </p:spTree>
    <p:extLst>
      <p:ext uri="{BB962C8B-B14F-4D97-AF65-F5344CB8AC3E}">
        <p14:creationId xmlns:p14="http://schemas.microsoft.com/office/powerpoint/2010/main" val="16404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Quelles modalités de traitement antibiotiques</a:t>
            </a:r>
          </a:p>
        </p:txBody>
      </p:sp>
      <p:sp>
        <p:nvSpPr>
          <p:cNvPr id="3" name="Espace réservé du contenu 2"/>
          <p:cNvSpPr>
            <a:spLocks noGrp="1"/>
          </p:cNvSpPr>
          <p:nvPr>
            <p:ph idx="1"/>
          </p:nvPr>
        </p:nvSpPr>
        <p:spPr/>
        <p:txBody>
          <a:bodyPr>
            <a:normAutofit/>
          </a:bodyPr>
          <a:lstStyle/>
          <a:p>
            <a:pPr marL="342900" lvl="1" indent="0">
              <a:buNone/>
            </a:pPr>
            <a:endParaRPr lang="fr-FR" dirty="0"/>
          </a:p>
          <a:p>
            <a:pPr marL="342900" lvl="1" indent="0">
              <a:buNone/>
            </a:pPr>
            <a:endParaRPr lang="fr-FR" dirty="0"/>
          </a:p>
          <a:p>
            <a:pPr marL="342900" lvl="1" indent="0">
              <a:buNone/>
            </a:pPr>
            <a:r>
              <a:rPr lang="fr-FR" b="1" dirty="0">
                <a:solidFill>
                  <a:srgbClr val="00B050"/>
                </a:solidFill>
              </a:rPr>
              <a:t>-&gt; Amoxicilline IV 150-200mg/kg/j</a:t>
            </a:r>
          </a:p>
          <a:p>
            <a:pPr marL="342900" lvl="1" indent="0">
              <a:buNone/>
            </a:pPr>
            <a:r>
              <a:rPr lang="fr-FR" b="1" dirty="0">
                <a:solidFill>
                  <a:srgbClr val="00B050"/>
                </a:solidFill>
              </a:rPr>
              <a:t>-&gt; Relais oral par </a:t>
            </a:r>
            <a:r>
              <a:rPr lang="fr-FR" b="1" dirty="0" err="1">
                <a:solidFill>
                  <a:srgbClr val="00B050"/>
                </a:solidFill>
              </a:rPr>
              <a:t>Fluoroquinolone</a:t>
            </a:r>
            <a:r>
              <a:rPr lang="fr-FR" b="1" dirty="0">
                <a:solidFill>
                  <a:srgbClr val="00B050"/>
                </a:solidFill>
              </a:rPr>
              <a:t> SEULE</a:t>
            </a:r>
          </a:p>
          <a:p>
            <a:pPr marL="342900" lvl="1" indent="0">
              <a:buNone/>
            </a:pPr>
            <a:r>
              <a:rPr lang="fr-FR" b="1" dirty="0">
                <a:solidFill>
                  <a:srgbClr val="00B050"/>
                </a:solidFill>
              </a:rPr>
              <a:t>-&gt; Durée totale de 6 semaines (à 12 semaines)</a:t>
            </a:r>
          </a:p>
          <a:p>
            <a:pPr marL="342900" lvl="1" indent="0">
              <a:buNone/>
            </a:pPr>
            <a:endParaRPr lang="fr-FR" dirty="0"/>
          </a:p>
        </p:txBody>
      </p:sp>
    </p:spTree>
    <p:extLst>
      <p:ext uri="{BB962C8B-B14F-4D97-AF65-F5344CB8AC3E}">
        <p14:creationId xmlns:p14="http://schemas.microsoft.com/office/powerpoint/2010/main" val="19787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Picture 2"/>
          <p:cNvPicPr>
            <a:picLocks noGrp="1" noChangeAspect="1" noChangeArrowheads="1"/>
          </p:cNvPicPr>
          <p:nvPr>
            <p:ph idx="1"/>
          </p:nvPr>
        </p:nvPicPr>
        <p:blipFill>
          <a:blip r:embed="rId2" cstate="print"/>
          <a:srcRect/>
          <a:stretch>
            <a:fillRect/>
          </a:stretch>
        </p:blipFill>
        <p:spPr>
          <a:xfrm>
            <a:off x="2212576" y="1654969"/>
            <a:ext cx="4718849" cy="3263504"/>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2207419" y="5250657"/>
            <a:ext cx="4650581" cy="178594"/>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654" y="511175"/>
            <a:ext cx="8302719"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228600" y="2247900"/>
            <a:ext cx="2057400" cy="83099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fr-FR" sz="1600"/>
              <a:t>Nette influence des quinolones sur le succès clinique</a:t>
            </a:r>
            <a:endParaRPr lang="fr-FR" sz="1600" dirty="0"/>
          </a:p>
        </p:txBody>
      </p:sp>
    </p:spTree>
    <p:extLst>
      <p:ext uri="{BB962C8B-B14F-4D97-AF65-F5344CB8AC3E}">
        <p14:creationId xmlns:p14="http://schemas.microsoft.com/office/powerpoint/2010/main" val="141339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016" y="480464"/>
            <a:ext cx="8801099" cy="994172"/>
          </a:xfrm>
        </p:spPr>
        <p:txBody>
          <a:bodyPr>
            <a:normAutofit/>
          </a:bodyPr>
          <a:lstStyle/>
          <a:p>
            <a:r>
              <a:rPr lang="fr-FR" b="1" dirty="0"/>
              <a:t>Les infections aigues de prothèse (hématogène ou post op précoce): </a:t>
            </a:r>
          </a:p>
        </p:txBody>
      </p:sp>
      <p:sp>
        <p:nvSpPr>
          <p:cNvPr id="3" name="Espace réservé du contenu 2"/>
          <p:cNvSpPr>
            <a:spLocks noGrp="1"/>
          </p:cNvSpPr>
          <p:nvPr>
            <p:ph idx="1"/>
          </p:nvPr>
        </p:nvSpPr>
        <p:spPr>
          <a:xfrm>
            <a:off x="211016" y="1562100"/>
            <a:ext cx="8610600" cy="3805238"/>
          </a:xfrm>
        </p:spPr>
        <p:txBody>
          <a:bodyPr>
            <a:normAutofit/>
          </a:bodyPr>
          <a:lstStyle/>
          <a:p>
            <a:pPr>
              <a:lnSpc>
                <a:spcPct val="110000"/>
              </a:lnSpc>
            </a:pPr>
            <a:r>
              <a:rPr lang="fr-FR" sz="1650" dirty="0">
                <a:latin typeface="Calibri" charset="0"/>
                <a:ea typeface="Calibri" charset="0"/>
                <a:cs typeface="Calibri" charset="0"/>
              </a:rPr>
              <a:t>Pas besoin d’autre examen que </a:t>
            </a:r>
            <a:r>
              <a:rPr lang="fr-FR" sz="1650" dirty="0" err="1">
                <a:latin typeface="Calibri" charset="0"/>
                <a:ea typeface="Calibri" charset="0"/>
                <a:cs typeface="Calibri" charset="0"/>
              </a:rPr>
              <a:t>hémoc</a:t>
            </a:r>
            <a:r>
              <a:rPr lang="fr-FR" sz="1650" dirty="0">
                <a:latin typeface="Calibri" charset="0"/>
                <a:ea typeface="Calibri" charset="0"/>
                <a:cs typeface="Calibri" charset="0"/>
              </a:rPr>
              <a:t>, radio , +/- </a:t>
            </a:r>
            <a:r>
              <a:rPr lang="fr-FR" sz="1650" dirty="0" err="1">
                <a:latin typeface="Calibri" charset="0"/>
                <a:ea typeface="Calibri" charset="0"/>
                <a:cs typeface="Calibri" charset="0"/>
              </a:rPr>
              <a:t>echo</a:t>
            </a:r>
            <a:r>
              <a:rPr lang="fr-FR" sz="1650" dirty="0">
                <a:latin typeface="Calibri" charset="0"/>
                <a:ea typeface="Calibri" charset="0"/>
                <a:cs typeface="Calibri" charset="0"/>
              </a:rPr>
              <a:t>-ponction</a:t>
            </a:r>
            <a:endParaRPr lang="fr-FR" sz="900" dirty="0">
              <a:latin typeface="Calibri" charset="0"/>
              <a:ea typeface="Calibri" charset="0"/>
              <a:cs typeface="Calibri" charset="0"/>
            </a:endParaRPr>
          </a:p>
          <a:p>
            <a:pPr>
              <a:lnSpc>
                <a:spcPct val="110000"/>
              </a:lnSpc>
            </a:pPr>
            <a:r>
              <a:rPr lang="fr-FR" sz="1650" dirty="0">
                <a:latin typeface="Calibri" charset="0"/>
                <a:ea typeface="Calibri" charset="0"/>
                <a:cs typeface="Calibri" charset="0"/>
              </a:rPr>
              <a:t>Lavage-synovectomie par arthrotomie peut suffire…</a:t>
            </a:r>
          </a:p>
          <a:p>
            <a:pPr>
              <a:lnSpc>
                <a:spcPct val="110000"/>
              </a:lnSpc>
            </a:pPr>
            <a:r>
              <a:rPr lang="mr-IN" sz="1650" dirty="0">
                <a:latin typeface="Calibri" charset="0"/>
                <a:ea typeface="Calibri" charset="0"/>
                <a:cs typeface="Calibri" charset="0"/>
              </a:rPr>
              <a:t>…</a:t>
            </a:r>
            <a:r>
              <a:rPr lang="fr-FR" sz="1650" dirty="0">
                <a:latin typeface="Calibri" charset="0"/>
                <a:ea typeface="Calibri" charset="0"/>
                <a:cs typeface="Calibri" charset="0"/>
              </a:rPr>
              <a:t>mais </a:t>
            </a:r>
            <a:r>
              <a:rPr lang="fr-FR" sz="1650" b="1" dirty="0">
                <a:latin typeface="Calibri" charset="0"/>
                <a:ea typeface="Calibri" charset="0"/>
                <a:cs typeface="Calibri" charset="0"/>
              </a:rPr>
              <a:t>on enlève « tout ce qui bouge »: </a:t>
            </a:r>
            <a:r>
              <a:rPr lang="fr-FR" sz="1650" dirty="0">
                <a:latin typeface="Calibri" charset="0"/>
                <a:ea typeface="Calibri" charset="0"/>
                <a:cs typeface="Calibri" charset="0"/>
              </a:rPr>
              <a:t>PE, prothèse non ostéo-intégrée</a:t>
            </a:r>
            <a:endParaRPr lang="fr-FR" sz="1050" dirty="0">
              <a:latin typeface="Calibri" charset="0"/>
              <a:ea typeface="Calibri" charset="0"/>
              <a:cs typeface="Calibri" charset="0"/>
            </a:endParaRPr>
          </a:p>
          <a:p>
            <a:pPr>
              <a:lnSpc>
                <a:spcPct val="110000"/>
              </a:lnSpc>
            </a:pPr>
            <a:r>
              <a:rPr lang="fr-FR" sz="1800" dirty="0">
                <a:latin typeface="Calibri" charset="0"/>
                <a:ea typeface="Calibri" charset="0"/>
                <a:cs typeface="Calibri" charset="0"/>
              </a:rPr>
              <a:t>Les aminosides ne sont indiqués qu’en cas de sepsis sévère</a:t>
            </a:r>
            <a:endParaRPr lang="fr-FR" sz="1050" dirty="0">
              <a:latin typeface="Calibri" charset="0"/>
              <a:ea typeface="Calibri" charset="0"/>
              <a:cs typeface="Calibri" charset="0"/>
            </a:endParaRPr>
          </a:p>
          <a:p>
            <a:pPr>
              <a:lnSpc>
                <a:spcPct val="110000"/>
              </a:lnSpc>
            </a:pPr>
            <a:r>
              <a:rPr lang="fr-FR" sz="1800" dirty="0">
                <a:latin typeface="Calibri" charset="0"/>
                <a:ea typeface="Calibri" charset="0"/>
                <a:cs typeface="Calibri" charset="0"/>
              </a:rPr>
              <a:t>Le traitement de référence de relais oral des infections à </a:t>
            </a:r>
            <a:r>
              <a:rPr lang="fr-FR" sz="1800" i="1" dirty="0">
                <a:latin typeface="Calibri" charset="0"/>
                <a:ea typeface="Calibri" charset="0"/>
                <a:cs typeface="Calibri" charset="0"/>
              </a:rPr>
              <a:t>Staphylococcus</a:t>
            </a:r>
            <a:r>
              <a:rPr lang="fr-FR" sz="1800" dirty="0">
                <a:latin typeface="Calibri" charset="0"/>
                <a:ea typeface="Calibri" charset="0"/>
                <a:cs typeface="Calibri" charset="0"/>
              </a:rPr>
              <a:t> sur prothèse est l’association Rifampicine + </a:t>
            </a:r>
            <a:r>
              <a:rPr lang="fr-FR" sz="1800" dirty="0" err="1">
                <a:latin typeface="Calibri" charset="0"/>
                <a:ea typeface="Calibri" charset="0"/>
                <a:cs typeface="Calibri" charset="0"/>
              </a:rPr>
              <a:t>fluoroquinolone</a:t>
            </a:r>
            <a:r>
              <a:rPr lang="fr-FR" sz="1800" dirty="0">
                <a:latin typeface="Calibri" charset="0"/>
                <a:ea typeface="Calibri" charset="0"/>
                <a:cs typeface="Calibri" charset="0"/>
              </a:rPr>
              <a:t> </a:t>
            </a:r>
            <a:br>
              <a:rPr lang="fr-FR" sz="1800" dirty="0">
                <a:latin typeface="Calibri" charset="0"/>
                <a:ea typeface="Calibri" charset="0"/>
                <a:cs typeface="Calibri" charset="0"/>
              </a:rPr>
            </a:br>
            <a:r>
              <a:rPr lang="fr-FR" sz="1800" dirty="0">
                <a:latin typeface="Calibri" charset="0"/>
                <a:ea typeface="Calibri" charset="0"/>
                <a:cs typeface="Calibri" charset="0"/>
              </a:rPr>
              <a:t>(rifampicine « cruciale » si le matériel est laissé en place)</a:t>
            </a:r>
            <a:endParaRPr lang="fr-FR" sz="1050" dirty="0">
              <a:latin typeface="Calibri" charset="0"/>
              <a:ea typeface="Calibri" charset="0"/>
              <a:cs typeface="Calibri" charset="0"/>
            </a:endParaRPr>
          </a:p>
          <a:p>
            <a:pPr>
              <a:lnSpc>
                <a:spcPct val="110000"/>
              </a:lnSpc>
            </a:pPr>
            <a:r>
              <a:rPr lang="fr-FR" sz="1800" dirty="0">
                <a:latin typeface="Calibri" charset="0"/>
                <a:ea typeface="Calibri" charset="0"/>
                <a:cs typeface="Calibri" charset="0"/>
              </a:rPr>
              <a:t>Ne pas mettre de FQ lors d’une infection à BG- pourrait être un FDR d’ échec</a:t>
            </a:r>
          </a:p>
        </p:txBody>
      </p:sp>
    </p:spTree>
    <p:extLst>
      <p:ext uri="{BB962C8B-B14F-4D97-AF65-F5344CB8AC3E}">
        <p14:creationId xmlns:p14="http://schemas.microsoft.com/office/powerpoint/2010/main" val="166307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fr-FR" dirty="0"/>
              <a:t>En cas d’infection précoce sur prothèse</a:t>
            </a:r>
          </a:p>
        </p:txBody>
      </p:sp>
      <p:pic>
        <p:nvPicPr>
          <p:cNvPr id="2" name="Image 1"/>
          <p:cNvPicPr>
            <a:picLocks noChangeAspect="1"/>
          </p:cNvPicPr>
          <p:nvPr/>
        </p:nvPicPr>
        <p:blipFill>
          <a:blip r:embed="rId3"/>
          <a:stretch>
            <a:fillRect/>
          </a:stretch>
        </p:blipFill>
        <p:spPr>
          <a:xfrm>
            <a:off x="838200" y="1333500"/>
            <a:ext cx="7442200" cy="4148680"/>
          </a:xfrm>
          <a:prstGeom prst="rect">
            <a:avLst/>
          </a:prstGeom>
        </p:spPr>
      </p:pic>
      <p:sp>
        <p:nvSpPr>
          <p:cNvPr id="3" name="ZoneTexte 2"/>
          <p:cNvSpPr txBox="1"/>
          <p:nvPr/>
        </p:nvSpPr>
        <p:spPr>
          <a:xfrm>
            <a:off x="152400" y="5438001"/>
            <a:ext cx="4876800" cy="276999"/>
          </a:xfrm>
          <a:prstGeom prst="rect">
            <a:avLst/>
          </a:prstGeom>
          <a:noFill/>
        </p:spPr>
        <p:txBody>
          <a:bodyPr wrap="square" rtlCol="0">
            <a:spAutoFit/>
          </a:bodyPr>
          <a:lstStyle/>
          <a:p>
            <a:r>
              <a:rPr lang="fr-FR" sz="1200" dirty="0"/>
              <a:t>HAS 2014 – infections précoces</a:t>
            </a:r>
          </a:p>
        </p:txBody>
      </p:sp>
    </p:spTree>
    <p:extLst>
      <p:ext uri="{BB962C8B-B14F-4D97-AF65-F5344CB8AC3E}">
        <p14:creationId xmlns:p14="http://schemas.microsoft.com/office/powerpoint/2010/main" val="114027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Où aller chercher l’info : les recommandations existantes</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3164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2"/>
          <p:cNvSpPr>
            <a:spLocks noGrp="1"/>
          </p:cNvSpPr>
          <p:nvPr>
            <p:ph type="title"/>
          </p:nvPr>
        </p:nvSpPr>
        <p:spPr/>
        <p:txBody>
          <a:bodyPr/>
          <a:lstStyle/>
          <a:p>
            <a:r>
              <a:rPr lang="fr-FR" dirty="0">
                <a:latin typeface="Century Gothic" charset="0"/>
              </a:rPr>
              <a:t>Médicales et chirurgicales</a:t>
            </a:r>
          </a:p>
        </p:txBody>
      </p:sp>
      <p:sp>
        <p:nvSpPr>
          <p:cNvPr id="22530" name="Espace réservé du contenu 3"/>
          <p:cNvSpPr>
            <a:spLocks noGrp="1"/>
          </p:cNvSpPr>
          <p:nvPr>
            <p:ph idx="1"/>
          </p:nvPr>
        </p:nvSpPr>
        <p:spPr>
          <a:xfrm>
            <a:off x="4953000" y="1416050"/>
            <a:ext cx="3771900" cy="3805238"/>
          </a:xfrm>
        </p:spPr>
        <p:txBody>
          <a:bodyPr/>
          <a:lstStyle/>
          <a:p>
            <a:r>
              <a:rPr lang="fr-FR" sz="1600" dirty="0">
                <a:latin typeface="Century Gothic" charset="0"/>
              </a:rPr>
              <a:t>Recommandations de pratique clinique, France 2009</a:t>
            </a:r>
          </a:p>
          <a:p>
            <a:endParaRPr lang="fr-FR" sz="1600" dirty="0">
              <a:latin typeface="Century Gothic" charset="0"/>
            </a:endParaRPr>
          </a:p>
          <a:p>
            <a:r>
              <a:rPr lang="fr-FR" sz="1600" dirty="0">
                <a:latin typeface="Century Gothic" charset="0"/>
              </a:rPr>
              <a:t>Recommandations de pratique clinique, USA 2013</a:t>
            </a:r>
          </a:p>
          <a:p>
            <a:endParaRPr lang="fr-FR" sz="1600" dirty="0">
              <a:latin typeface="Century Gothic" charset="0"/>
            </a:endParaRPr>
          </a:p>
          <a:p>
            <a:endParaRPr lang="fr-FR" sz="1600" dirty="0">
              <a:latin typeface="Century Gothic" charset="0"/>
            </a:endParaRPr>
          </a:p>
          <a:p>
            <a:r>
              <a:rPr lang="fr-FR" sz="1600" dirty="0">
                <a:latin typeface="Century Gothic" charset="0"/>
              </a:rPr>
              <a:t>Recommandations HAS infections précoces, 2014</a:t>
            </a: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409700"/>
            <a:ext cx="2971800" cy="77946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532" name="Groupe 13"/>
          <p:cNvGrpSpPr>
            <a:grpSpLocks/>
          </p:cNvGrpSpPr>
          <p:nvPr/>
        </p:nvGrpSpPr>
        <p:grpSpPr bwMode="auto">
          <a:xfrm>
            <a:off x="228600" y="2628900"/>
            <a:ext cx="3886200" cy="1030287"/>
            <a:chOff x="228600" y="4038600"/>
            <a:chExt cx="6324600" cy="2157843"/>
          </a:xfrm>
        </p:grpSpPr>
        <p:pic>
          <p:nvPicPr>
            <p:cNvPr id="2253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4038600"/>
              <a:ext cx="3276600" cy="6762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4495798"/>
              <a:ext cx="4890197" cy="170064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grpSp>
      <p:pic>
        <p:nvPicPr>
          <p:cNvPr id="3" name="Image 2"/>
          <p:cNvPicPr>
            <a:picLocks noChangeAspect="1"/>
          </p:cNvPicPr>
          <p:nvPr/>
        </p:nvPicPr>
        <p:blipFill>
          <a:blip r:embed="rId5"/>
          <a:stretch>
            <a:fillRect/>
          </a:stretch>
        </p:blipFill>
        <p:spPr>
          <a:xfrm>
            <a:off x="1066800" y="4152900"/>
            <a:ext cx="3581400" cy="11217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126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Biofilm, </a:t>
            </a:r>
            <a:r>
              <a:rPr lang="fr-FR" dirty="0" err="1"/>
              <a:t>spondylodiscites</a:t>
            </a:r>
            <a:endParaRPr lang="fr-FR" dirty="0"/>
          </a:p>
        </p:txBody>
      </p:sp>
      <p:sp>
        <p:nvSpPr>
          <p:cNvPr id="3" name="Espace réservé du contenu 2"/>
          <p:cNvSpPr>
            <a:spLocks noGrp="1"/>
          </p:cNvSpPr>
          <p:nvPr>
            <p:ph idx="1"/>
          </p:nvPr>
        </p:nvSpPr>
        <p:spPr>
          <a:xfrm>
            <a:off x="5486400" y="1416050"/>
            <a:ext cx="3238500" cy="3805238"/>
          </a:xfrm>
        </p:spPr>
        <p:txBody>
          <a:bodyPr/>
          <a:lstStyle/>
          <a:p>
            <a:r>
              <a:rPr lang="fr-FR" sz="1600" dirty="0"/>
              <a:t>Des recommandations pour la prise en charge des infections avec biofilm (pas uniquement les infections ostéo-articulaires)</a:t>
            </a:r>
          </a:p>
          <a:p>
            <a:endParaRPr lang="fr-FR" sz="1600" dirty="0"/>
          </a:p>
          <a:p>
            <a:r>
              <a:rPr lang="fr-FR" sz="1600" dirty="0"/>
              <a:t>Les plus récentes </a:t>
            </a:r>
            <a:r>
              <a:rPr lang="fr-FR" sz="1600" dirty="0" err="1"/>
              <a:t>recos</a:t>
            </a:r>
            <a:r>
              <a:rPr lang="fr-FR" sz="1600" dirty="0"/>
              <a:t> sur la prise en charge des </a:t>
            </a:r>
            <a:r>
              <a:rPr lang="fr-FR" sz="1600" dirty="0" err="1"/>
              <a:t>spondylodiscites</a:t>
            </a:r>
            <a:endParaRPr lang="fr-FR" sz="1600" dirty="0"/>
          </a:p>
        </p:txBody>
      </p:sp>
      <p:pic>
        <p:nvPicPr>
          <p:cNvPr id="4" name="Image 3"/>
          <p:cNvPicPr>
            <a:picLocks noChangeAspect="1"/>
          </p:cNvPicPr>
          <p:nvPr/>
        </p:nvPicPr>
        <p:blipFill>
          <a:blip r:embed="rId2"/>
          <a:stretch>
            <a:fillRect/>
          </a:stretch>
        </p:blipFill>
        <p:spPr>
          <a:xfrm>
            <a:off x="8374" y="1383813"/>
            <a:ext cx="5325626" cy="1554838"/>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a:stretch>
            <a:fillRect/>
          </a:stretch>
        </p:blipFill>
        <p:spPr>
          <a:xfrm>
            <a:off x="228600" y="3420278"/>
            <a:ext cx="4386414" cy="1801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078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bon article de synthèse sur les ATB de l’infection sur matériel orthopédique</a:t>
            </a: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685800" y="1416050"/>
            <a:ext cx="7799741" cy="2762026"/>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3957021" y="3993410"/>
            <a:ext cx="464820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fr-FR" dirty="0" err="1"/>
              <a:t>Clinical</a:t>
            </a:r>
            <a:r>
              <a:rPr lang="fr-FR" dirty="0"/>
              <a:t> </a:t>
            </a:r>
            <a:r>
              <a:rPr lang="fr-FR" dirty="0" err="1"/>
              <a:t>microbiology</a:t>
            </a:r>
            <a:r>
              <a:rPr lang="fr-FR" dirty="0"/>
              <a:t> and infection 2012</a:t>
            </a:r>
          </a:p>
        </p:txBody>
      </p:sp>
    </p:spTree>
    <p:extLst>
      <p:ext uri="{BB962C8B-B14F-4D97-AF65-F5344CB8AC3E}">
        <p14:creationId xmlns:p14="http://schemas.microsoft.com/office/powerpoint/2010/main" val="116193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Pied diabétique</a:t>
            </a:r>
          </a:p>
        </p:txBody>
      </p:sp>
      <p:sp>
        <p:nvSpPr>
          <p:cNvPr id="3" name="Espace réservé du contenu 2"/>
          <p:cNvSpPr>
            <a:spLocks noGrp="1"/>
          </p:cNvSpPr>
          <p:nvPr>
            <p:ph idx="1"/>
          </p:nvPr>
        </p:nvSpPr>
        <p:spPr>
          <a:xfrm>
            <a:off x="5181600" y="1416050"/>
            <a:ext cx="3810000" cy="3805238"/>
          </a:xfrm>
        </p:spPr>
        <p:txBody>
          <a:bodyPr/>
          <a:lstStyle/>
          <a:p>
            <a:r>
              <a:rPr lang="fr-FR" sz="1600" dirty="0"/>
              <a:t>Les recommandations IDSA sur la prise en charge des infections de pied diabétique</a:t>
            </a:r>
          </a:p>
          <a:p>
            <a:endParaRPr lang="fr-FR" sz="1600" dirty="0"/>
          </a:p>
          <a:p>
            <a:endParaRPr lang="fr-FR" sz="1600" dirty="0"/>
          </a:p>
          <a:p>
            <a:endParaRPr lang="fr-FR" sz="1600" dirty="0"/>
          </a:p>
          <a:p>
            <a:r>
              <a:rPr lang="fr-FR" sz="1600" dirty="0"/>
              <a:t>Les recommandations du IWGDF actualisées en 2015 (+/- même groupe que l’IDSA)</a:t>
            </a:r>
          </a:p>
        </p:txBody>
      </p:sp>
      <p:pic>
        <p:nvPicPr>
          <p:cNvPr id="5" name="Image 4"/>
          <p:cNvPicPr>
            <a:picLocks noChangeAspect="1"/>
          </p:cNvPicPr>
          <p:nvPr/>
        </p:nvPicPr>
        <p:blipFill>
          <a:blip r:embed="rId2"/>
          <a:stretch>
            <a:fillRect/>
          </a:stretch>
        </p:blipFill>
        <p:spPr>
          <a:xfrm>
            <a:off x="76200" y="1449963"/>
            <a:ext cx="4800600" cy="1768399"/>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a:stretch>
            <a:fillRect/>
          </a:stretch>
        </p:blipFill>
        <p:spPr>
          <a:xfrm>
            <a:off x="247650" y="3588252"/>
            <a:ext cx="4457700" cy="1648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383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Prévention des ISO</a:t>
            </a:r>
          </a:p>
        </p:txBody>
      </p:sp>
      <p:sp>
        <p:nvSpPr>
          <p:cNvPr id="3" name="Espace réservé du contenu 2"/>
          <p:cNvSpPr>
            <a:spLocks noGrp="1"/>
          </p:cNvSpPr>
          <p:nvPr>
            <p:ph idx="1"/>
          </p:nvPr>
        </p:nvSpPr>
        <p:spPr>
          <a:xfrm>
            <a:off x="4876799" y="2476500"/>
            <a:ext cx="4037013" cy="1524000"/>
          </a:xfrm>
        </p:spPr>
        <p:txBody>
          <a:bodyPr/>
          <a:lstStyle/>
          <a:p>
            <a:r>
              <a:rPr lang="fr-FR" sz="1600" dirty="0"/>
              <a:t>Les nouvelles recommandations de l’OMS sur la prévention des ISO vues sous l’angle des prothèses ostéo-articulaires</a:t>
            </a:r>
          </a:p>
          <a:p>
            <a:endParaRPr lang="fr-FR" sz="1600" dirty="0"/>
          </a:p>
          <a:p>
            <a:endParaRPr lang="fr-FR" sz="1600" dirty="0"/>
          </a:p>
        </p:txBody>
      </p:sp>
      <p:pic>
        <p:nvPicPr>
          <p:cNvPr id="4" name="Image 3"/>
          <p:cNvPicPr>
            <a:picLocks noChangeAspect="1"/>
          </p:cNvPicPr>
          <p:nvPr/>
        </p:nvPicPr>
        <p:blipFill>
          <a:blip r:embed="rId2"/>
          <a:stretch>
            <a:fillRect/>
          </a:stretch>
        </p:blipFill>
        <p:spPr>
          <a:xfrm>
            <a:off x="304800" y="2247900"/>
            <a:ext cx="4244636" cy="1976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313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Jeannine </a:t>
            </a:r>
            <a:r>
              <a:rPr lang="mr-IN" dirty="0"/>
              <a:t>–</a:t>
            </a:r>
            <a:r>
              <a:rPr lang="fr-FR" dirty="0"/>
              <a:t> 64 ans</a:t>
            </a:r>
          </a:p>
        </p:txBody>
      </p:sp>
      <p:sp>
        <p:nvSpPr>
          <p:cNvPr id="3" name="Espace réservé du contenu 2"/>
          <p:cNvSpPr>
            <a:spLocks noGrp="1"/>
          </p:cNvSpPr>
          <p:nvPr>
            <p:ph idx="1"/>
          </p:nvPr>
        </p:nvSpPr>
        <p:spPr/>
        <p:txBody>
          <a:bodyPr>
            <a:normAutofit fontScale="85000" lnSpcReduction="20000"/>
          </a:bodyPr>
          <a:lstStyle/>
          <a:p>
            <a:r>
              <a:rPr lang="fr-FR" dirty="0"/>
              <a:t>Consulte le 21/11/2016 pour douleur de genou Droit, impotence totale du MID, fièvre 39°C</a:t>
            </a:r>
          </a:p>
          <a:p>
            <a:pPr lvl="4"/>
            <a:endParaRPr lang="fr-FR" dirty="0"/>
          </a:p>
          <a:p>
            <a:r>
              <a:rPr lang="fr-FR" dirty="0"/>
              <a:t>ATCD:</a:t>
            </a:r>
          </a:p>
          <a:p>
            <a:pPr lvl="1"/>
            <a:r>
              <a:rPr lang="fr-FR" dirty="0"/>
              <a:t>DNID</a:t>
            </a:r>
          </a:p>
          <a:p>
            <a:pPr lvl="1"/>
            <a:r>
              <a:rPr lang="fr-FR" dirty="0" err="1"/>
              <a:t>Obsésité</a:t>
            </a:r>
            <a:r>
              <a:rPr lang="fr-FR" dirty="0"/>
              <a:t> (95 Kg pour 158cm), </a:t>
            </a:r>
          </a:p>
          <a:p>
            <a:pPr lvl="1"/>
            <a:r>
              <a:rPr lang="fr-FR" dirty="0"/>
              <a:t>Prothèse de genou (PTG) droite en 2008</a:t>
            </a:r>
          </a:p>
          <a:p>
            <a:r>
              <a:rPr lang="fr-FR" dirty="0"/>
              <a:t>Début de la symptomatologie le 18/11 après-midi</a:t>
            </a:r>
          </a:p>
          <a:p>
            <a:r>
              <a:rPr lang="fr-FR" dirty="0"/>
              <a:t>A l’ examen:</a:t>
            </a:r>
          </a:p>
          <a:p>
            <a:pPr lvl="1"/>
            <a:r>
              <a:rPr lang="fr-FR" dirty="0"/>
              <a:t>T°: 39,2</a:t>
            </a:r>
          </a:p>
          <a:p>
            <a:pPr lvl="1"/>
            <a:r>
              <a:rPr lang="fr-FR" dirty="0"/>
              <a:t>Pas de signe de sepsis sévère</a:t>
            </a:r>
          </a:p>
          <a:p>
            <a:pPr lvl="1"/>
            <a:r>
              <a:rPr lang="fr-FR" dirty="0"/>
              <a:t>« Gros genou droit inflammatoire »</a:t>
            </a:r>
          </a:p>
        </p:txBody>
      </p:sp>
    </p:spTree>
    <p:extLst>
      <p:ext uri="{BB962C8B-B14F-4D97-AF65-F5344CB8AC3E}">
        <p14:creationId xmlns:p14="http://schemas.microsoft.com/office/powerpoint/2010/main" val="171911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44450"/>
            <a:r>
              <a:rPr lang="fr-FR" dirty="0"/>
              <a:t>Site Internet</a:t>
            </a:r>
          </a:p>
        </p:txBody>
      </p:sp>
      <p:pic>
        <p:nvPicPr>
          <p:cNvPr id="3" name="Image 2"/>
          <p:cNvPicPr>
            <a:picLocks noChangeAspect="1"/>
          </p:cNvPicPr>
          <p:nvPr/>
        </p:nvPicPr>
        <p:blipFill>
          <a:blip r:embed="rId2"/>
          <a:stretch>
            <a:fillRect/>
          </a:stretch>
        </p:blipFill>
        <p:spPr>
          <a:xfrm>
            <a:off x="1828800" y="1409700"/>
            <a:ext cx="5504444" cy="4108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380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Sci-hub.tw</a:t>
            </a:r>
            <a:r>
              <a:rPr lang="fr-FR" dirty="0"/>
              <a:t>     </a:t>
            </a:r>
            <a:r>
              <a:rPr lang="mr-IN" dirty="0"/>
              <a:t>…</a:t>
            </a:r>
            <a:r>
              <a:rPr lang="fr-FR" dirty="0"/>
              <a:t> de la pub pour les pirates</a:t>
            </a:r>
            <a:r>
              <a:rPr lang="mr-IN" dirty="0"/>
              <a:t>…</a:t>
            </a:r>
            <a:endParaRPr lang="fr-FR" dirty="0"/>
          </a:p>
        </p:txBody>
      </p:sp>
      <p:pic>
        <p:nvPicPr>
          <p:cNvPr id="3" name="Image 2">
            <a:extLst>
              <a:ext uri="{FF2B5EF4-FFF2-40B4-BE49-F238E27FC236}">
                <a16:creationId xmlns:a16="http://schemas.microsoft.com/office/drawing/2014/main" id="{1114A853-5A13-8444-B350-C403A2578122}"/>
              </a:ext>
            </a:extLst>
          </p:cNvPr>
          <p:cNvPicPr>
            <a:picLocks noChangeAspect="1"/>
          </p:cNvPicPr>
          <p:nvPr/>
        </p:nvPicPr>
        <p:blipFill>
          <a:blip r:embed="rId2"/>
          <a:stretch>
            <a:fillRect/>
          </a:stretch>
        </p:blipFill>
        <p:spPr>
          <a:xfrm>
            <a:off x="685800" y="1333500"/>
            <a:ext cx="7868321" cy="4183458"/>
          </a:xfrm>
          <a:prstGeom prst="rect">
            <a:avLst/>
          </a:prstGeom>
        </p:spPr>
      </p:pic>
    </p:spTree>
    <p:extLst>
      <p:ext uri="{BB962C8B-B14F-4D97-AF65-F5344CB8AC3E}">
        <p14:creationId xmlns:p14="http://schemas.microsoft.com/office/powerpoint/2010/main" val="120523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centres de références en infections ostéo-articulaires complexes</a:t>
            </a:r>
          </a:p>
        </p:txBody>
      </p:sp>
      <p:sp>
        <p:nvSpPr>
          <p:cNvPr id="4" name="Espace réservé du texte 3"/>
          <p:cNvSpPr>
            <a:spLocks noGrp="1"/>
          </p:cNvSpPr>
          <p:nvPr>
            <p:ph type="body" idx="1"/>
          </p:nvPr>
        </p:nvSpPr>
        <p:spPr/>
        <p:txBody>
          <a:bodyPr/>
          <a:lstStyle/>
          <a:p>
            <a:endParaRPr lang="fr-FR"/>
          </a:p>
        </p:txBody>
      </p:sp>
    </p:spTree>
    <p:extLst>
      <p:ext uri="{BB962C8B-B14F-4D97-AF65-F5344CB8AC3E}">
        <p14:creationId xmlns:p14="http://schemas.microsoft.com/office/powerpoint/2010/main" val="97278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age 4" descr="Carte_France_dom_tom-_IOA-18.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3988" y="723900"/>
            <a:ext cx="5891212" cy="488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2" name="Text Box 5"/>
          <p:cNvSpPr txBox="1">
            <a:spLocks noChangeArrowheads="1"/>
          </p:cNvSpPr>
          <p:nvPr/>
        </p:nvSpPr>
        <p:spPr bwMode="auto">
          <a:xfrm>
            <a:off x="3276600" y="5316538"/>
            <a:ext cx="5638800" cy="63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fr-FR" sz="1400" b="1" i="1">
                <a:solidFill>
                  <a:srgbClr val="2E2EDC"/>
                </a:solidFill>
              </a:rPr>
              <a:t>http://www.sante.gouv.fr</a:t>
            </a:r>
          </a:p>
          <a:p>
            <a:pPr algn="r" eaLnBrk="1" hangingPunct="1">
              <a:spcBef>
                <a:spcPct val="50000"/>
              </a:spcBef>
            </a:pPr>
            <a:endParaRPr lang="fr-FR" sz="1400" b="1" i="1">
              <a:solidFill>
                <a:srgbClr val="2E2EDC"/>
              </a:solidFill>
            </a:endParaRPr>
          </a:p>
        </p:txBody>
      </p:sp>
      <p:sp>
        <p:nvSpPr>
          <p:cNvPr id="5" name="Rectangle 2"/>
          <p:cNvSpPr>
            <a:spLocks noGrp="1" noChangeArrowheads="1"/>
          </p:cNvSpPr>
          <p:nvPr>
            <p:ph type="title"/>
          </p:nvPr>
        </p:nvSpPr>
        <p:spPr>
          <a:xfrm>
            <a:off x="304800" y="266700"/>
            <a:ext cx="8305800" cy="393700"/>
          </a:xfrm>
          <a:solidFill>
            <a:srgbClr val="FFFFFF"/>
          </a:solidFill>
        </p:spPr>
        <p:txBody>
          <a:bodyPr rtlCol="0" anchor="t">
            <a:noAutofit/>
          </a:bodyPr>
          <a:lstStyle/>
          <a:p>
            <a:pPr eaLnBrk="1" fontAlgn="auto" hangingPunct="1">
              <a:spcAft>
                <a:spcPts val="0"/>
              </a:spcAft>
              <a:defRPr/>
            </a:pPr>
            <a:r>
              <a:rPr lang="fr-FR" sz="1600" b="1" dirty="0">
                <a:solidFill>
                  <a:srgbClr val="2E2EDC"/>
                </a:solidFill>
                <a:ea typeface="+mj-ea"/>
                <a:cs typeface="+mj-cs"/>
              </a:rPr>
              <a:t>Centres de référence des infections ostéo-articulaires complexes</a:t>
            </a:r>
            <a:endParaRPr lang="fr-FR" sz="1100" b="1" dirty="0">
              <a:solidFill>
                <a:srgbClr val="2E2EDC"/>
              </a:solidFill>
              <a:ea typeface="+mj-ea"/>
              <a:cs typeface="+mj-cs"/>
            </a:endParaRPr>
          </a:p>
        </p:txBody>
      </p:sp>
      <p:sp>
        <p:nvSpPr>
          <p:cNvPr id="3" name="Forme libre 2"/>
          <p:cNvSpPr/>
          <p:nvPr/>
        </p:nvSpPr>
        <p:spPr>
          <a:xfrm>
            <a:off x="1752600" y="1714500"/>
            <a:ext cx="2905739" cy="1800000"/>
          </a:xfrm>
          <a:custGeom>
            <a:avLst/>
            <a:gdLst>
              <a:gd name="connsiteX0" fmla="*/ 5660 w 2905739"/>
              <a:gd name="connsiteY0" fmla="*/ 170000 h 1800000"/>
              <a:gd name="connsiteX1" fmla="*/ 5660 w 2905739"/>
              <a:gd name="connsiteY1" fmla="*/ 170000 h 1800000"/>
              <a:gd name="connsiteX2" fmla="*/ 20660 w 2905739"/>
              <a:gd name="connsiteY2" fmla="*/ 125000 h 1800000"/>
              <a:gd name="connsiteX3" fmla="*/ 40661 w 2905739"/>
              <a:gd name="connsiteY3" fmla="*/ 110000 h 1800000"/>
              <a:gd name="connsiteX4" fmla="*/ 75662 w 2905739"/>
              <a:gd name="connsiteY4" fmla="*/ 90000 h 1800000"/>
              <a:gd name="connsiteX5" fmla="*/ 90662 w 2905739"/>
              <a:gd name="connsiteY5" fmla="*/ 80000 h 1800000"/>
              <a:gd name="connsiteX6" fmla="*/ 125663 w 2905739"/>
              <a:gd name="connsiteY6" fmla="*/ 70000 h 1800000"/>
              <a:gd name="connsiteX7" fmla="*/ 170664 w 2905739"/>
              <a:gd name="connsiteY7" fmla="*/ 50000 h 1800000"/>
              <a:gd name="connsiteX8" fmla="*/ 185665 w 2905739"/>
              <a:gd name="connsiteY8" fmla="*/ 45000 h 1800000"/>
              <a:gd name="connsiteX9" fmla="*/ 200665 w 2905739"/>
              <a:gd name="connsiteY9" fmla="*/ 40000 h 1800000"/>
              <a:gd name="connsiteX10" fmla="*/ 215665 w 2905739"/>
              <a:gd name="connsiteY10" fmla="*/ 25000 h 1800000"/>
              <a:gd name="connsiteX11" fmla="*/ 365670 w 2905739"/>
              <a:gd name="connsiteY11" fmla="*/ 35000 h 1800000"/>
              <a:gd name="connsiteX12" fmla="*/ 370670 w 2905739"/>
              <a:gd name="connsiteY12" fmla="*/ 50000 h 1800000"/>
              <a:gd name="connsiteX13" fmla="*/ 385670 w 2905739"/>
              <a:gd name="connsiteY13" fmla="*/ 55000 h 1800000"/>
              <a:gd name="connsiteX14" fmla="*/ 490673 w 2905739"/>
              <a:gd name="connsiteY14" fmla="*/ 50000 h 1800000"/>
              <a:gd name="connsiteX15" fmla="*/ 500673 w 2905739"/>
              <a:gd name="connsiteY15" fmla="*/ 35000 h 1800000"/>
              <a:gd name="connsiteX16" fmla="*/ 510674 w 2905739"/>
              <a:gd name="connsiteY16" fmla="*/ 25000 h 1800000"/>
              <a:gd name="connsiteX17" fmla="*/ 515674 w 2905739"/>
              <a:gd name="connsiteY17" fmla="*/ 10000 h 1800000"/>
              <a:gd name="connsiteX18" fmla="*/ 540674 w 2905739"/>
              <a:gd name="connsiteY18" fmla="*/ 5000 h 1800000"/>
              <a:gd name="connsiteX19" fmla="*/ 570675 w 2905739"/>
              <a:gd name="connsiteY19" fmla="*/ 0 h 1800000"/>
              <a:gd name="connsiteX20" fmla="*/ 650677 w 2905739"/>
              <a:gd name="connsiteY20" fmla="*/ 5000 h 1800000"/>
              <a:gd name="connsiteX21" fmla="*/ 665678 w 2905739"/>
              <a:gd name="connsiteY21" fmla="*/ 10000 h 1800000"/>
              <a:gd name="connsiteX22" fmla="*/ 695679 w 2905739"/>
              <a:gd name="connsiteY22" fmla="*/ 30000 h 1800000"/>
              <a:gd name="connsiteX23" fmla="*/ 720679 w 2905739"/>
              <a:gd name="connsiteY23" fmla="*/ 75000 h 1800000"/>
              <a:gd name="connsiteX24" fmla="*/ 745680 w 2905739"/>
              <a:gd name="connsiteY24" fmla="*/ 100000 h 1800000"/>
              <a:gd name="connsiteX25" fmla="*/ 765681 w 2905739"/>
              <a:gd name="connsiteY25" fmla="*/ 120000 h 1800000"/>
              <a:gd name="connsiteX26" fmla="*/ 770681 w 2905739"/>
              <a:gd name="connsiteY26" fmla="*/ 135000 h 1800000"/>
              <a:gd name="connsiteX27" fmla="*/ 800681 w 2905739"/>
              <a:gd name="connsiteY27" fmla="*/ 145000 h 1800000"/>
              <a:gd name="connsiteX28" fmla="*/ 820682 w 2905739"/>
              <a:gd name="connsiteY28" fmla="*/ 155000 h 1800000"/>
              <a:gd name="connsiteX29" fmla="*/ 880684 w 2905739"/>
              <a:gd name="connsiteY29" fmla="*/ 150000 h 1800000"/>
              <a:gd name="connsiteX30" fmla="*/ 895684 w 2905739"/>
              <a:gd name="connsiteY30" fmla="*/ 140000 h 1800000"/>
              <a:gd name="connsiteX31" fmla="*/ 925685 w 2905739"/>
              <a:gd name="connsiteY31" fmla="*/ 130000 h 1800000"/>
              <a:gd name="connsiteX32" fmla="*/ 940685 w 2905739"/>
              <a:gd name="connsiteY32" fmla="*/ 125000 h 1800000"/>
              <a:gd name="connsiteX33" fmla="*/ 1000687 w 2905739"/>
              <a:gd name="connsiteY33" fmla="*/ 130000 h 1800000"/>
              <a:gd name="connsiteX34" fmla="*/ 1050688 w 2905739"/>
              <a:gd name="connsiteY34" fmla="*/ 140000 h 1800000"/>
              <a:gd name="connsiteX35" fmla="*/ 1065689 w 2905739"/>
              <a:gd name="connsiteY35" fmla="*/ 145000 h 1800000"/>
              <a:gd name="connsiteX36" fmla="*/ 1075689 w 2905739"/>
              <a:gd name="connsiteY36" fmla="*/ 130000 h 1800000"/>
              <a:gd name="connsiteX37" fmla="*/ 1080689 w 2905739"/>
              <a:gd name="connsiteY37" fmla="*/ 115000 h 1800000"/>
              <a:gd name="connsiteX38" fmla="*/ 1095690 w 2905739"/>
              <a:gd name="connsiteY38" fmla="*/ 110000 h 1800000"/>
              <a:gd name="connsiteX39" fmla="*/ 1135691 w 2905739"/>
              <a:gd name="connsiteY39" fmla="*/ 115000 h 1800000"/>
              <a:gd name="connsiteX40" fmla="*/ 1150691 w 2905739"/>
              <a:gd name="connsiteY40" fmla="*/ 130000 h 1800000"/>
              <a:gd name="connsiteX41" fmla="*/ 1165691 w 2905739"/>
              <a:gd name="connsiteY41" fmla="*/ 135000 h 1800000"/>
              <a:gd name="connsiteX42" fmla="*/ 1175692 w 2905739"/>
              <a:gd name="connsiteY42" fmla="*/ 145000 h 1800000"/>
              <a:gd name="connsiteX43" fmla="*/ 1190692 w 2905739"/>
              <a:gd name="connsiteY43" fmla="*/ 155000 h 1800000"/>
              <a:gd name="connsiteX44" fmla="*/ 1200692 w 2905739"/>
              <a:gd name="connsiteY44" fmla="*/ 185000 h 1800000"/>
              <a:gd name="connsiteX45" fmla="*/ 1310695 w 2905739"/>
              <a:gd name="connsiteY45" fmla="*/ 190000 h 1800000"/>
              <a:gd name="connsiteX46" fmla="*/ 1470700 w 2905739"/>
              <a:gd name="connsiteY46" fmla="*/ 200000 h 1800000"/>
              <a:gd name="connsiteX47" fmla="*/ 1500701 w 2905739"/>
              <a:gd name="connsiteY47" fmla="*/ 220000 h 1800000"/>
              <a:gd name="connsiteX48" fmla="*/ 1710706 w 2905739"/>
              <a:gd name="connsiteY48" fmla="*/ 210000 h 1800000"/>
              <a:gd name="connsiteX49" fmla="*/ 1745707 w 2905739"/>
              <a:gd name="connsiteY49" fmla="*/ 210000 h 1800000"/>
              <a:gd name="connsiteX50" fmla="*/ 1750707 w 2905739"/>
              <a:gd name="connsiteY50" fmla="*/ 225000 h 1800000"/>
              <a:gd name="connsiteX51" fmla="*/ 1765708 w 2905739"/>
              <a:gd name="connsiteY51" fmla="*/ 235000 h 1800000"/>
              <a:gd name="connsiteX52" fmla="*/ 1855710 w 2905739"/>
              <a:gd name="connsiteY52" fmla="*/ 245000 h 1800000"/>
              <a:gd name="connsiteX53" fmla="*/ 1870711 w 2905739"/>
              <a:gd name="connsiteY53" fmla="*/ 255000 h 1800000"/>
              <a:gd name="connsiteX54" fmla="*/ 1880711 w 2905739"/>
              <a:gd name="connsiteY54" fmla="*/ 270000 h 1800000"/>
              <a:gd name="connsiteX55" fmla="*/ 1895711 w 2905739"/>
              <a:gd name="connsiteY55" fmla="*/ 275000 h 1800000"/>
              <a:gd name="connsiteX56" fmla="*/ 1935713 w 2905739"/>
              <a:gd name="connsiteY56" fmla="*/ 300000 h 1800000"/>
              <a:gd name="connsiteX57" fmla="*/ 1950713 w 2905739"/>
              <a:gd name="connsiteY57" fmla="*/ 305000 h 1800000"/>
              <a:gd name="connsiteX58" fmla="*/ 1965713 w 2905739"/>
              <a:gd name="connsiteY58" fmla="*/ 310000 h 1800000"/>
              <a:gd name="connsiteX59" fmla="*/ 1975714 w 2905739"/>
              <a:gd name="connsiteY59" fmla="*/ 320000 h 1800000"/>
              <a:gd name="connsiteX60" fmla="*/ 1990714 w 2905739"/>
              <a:gd name="connsiteY60" fmla="*/ 325000 h 1800000"/>
              <a:gd name="connsiteX61" fmla="*/ 2020715 w 2905739"/>
              <a:gd name="connsiteY61" fmla="*/ 345000 h 1800000"/>
              <a:gd name="connsiteX62" fmla="*/ 2060716 w 2905739"/>
              <a:gd name="connsiteY62" fmla="*/ 340000 h 1800000"/>
              <a:gd name="connsiteX63" fmla="*/ 2085717 w 2905739"/>
              <a:gd name="connsiteY63" fmla="*/ 295000 h 1800000"/>
              <a:gd name="connsiteX64" fmla="*/ 2100717 w 2905739"/>
              <a:gd name="connsiteY64" fmla="*/ 285000 h 1800000"/>
              <a:gd name="connsiteX65" fmla="*/ 2115717 w 2905739"/>
              <a:gd name="connsiteY65" fmla="*/ 255000 h 1800000"/>
              <a:gd name="connsiteX66" fmla="*/ 2125718 w 2905739"/>
              <a:gd name="connsiteY66" fmla="*/ 240000 h 1800000"/>
              <a:gd name="connsiteX67" fmla="*/ 2125718 w 2905739"/>
              <a:gd name="connsiteY67" fmla="*/ 190000 h 1800000"/>
              <a:gd name="connsiteX68" fmla="*/ 2120718 w 2905739"/>
              <a:gd name="connsiteY68" fmla="*/ 175000 h 1800000"/>
              <a:gd name="connsiteX69" fmla="*/ 2105717 w 2905739"/>
              <a:gd name="connsiteY69" fmla="*/ 165000 h 1800000"/>
              <a:gd name="connsiteX70" fmla="*/ 2100717 w 2905739"/>
              <a:gd name="connsiteY70" fmla="*/ 130000 h 1800000"/>
              <a:gd name="connsiteX71" fmla="*/ 2120718 w 2905739"/>
              <a:gd name="connsiteY71" fmla="*/ 125000 h 1800000"/>
              <a:gd name="connsiteX72" fmla="*/ 2165719 w 2905739"/>
              <a:gd name="connsiteY72" fmla="*/ 110000 h 1800000"/>
              <a:gd name="connsiteX73" fmla="*/ 2180719 w 2905739"/>
              <a:gd name="connsiteY73" fmla="*/ 100000 h 1800000"/>
              <a:gd name="connsiteX74" fmla="*/ 2235721 w 2905739"/>
              <a:gd name="connsiteY74" fmla="*/ 95000 h 1800000"/>
              <a:gd name="connsiteX75" fmla="*/ 2265722 w 2905739"/>
              <a:gd name="connsiteY75" fmla="*/ 65000 h 1800000"/>
              <a:gd name="connsiteX76" fmla="*/ 2280722 w 2905739"/>
              <a:gd name="connsiteY76" fmla="*/ 50000 h 1800000"/>
              <a:gd name="connsiteX77" fmla="*/ 2310723 w 2905739"/>
              <a:gd name="connsiteY77" fmla="*/ 35000 h 1800000"/>
              <a:gd name="connsiteX78" fmla="*/ 2340724 w 2905739"/>
              <a:gd name="connsiteY78" fmla="*/ 50000 h 1800000"/>
              <a:gd name="connsiteX79" fmla="*/ 2350724 w 2905739"/>
              <a:gd name="connsiteY79" fmla="*/ 80000 h 1800000"/>
              <a:gd name="connsiteX80" fmla="*/ 2375725 w 2905739"/>
              <a:gd name="connsiteY80" fmla="*/ 110000 h 1800000"/>
              <a:gd name="connsiteX81" fmla="*/ 2395725 w 2905739"/>
              <a:gd name="connsiteY81" fmla="*/ 145000 h 1800000"/>
              <a:gd name="connsiteX82" fmla="*/ 2405725 w 2905739"/>
              <a:gd name="connsiteY82" fmla="*/ 175000 h 1800000"/>
              <a:gd name="connsiteX83" fmla="*/ 2440726 w 2905739"/>
              <a:gd name="connsiteY83" fmla="*/ 200000 h 1800000"/>
              <a:gd name="connsiteX84" fmla="*/ 2460727 w 2905739"/>
              <a:gd name="connsiteY84" fmla="*/ 225000 h 1800000"/>
              <a:gd name="connsiteX85" fmla="*/ 2475727 w 2905739"/>
              <a:gd name="connsiteY85" fmla="*/ 235000 h 1800000"/>
              <a:gd name="connsiteX86" fmla="*/ 2485728 w 2905739"/>
              <a:gd name="connsiteY86" fmla="*/ 245000 h 1800000"/>
              <a:gd name="connsiteX87" fmla="*/ 2505728 w 2905739"/>
              <a:gd name="connsiteY87" fmla="*/ 285000 h 1800000"/>
              <a:gd name="connsiteX88" fmla="*/ 2510728 w 2905739"/>
              <a:gd name="connsiteY88" fmla="*/ 300000 h 1800000"/>
              <a:gd name="connsiteX89" fmla="*/ 2675733 w 2905739"/>
              <a:gd name="connsiteY89" fmla="*/ 325000 h 1800000"/>
              <a:gd name="connsiteX90" fmla="*/ 2685733 w 2905739"/>
              <a:gd name="connsiteY90" fmla="*/ 370000 h 1800000"/>
              <a:gd name="connsiteX91" fmla="*/ 2695733 w 2905739"/>
              <a:gd name="connsiteY91" fmla="*/ 415000 h 1800000"/>
              <a:gd name="connsiteX92" fmla="*/ 2750735 w 2905739"/>
              <a:gd name="connsiteY92" fmla="*/ 410000 h 1800000"/>
              <a:gd name="connsiteX93" fmla="*/ 2765735 w 2905739"/>
              <a:gd name="connsiteY93" fmla="*/ 405000 h 1800000"/>
              <a:gd name="connsiteX94" fmla="*/ 2795736 w 2905739"/>
              <a:gd name="connsiteY94" fmla="*/ 400000 h 1800000"/>
              <a:gd name="connsiteX95" fmla="*/ 2900739 w 2905739"/>
              <a:gd name="connsiteY95" fmla="*/ 420000 h 1800000"/>
              <a:gd name="connsiteX96" fmla="*/ 2905739 w 2905739"/>
              <a:gd name="connsiteY96" fmla="*/ 440000 h 1800000"/>
              <a:gd name="connsiteX97" fmla="*/ 2900739 w 2905739"/>
              <a:gd name="connsiteY97" fmla="*/ 485000 h 1800000"/>
              <a:gd name="connsiteX98" fmla="*/ 2890739 w 2905739"/>
              <a:gd name="connsiteY98" fmla="*/ 500000 h 1800000"/>
              <a:gd name="connsiteX99" fmla="*/ 2885738 w 2905739"/>
              <a:gd name="connsiteY99" fmla="*/ 520000 h 1800000"/>
              <a:gd name="connsiteX100" fmla="*/ 2850738 w 2905739"/>
              <a:gd name="connsiteY100" fmla="*/ 550000 h 1800000"/>
              <a:gd name="connsiteX101" fmla="*/ 2835737 w 2905739"/>
              <a:gd name="connsiteY101" fmla="*/ 555000 h 1800000"/>
              <a:gd name="connsiteX102" fmla="*/ 2835737 w 2905739"/>
              <a:gd name="connsiteY102" fmla="*/ 650000 h 1800000"/>
              <a:gd name="connsiteX103" fmla="*/ 2845737 w 2905739"/>
              <a:gd name="connsiteY103" fmla="*/ 665000 h 1800000"/>
              <a:gd name="connsiteX104" fmla="*/ 2835737 w 2905739"/>
              <a:gd name="connsiteY104" fmla="*/ 700000 h 1800000"/>
              <a:gd name="connsiteX105" fmla="*/ 2775735 w 2905739"/>
              <a:gd name="connsiteY105" fmla="*/ 755000 h 1800000"/>
              <a:gd name="connsiteX106" fmla="*/ 2760735 w 2905739"/>
              <a:gd name="connsiteY106" fmla="*/ 765000 h 1800000"/>
              <a:gd name="connsiteX107" fmla="*/ 2805736 w 2905739"/>
              <a:gd name="connsiteY107" fmla="*/ 775000 h 1800000"/>
              <a:gd name="connsiteX108" fmla="*/ 2820737 w 2905739"/>
              <a:gd name="connsiteY108" fmla="*/ 780000 h 1800000"/>
              <a:gd name="connsiteX109" fmla="*/ 2835737 w 2905739"/>
              <a:gd name="connsiteY109" fmla="*/ 790000 h 1800000"/>
              <a:gd name="connsiteX110" fmla="*/ 2845737 w 2905739"/>
              <a:gd name="connsiteY110" fmla="*/ 805000 h 1800000"/>
              <a:gd name="connsiteX111" fmla="*/ 2860738 w 2905739"/>
              <a:gd name="connsiteY111" fmla="*/ 820000 h 1800000"/>
              <a:gd name="connsiteX112" fmla="*/ 2870738 w 2905739"/>
              <a:gd name="connsiteY112" fmla="*/ 865000 h 1800000"/>
              <a:gd name="connsiteX113" fmla="*/ 2875738 w 2905739"/>
              <a:gd name="connsiteY113" fmla="*/ 880000 h 1800000"/>
              <a:gd name="connsiteX114" fmla="*/ 2890739 w 2905739"/>
              <a:gd name="connsiteY114" fmla="*/ 895000 h 1800000"/>
              <a:gd name="connsiteX115" fmla="*/ 2895739 w 2905739"/>
              <a:gd name="connsiteY115" fmla="*/ 910000 h 1800000"/>
              <a:gd name="connsiteX116" fmla="*/ 2890739 w 2905739"/>
              <a:gd name="connsiteY116" fmla="*/ 1020000 h 1800000"/>
              <a:gd name="connsiteX117" fmla="*/ 2870738 w 2905739"/>
              <a:gd name="connsiteY117" fmla="*/ 1030000 h 1800000"/>
              <a:gd name="connsiteX118" fmla="*/ 2840737 w 2905739"/>
              <a:gd name="connsiteY118" fmla="*/ 1040000 h 1800000"/>
              <a:gd name="connsiteX119" fmla="*/ 2765735 w 2905739"/>
              <a:gd name="connsiteY119" fmla="*/ 1045000 h 1800000"/>
              <a:gd name="connsiteX120" fmla="*/ 2745735 w 2905739"/>
              <a:gd name="connsiteY120" fmla="*/ 1050000 h 1800000"/>
              <a:gd name="connsiteX121" fmla="*/ 2725734 w 2905739"/>
              <a:gd name="connsiteY121" fmla="*/ 1065000 h 1800000"/>
              <a:gd name="connsiteX122" fmla="*/ 2705734 w 2905739"/>
              <a:gd name="connsiteY122" fmla="*/ 1075000 h 1800000"/>
              <a:gd name="connsiteX123" fmla="*/ 2695733 w 2905739"/>
              <a:gd name="connsiteY123" fmla="*/ 1105000 h 1800000"/>
              <a:gd name="connsiteX124" fmla="*/ 2690733 w 2905739"/>
              <a:gd name="connsiteY124" fmla="*/ 1145000 h 1800000"/>
              <a:gd name="connsiteX125" fmla="*/ 2655732 w 2905739"/>
              <a:gd name="connsiteY125" fmla="*/ 1160000 h 1800000"/>
              <a:gd name="connsiteX126" fmla="*/ 2635732 w 2905739"/>
              <a:gd name="connsiteY126" fmla="*/ 1185000 h 1800000"/>
              <a:gd name="connsiteX127" fmla="*/ 2610731 w 2905739"/>
              <a:gd name="connsiteY127" fmla="*/ 1210000 h 1800000"/>
              <a:gd name="connsiteX128" fmla="*/ 2595731 w 2905739"/>
              <a:gd name="connsiteY128" fmla="*/ 1230000 h 1800000"/>
              <a:gd name="connsiteX129" fmla="*/ 2555729 w 2905739"/>
              <a:gd name="connsiteY129" fmla="*/ 1220000 h 1800000"/>
              <a:gd name="connsiteX130" fmla="*/ 2525729 w 2905739"/>
              <a:gd name="connsiteY130" fmla="*/ 1205000 h 1800000"/>
              <a:gd name="connsiteX131" fmla="*/ 2270722 w 2905739"/>
              <a:gd name="connsiteY131" fmla="*/ 1210000 h 1800000"/>
              <a:gd name="connsiteX132" fmla="*/ 2250721 w 2905739"/>
              <a:gd name="connsiteY132" fmla="*/ 1215000 h 1800000"/>
              <a:gd name="connsiteX133" fmla="*/ 2220720 w 2905739"/>
              <a:gd name="connsiteY133" fmla="*/ 1220000 h 1800000"/>
              <a:gd name="connsiteX134" fmla="*/ 2210720 w 2905739"/>
              <a:gd name="connsiteY134" fmla="*/ 1235000 h 1800000"/>
              <a:gd name="connsiteX135" fmla="*/ 2185719 w 2905739"/>
              <a:gd name="connsiteY135" fmla="*/ 1240000 h 1800000"/>
              <a:gd name="connsiteX136" fmla="*/ 2170719 w 2905739"/>
              <a:gd name="connsiteY136" fmla="*/ 1250000 h 1800000"/>
              <a:gd name="connsiteX137" fmla="*/ 2150718 w 2905739"/>
              <a:gd name="connsiteY137" fmla="*/ 1245000 h 1800000"/>
              <a:gd name="connsiteX138" fmla="*/ 2135718 w 2905739"/>
              <a:gd name="connsiteY138" fmla="*/ 1240000 h 1800000"/>
              <a:gd name="connsiteX139" fmla="*/ 2100717 w 2905739"/>
              <a:gd name="connsiteY139" fmla="*/ 1245000 h 1800000"/>
              <a:gd name="connsiteX140" fmla="*/ 2045716 w 2905739"/>
              <a:gd name="connsiteY140" fmla="*/ 1290000 h 1800000"/>
              <a:gd name="connsiteX141" fmla="*/ 2030715 w 2905739"/>
              <a:gd name="connsiteY141" fmla="*/ 1300000 h 1800000"/>
              <a:gd name="connsiteX142" fmla="*/ 2020715 w 2905739"/>
              <a:gd name="connsiteY142" fmla="*/ 1415000 h 1800000"/>
              <a:gd name="connsiteX143" fmla="*/ 2010715 w 2905739"/>
              <a:gd name="connsiteY143" fmla="*/ 1445000 h 1800000"/>
              <a:gd name="connsiteX144" fmla="*/ 2020715 w 2905739"/>
              <a:gd name="connsiteY144" fmla="*/ 1460000 h 1800000"/>
              <a:gd name="connsiteX145" fmla="*/ 2050716 w 2905739"/>
              <a:gd name="connsiteY145" fmla="*/ 1455000 h 1800000"/>
              <a:gd name="connsiteX146" fmla="*/ 2035715 w 2905739"/>
              <a:gd name="connsiteY146" fmla="*/ 1545000 h 1800000"/>
              <a:gd name="connsiteX147" fmla="*/ 2005714 w 2905739"/>
              <a:gd name="connsiteY147" fmla="*/ 1540000 h 1800000"/>
              <a:gd name="connsiteX148" fmla="*/ 2020715 w 2905739"/>
              <a:gd name="connsiteY148" fmla="*/ 1505000 h 1800000"/>
              <a:gd name="connsiteX149" fmla="*/ 2015715 w 2905739"/>
              <a:gd name="connsiteY149" fmla="*/ 1480000 h 1800000"/>
              <a:gd name="connsiteX150" fmla="*/ 1975714 w 2905739"/>
              <a:gd name="connsiteY150" fmla="*/ 1500000 h 1800000"/>
              <a:gd name="connsiteX151" fmla="*/ 1965713 w 2905739"/>
              <a:gd name="connsiteY151" fmla="*/ 1525000 h 1800000"/>
              <a:gd name="connsiteX152" fmla="*/ 1930712 w 2905739"/>
              <a:gd name="connsiteY152" fmla="*/ 1575000 h 1800000"/>
              <a:gd name="connsiteX153" fmla="*/ 1895711 w 2905739"/>
              <a:gd name="connsiteY153" fmla="*/ 1620000 h 1800000"/>
              <a:gd name="connsiteX154" fmla="*/ 1865711 w 2905739"/>
              <a:gd name="connsiteY154" fmla="*/ 1640000 h 1800000"/>
              <a:gd name="connsiteX155" fmla="*/ 1855710 w 2905739"/>
              <a:gd name="connsiteY155" fmla="*/ 1650000 h 1800000"/>
              <a:gd name="connsiteX156" fmla="*/ 1810709 w 2905739"/>
              <a:gd name="connsiteY156" fmla="*/ 1670000 h 1800000"/>
              <a:gd name="connsiteX157" fmla="*/ 1795709 w 2905739"/>
              <a:gd name="connsiteY157" fmla="*/ 1710000 h 1800000"/>
              <a:gd name="connsiteX158" fmla="*/ 1770708 w 2905739"/>
              <a:gd name="connsiteY158" fmla="*/ 1745000 h 1800000"/>
              <a:gd name="connsiteX159" fmla="*/ 1760708 w 2905739"/>
              <a:gd name="connsiteY159" fmla="*/ 1760000 h 1800000"/>
              <a:gd name="connsiteX160" fmla="*/ 1730707 w 2905739"/>
              <a:gd name="connsiteY160" fmla="*/ 1775000 h 1800000"/>
              <a:gd name="connsiteX161" fmla="*/ 1705706 w 2905739"/>
              <a:gd name="connsiteY161" fmla="*/ 1780000 h 1800000"/>
              <a:gd name="connsiteX162" fmla="*/ 1675705 w 2905739"/>
              <a:gd name="connsiteY162" fmla="*/ 1795000 h 1800000"/>
              <a:gd name="connsiteX163" fmla="*/ 1660705 w 2905739"/>
              <a:gd name="connsiteY163" fmla="*/ 1800000 h 1800000"/>
              <a:gd name="connsiteX164" fmla="*/ 1615704 w 2905739"/>
              <a:gd name="connsiteY164" fmla="*/ 1795000 h 1800000"/>
              <a:gd name="connsiteX165" fmla="*/ 1570703 w 2905739"/>
              <a:gd name="connsiteY165" fmla="*/ 1765000 h 1800000"/>
              <a:gd name="connsiteX166" fmla="*/ 1560702 w 2905739"/>
              <a:gd name="connsiteY166" fmla="*/ 1750000 h 1800000"/>
              <a:gd name="connsiteX167" fmla="*/ 1545702 w 2905739"/>
              <a:gd name="connsiteY167" fmla="*/ 1720000 h 1800000"/>
              <a:gd name="connsiteX168" fmla="*/ 1490700 w 2905739"/>
              <a:gd name="connsiteY168" fmla="*/ 1695000 h 1800000"/>
              <a:gd name="connsiteX169" fmla="*/ 1455699 w 2905739"/>
              <a:gd name="connsiteY169" fmla="*/ 1680000 h 1800000"/>
              <a:gd name="connsiteX170" fmla="*/ 1440699 w 2905739"/>
              <a:gd name="connsiteY170" fmla="*/ 1670000 h 1800000"/>
              <a:gd name="connsiteX171" fmla="*/ 1430699 w 2905739"/>
              <a:gd name="connsiteY171" fmla="*/ 1655000 h 1800000"/>
              <a:gd name="connsiteX172" fmla="*/ 1400698 w 2905739"/>
              <a:gd name="connsiteY172" fmla="*/ 1635000 h 1800000"/>
              <a:gd name="connsiteX173" fmla="*/ 1385697 w 2905739"/>
              <a:gd name="connsiteY173" fmla="*/ 1625000 h 1800000"/>
              <a:gd name="connsiteX174" fmla="*/ 1350697 w 2905739"/>
              <a:gd name="connsiteY174" fmla="*/ 1600000 h 1800000"/>
              <a:gd name="connsiteX175" fmla="*/ 1340696 w 2905739"/>
              <a:gd name="connsiteY175" fmla="*/ 1585000 h 1800000"/>
              <a:gd name="connsiteX176" fmla="*/ 1310695 w 2905739"/>
              <a:gd name="connsiteY176" fmla="*/ 1565000 h 1800000"/>
              <a:gd name="connsiteX177" fmla="*/ 1290695 w 2905739"/>
              <a:gd name="connsiteY177" fmla="*/ 1535000 h 1800000"/>
              <a:gd name="connsiteX178" fmla="*/ 1280695 w 2905739"/>
              <a:gd name="connsiteY178" fmla="*/ 1520000 h 1800000"/>
              <a:gd name="connsiteX179" fmla="*/ 1270694 w 2905739"/>
              <a:gd name="connsiteY179" fmla="*/ 1510000 h 1800000"/>
              <a:gd name="connsiteX180" fmla="*/ 1265694 w 2905739"/>
              <a:gd name="connsiteY180" fmla="*/ 1495000 h 1800000"/>
              <a:gd name="connsiteX181" fmla="*/ 1280695 w 2905739"/>
              <a:gd name="connsiteY181" fmla="*/ 1430000 h 1800000"/>
              <a:gd name="connsiteX182" fmla="*/ 1295695 w 2905739"/>
              <a:gd name="connsiteY182" fmla="*/ 1425000 h 1800000"/>
              <a:gd name="connsiteX183" fmla="*/ 1295695 w 2905739"/>
              <a:gd name="connsiteY183" fmla="*/ 1410000 h 1800000"/>
              <a:gd name="connsiteX184" fmla="*/ 1280695 w 2905739"/>
              <a:gd name="connsiteY184" fmla="*/ 1425000 h 1800000"/>
              <a:gd name="connsiteX185" fmla="*/ 1260694 w 2905739"/>
              <a:gd name="connsiteY185" fmla="*/ 1450000 h 1800000"/>
              <a:gd name="connsiteX186" fmla="*/ 1255694 w 2905739"/>
              <a:gd name="connsiteY186" fmla="*/ 1465000 h 1800000"/>
              <a:gd name="connsiteX187" fmla="*/ 1220693 w 2905739"/>
              <a:gd name="connsiteY187" fmla="*/ 1440000 h 1800000"/>
              <a:gd name="connsiteX188" fmla="*/ 1210693 w 2905739"/>
              <a:gd name="connsiteY188" fmla="*/ 1425000 h 1800000"/>
              <a:gd name="connsiteX189" fmla="*/ 1205693 w 2905739"/>
              <a:gd name="connsiteY189" fmla="*/ 1410000 h 1800000"/>
              <a:gd name="connsiteX190" fmla="*/ 1190692 w 2905739"/>
              <a:gd name="connsiteY190" fmla="*/ 1405000 h 1800000"/>
              <a:gd name="connsiteX191" fmla="*/ 1160691 w 2905739"/>
              <a:gd name="connsiteY191" fmla="*/ 1385000 h 1800000"/>
              <a:gd name="connsiteX192" fmla="*/ 1150691 w 2905739"/>
              <a:gd name="connsiteY192" fmla="*/ 1365000 h 1800000"/>
              <a:gd name="connsiteX193" fmla="*/ 1145691 w 2905739"/>
              <a:gd name="connsiteY193" fmla="*/ 1345000 h 1800000"/>
              <a:gd name="connsiteX194" fmla="*/ 1135691 w 2905739"/>
              <a:gd name="connsiteY194" fmla="*/ 1305000 h 1800000"/>
              <a:gd name="connsiteX195" fmla="*/ 1125690 w 2905739"/>
              <a:gd name="connsiteY195" fmla="*/ 1200000 h 1800000"/>
              <a:gd name="connsiteX196" fmla="*/ 1120690 w 2905739"/>
              <a:gd name="connsiteY196" fmla="*/ 1185000 h 1800000"/>
              <a:gd name="connsiteX197" fmla="*/ 1090689 w 2905739"/>
              <a:gd name="connsiteY197" fmla="*/ 1165000 h 1800000"/>
              <a:gd name="connsiteX198" fmla="*/ 1070689 w 2905739"/>
              <a:gd name="connsiteY198" fmla="*/ 1135000 h 1800000"/>
              <a:gd name="connsiteX199" fmla="*/ 1040688 w 2905739"/>
              <a:gd name="connsiteY199" fmla="*/ 1125000 h 1800000"/>
              <a:gd name="connsiteX200" fmla="*/ 1025688 w 2905739"/>
              <a:gd name="connsiteY200" fmla="*/ 1110000 h 1800000"/>
              <a:gd name="connsiteX201" fmla="*/ 1010687 w 2905739"/>
              <a:gd name="connsiteY201" fmla="*/ 1080000 h 1800000"/>
              <a:gd name="connsiteX202" fmla="*/ 995687 w 2905739"/>
              <a:gd name="connsiteY202" fmla="*/ 1065000 h 1800000"/>
              <a:gd name="connsiteX203" fmla="*/ 975686 w 2905739"/>
              <a:gd name="connsiteY203" fmla="*/ 1040000 h 1800000"/>
              <a:gd name="connsiteX204" fmla="*/ 960686 w 2905739"/>
              <a:gd name="connsiteY204" fmla="*/ 1025000 h 1800000"/>
              <a:gd name="connsiteX205" fmla="*/ 945685 w 2905739"/>
              <a:gd name="connsiteY205" fmla="*/ 995000 h 1800000"/>
              <a:gd name="connsiteX206" fmla="*/ 930685 w 2905739"/>
              <a:gd name="connsiteY206" fmla="*/ 980000 h 1800000"/>
              <a:gd name="connsiteX207" fmla="*/ 925685 w 2905739"/>
              <a:gd name="connsiteY207" fmla="*/ 900000 h 1800000"/>
              <a:gd name="connsiteX208" fmla="*/ 940685 w 2905739"/>
              <a:gd name="connsiteY208" fmla="*/ 895000 h 1800000"/>
              <a:gd name="connsiteX209" fmla="*/ 955686 w 2905739"/>
              <a:gd name="connsiteY209" fmla="*/ 860000 h 1800000"/>
              <a:gd name="connsiteX210" fmla="*/ 950686 w 2905739"/>
              <a:gd name="connsiteY210" fmla="*/ 815000 h 1800000"/>
              <a:gd name="connsiteX211" fmla="*/ 940685 w 2905739"/>
              <a:gd name="connsiteY211" fmla="*/ 800000 h 1800000"/>
              <a:gd name="connsiteX212" fmla="*/ 950686 w 2905739"/>
              <a:gd name="connsiteY212" fmla="*/ 680000 h 1800000"/>
              <a:gd name="connsiteX213" fmla="*/ 960686 w 2905739"/>
              <a:gd name="connsiteY213" fmla="*/ 695000 h 1800000"/>
              <a:gd name="connsiteX214" fmla="*/ 965686 w 2905739"/>
              <a:gd name="connsiteY214" fmla="*/ 710000 h 1800000"/>
              <a:gd name="connsiteX215" fmla="*/ 970686 w 2905739"/>
              <a:gd name="connsiteY215" fmla="*/ 730000 h 1800000"/>
              <a:gd name="connsiteX216" fmla="*/ 1000687 w 2905739"/>
              <a:gd name="connsiteY216" fmla="*/ 745000 h 1800000"/>
              <a:gd name="connsiteX217" fmla="*/ 990687 w 2905739"/>
              <a:gd name="connsiteY217" fmla="*/ 730000 h 1800000"/>
              <a:gd name="connsiteX218" fmla="*/ 930685 w 2905739"/>
              <a:gd name="connsiteY218" fmla="*/ 740000 h 1800000"/>
              <a:gd name="connsiteX219" fmla="*/ 905684 w 2905739"/>
              <a:gd name="connsiteY219" fmla="*/ 770000 h 1800000"/>
              <a:gd name="connsiteX220" fmla="*/ 890684 w 2905739"/>
              <a:gd name="connsiteY220" fmla="*/ 780000 h 1800000"/>
              <a:gd name="connsiteX221" fmla="*/ 840683 w 2905739"/>
              <a:gd name="connsiteY221" fmla="*/ 765000 h 1800000"/>
              <a:gd name="connsiteX222" fmla="*/ 820682 w 2905739"/>
              <a:gd name="connsiteY222" fmla="*/ 735000 h 1800000"/>
              <a:gd name="connsiteX223" fmla="*/ 800681 w 2905739"/>
              <a:gd name="connsiteY223" fmla="*/ 710000 h 1800000"/>
              <a:gd name="connsiteX224" fmla="*/ 800681 w 2905739"/>
              <a:gd name="connsiteY224" fmla="*/ 655000 h 1800000"/>
              <a:gd name="connsiteX225" fmla="*/ 810682 w 2905739"/>
              <a:gd name="connsiteY225" fmla="*/ 645000 h 1800000"/>
              <a:gd name="connsiteX226" fmla="*/ 735680 w 2905739"/>
              <a:gd name="connsiteY226" fmla="*/ 625000 h 1800000"/>
              <a:gd name="connsiteX227" fmla="*/ 725679 w 2905739"/>
              <a:gd name="connsiteY227" fmla="*/ 645000 h 1800000"/>
              <a:gd name="connsiteX228" fmla="*/ 715679 w 2905739"/>
              <a:gd name="connsiteY228" fmla="*/ 660000 h 1800000"/>
              <a:gd name="connsiteX229" fmla="*/ 710679 w 2905739"/>
              <a:gd name="connsiteY229" fmla="*/ 675000 h 1800000"/>
              <a:gd name="connsiteX230" fmla="*/ 700679 w 2905739"/>
              <a:gd name="connsiteY230" fmla="*/ 690000 h 1800000"/>
              <a:gd name="connsiteX231" fmla="*/ 690678 w 2905739"/>
              <a:gd name="connsiteY231" fmla="*/ 720000 h 1800000"/>
              <a:gd name="connsiteX232" fmla="*/ 685678 w 2905739"/>
              <a:gd name="connsiteY232" fmla="*/ 735000 h 1800000"/>
              <a:gd name="connsiteX233" fmla="*/ 665678 w 2905739"/>
              <a:gd name="connsiteY233" fmla="*/ 760000 h 1800000"/>
              <a:gd name="connsiteX234" fmla="*/ 635677 w 2905739"/>
              <a:gd name="connsiteY234" fmla="*/ 780000 h 1800000"/>
              <a:gd name="connsiteX235" fmla="*/ 525674 w 2905739"/>
              <a:gd name="connsiteY235" fmla="*/ 765000 h 1800000"/>
              <a:gd name="connsiteX236" fmla="*/ 510674 w 2905739"/>
              <a:gd name="connsiteY236" fmla="*/ 750000 h 1800000"/>
              <a:gd name="connsiteX237" fmla="*/ 490673 w 2905739"/>
              <a:gd name="connsiteY237" fmla="*/ 710000 h 1800000"/>
              <a:gd name="connsiteX238" fmla="*/ 470672 w 2905739"/>
              <a:gd name="connsiteY238" fmla="*/ 660000 h 1800000"/>
              <a:gd name="connsiteX239" fmla="*/ 460672 w 2905739"/>
              <a:gd name="connsiteY239" fmla="*/ 630000 h 1800000"/>
              <a:gd name="connsiteX240" fmla="*/ 470672 w 2905739"/>
              <a:gd name="connsiteY240" fmla="*/ 610000 h 1800000"/>
              <a:gd name="connsiteX241" fmla="*/ 500673 w 2905739"/>
              <a:gd name="connsiteY241" fmla="*/ 590000 h 1800000"/>
              <a:gd name="connsiteX242" fmla="*/ 510674 w 2905739"/>
              <a:gd name="connsiteY242" fmla="*/ 575000 h 1800000"/>
              <a:gd name="connsiteX243" fmla="*/ 525674 w 2905739"/>
              <a:gd name="connsiteY243" fmla="*/ 570000 h 1800000"/>
              <a:gd name="connsiteX244" fmla="*/ 530674 w 2905739"/>
              <a:gd name="connsiteY244" fmla="*/ 555000 h 1800000"/>
              <a:gd name="connsiteX245" fmla="*/ 540674 w 2905739"/>
              <a:gd name="connsiteY245" fmla="*/ 540000 h 1800000"/>
              <a:gd name="connsiteX246" fmla="*/ 530674 w 2905739"/>
              <a:gd name="connsiteY246" fmla="*/ 525000 h 1800000"/>
              <a:gd name="connsiteX247" fmla="*/ 520674 w 2905739"/>
              <a:gd name="connsiteY247" fmla="*/ 490000 h 1800000"/>
              <a:gd name="connsiteX248" fmla="*/ 505673 w 2905739"/>
              <a:gd name="connsiteY248" fmla="*/ 480000 h 1800000"/>
              <a:gd name="connsiteX249" fmla="*/ 390670 w 2905739"/>
              <a:gd name="connsiteY249" fmla="*/ 495000 h 1800000"/>
              <a:gd name="connsiteX250" fmla="*/ 365670 w 2905739"/>
              <a:gd name="connsiteY250" fmla="*/ 490000 h 1800000"/>
              <a:gd name="connsiteX251" fmla="*/ 320668 w 2905739"/>
              <a:gd name="connsiteY251" fmla="*/ 470000 h 1800000"/>
              <a:gd name="connsiteX252" fmla="*/ 305668 w 2905739"/>
              <a:gd name="connsiteY252" fmla="*/ 460000 h 1800000"/>
              <a:gd name="connsiteX253" fmla="*/ 285667 w 2905739"/>
              <a:gd name="connsiteY253" fmla="*/ 430000 h 1800000"/>
              <a:gd name="connsiteX254" fmla="*/ 265667 w 2905739"/>
              <a:gd name="connsiteY254" fmla="*/ 410000 h 1800000"/>
              <a:gd name="connsiteX255" fmla="*/ 245666 w 2905739"/>
              <a:gd name="connsiteY255" fmla="*/ 430000 h 1800000"/>
              <a:gd name="connsiteX256" fmla="*/ 210665 w 2905739"/>
              <a:gd name="connsiteY256" fmla="*/ 445000 h 1800000"/>
              <a:gd name="connsiteX257" fmla="*/ 200665 w 2905739"/>
              <a:gd name="connsiteY257" fmla="*/ 460000 h 1800000"/>
              <a:gd name="connsiteX258" fmla="*/ 170664 w 2905739"/>
              <a:gd name="connsiteY258" fmla="*/ 470000 h 1800000"/>
              <a:gd name="connsiteX259" fmla="*/ 120663 w 2905739"/>
              <a:gd name="connsiteY259" fmla="*/ 455000 h 1800000"/>
              <a:gd name="connsiteX260" fmla="*/ 115663 w 2905739"/>
              <a:gd name="connsiteY260" fmla="*/ 435000 h 1800000"/>
              <a:gd name="connsiteX261" fmla="*/ 105662 w 2905739"/>
              <a:gd name="connsiteY261" fmla="*/ 380000 h 1800000"/>
              <a:gd name="connsiteX262" fmla="*/ 95662 w 2905739"/>
              <a:gd name="connsiteY262" fmla="*/ 360000 h 1800000"/>
              <a:gd name="connsiteX263" fmla="*/ 35661 w 2905739"/>
              <a:gd name="connsiteY263" fmla="*/ 355000 h 1800000"/>
              <a:gd name="connsiteX264" fmla="*/ 30660 w 2905739"/>
              <a:gd name="connsiteY264" fmla="*/ 340000 h 1800000"/>
              <a:gd name="connsiteX265" fmla="*/ 5660 w 2905739"/>
              <a:gd name="connsiteY265" fmla="*/ 295000 h 1800000"/>
              <a:gd name="connsiteX266" fmla="*/ 660 w 2905739"/>
              <a:gd name="connsiteY266" fmla="*/ 275000 h 1800000"/>
              <a:gd name="connsiteX267" fmla="*/ 660 w 2905739"/>
              <a:gd name="connsiteY267" fmla="*/ 110000 h 1800000"/>
              <a:gd name="connsiteX268" fmla="*/ 5660 w 2905739"/>
              <a:gd name="connsiteY268" fmla="*/ 1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2905739" h="1800000">
                <a:moveTo>
                  <a:pt x="5660" y="170000"/>
                </a:moveTo>
                <a:lnTo>
                  <a:pt x="5660" y="170000"/>
                </a:lnTo>
                <a:cubicBezTo>
                  <a:pt x="10660" y="155000"/>
                  <a:pt x="12693" y="138657"/>
                  <a:pt x="20660" y="125000"/>
                </a:cubicBezTo>
                <a:cubicBezTo>
                  <a:pt x="24859" y="117802"/>
                  <a:pt x="33880" y="114844"/>
                  <a:pt x="40661" y="110000"/>
                </a:cubicBezTo>
                <a:cubicBezTo>
                  <a:pt x="65029" y="92595"/>
                  <a:pt x="46359" y="106744"/>
                  <a:pt x="75662" y="90000"/>
                </a:cubicBezTo>
                <a:cubicBezTo>
                  <a:pt x="80880" y="87019"/>
                  <a:pt x="85287" y="82687"/>
                  <a:pt x="90662" y="80000"/>
                </a:cubicBezTo>
                <a:cubicBezTo>
                  <a:pt x="97836" y="76413"/>
                  <a:pt x="119254" y="71602"/>
                  <a:pt x="125663" y="70000"/>
                </a:cubicBezTo>
                <a:cubicBezTo>
                  <a:pt x="149434" y="54153"/>
                  <a:pt x="134963" y="61900"/>
                  <a:pt x="170664" y="50000"/>
                </a:cubicBezTo>
                <a:lnTo>
                  <a:pt x="185665" y="45000"/>
                </a:lnTo>
                <a:lnTo>
                  <a:pt x="200665" y="40000"/>
                </a:lnTo>
                <a:cubicBezTo>
                  <a:pt x="205665" y="35000"/>
                  <a:pt x="208610" y="25470"/>
                  <a:pt x="215665" y="25000"/>
                </a:cubicBezTo>
                <a:cubicBezTo>
                  <a:pt x="319568" y="18073"/>
                  <a:pt x="312204" y="17179"/>
                  <a:pt x="365670" y="35000"/>
                </a:cubicBezTo>
                <a:cubicBezTo>
                  <a:pt x="367337" y="40000"/>
                  <a:pt x="366943" y="46273"/>
                  <a:pt x="370670" y="50000"/>
                </a:cubicBezTo>
                <a:cubicBezTo>
                  <a:pt x="374397" y="53727"/>
                  <a:pt x="380400" y="55000"/>
                  <a:pt x="385670" y="55000"/>
                </a:cubicBezTo>
                <a:cubicBezTo>
                  <a:pt x="420711" y="55000"/>
                  <a:pt x="455672" y="51667"/>
                  <a:pt x="490673" y="50000"/>
                </a:cubicBezTo>
                <a:cubicBezTo>
                  <a:pt x="494006" y="45000"/>
                  <a:pt x="496919" y="39692"/>
                  <a:pt x="500673" y="35000"/>
                </a:cubicBezTo>
                <a:cubicBezTo>
                  <a:pt x="503618" y="31319"/>
                  <a:pt x="508248" y="29042"/>
                  <a:pt x="510674" y="25000"/>
                </a:cubicBezTo>
                <a:cubicBezTo>
                  <a:pt x="513386" y="20481"/>
                  <a:pt x="511289" y="12924"/>
                  <a:pt x="515674" y="10000"/>
                </a:cubicBezTo>
                <a:cubicBezTo>
                  <a:pt x="522745" y="5286"/>
                  <a:pt x="532313" y="6520"/>
                  <a:pt x="540674" y="5000"/>
                </a:cubicBezTo>
                <a:cubicBezTo>
                  <a:pt x="550649" y="3186"/>
                  <a:pt x="560675" y="1667"/>
                  <a:pt x="570675" y="0"/>
                </a:cubicBezTo>
                <a:cubicBezTo>
                  <a:pt x="597342" y="1667"/>
                  <a:pt x="624104" y="2203"/>
                  <a:pt x="650677" y="5000"/>
                </a:cubicBezTo>
                <a:cubicBezTo>
                  <a:pt x="655919" y="5552"/>
                  <a:pt x="661070" y="7440"/>
                  <a:pt x="665678" y="10000"/>
                </a:cubicBezTo>
                <a:cubicBezTo>
                  <a:pt x="676184" y="15837"/>
                  <a:pt x="695679" y="30000"/>
                  <a:pt x="695679" y="30000"/>
                </a:cubicBezTo>
                <a:cubicBezTo>
                  <a:pt x="701966" y="48862"/>
                  <a:pt x="703487" y="57808"/>
                  <a:pt x="720679" y="75000"/>
                </a:cubicBezTo>
                <a:lnTo>
                  <a:pt x="745680" y="100000"/>
                </a:lnTo>
                <a:cubicBezTo>
                  <a:pt x="759013" y="139999"/>
                  <a:pt x="739013" y="93334"/>
                  <a:pt x="765681" y="120000"/>
                </a:cubicBezTo>
                <a:cubicBezTo>
                  <a:pt x="769408" y="123727"/>
                  <a:pt x="766392" y="131937"/>
                  <a:pt x="770681" y="135000"/>
                </a:cubicBezTo>
                <a:cubicBezTo>
                  <a:pt x="779259" y="141127"/>
                  <a:pt x="791253" y="140286"/>
                  <a:pt x="800681" y="145000"/>
                </a:cubicBezTo>
                <a:lnTo>
                  <a:pt x="820682" y="155000"/>
                </a:lnTo>
                <a:cubicBezTo>
                  <a:pt x="840683" y="153333"/>
                  <a:pt x="861004" y="153936"/>
                  <a:pt x="880684" y="150000"/>
                </a:cubicBezTo>
                <a:cubicBezTo>
                  <a:pt x="886577" y="148822"/>
                  <a:pt x="890193" y="142441"/>
                  <a:pt x="895684" y="140000"/>
                </a:cubicBezTo>
                <a:cubicBezTo>
                  <a:pt x="905317" y="135719"/>
                  <a:pt x="915685" y="133333"/>
                  <a:pt x="925685" y="130000"/>
                </a:cubicBezTo>
                <a:lnTo>
                  <a:pt x="940685" y="125000"/>
                </a:lnTo>
                <a:cubicBezTo>
                  <a:pt x="960686" y="126667"/>
                  <a:pt x="980740" y="127784"/>
                  <a:pt x="1000687" y="130000"/>
                </a:cubicBezTo>
                <a:cubicBezTo>
                  <a:pt x="1016762" y="131786"/>
                  <a:pt x="1034886" y="135485"/>
                  <a:pt x="1050688" y="140000"/>
                </a:cubicBezTo>
                <a:cubicBezTo>
                  <a:pt x="1055756" y="141448"/>
                  <a:pt x="1060689" y="143333"/>
                  <a:pt x="1065689" y="145000"/>
                </a:cubicBezTo>
                <a:cubicBezTo>
                  <a:pt x="1069022" y="140000"/>
                  <a:pt x="1073002" y="135375"/>
                  <a:pt x="1075689" y="130000"/>
                </a:cubicBezTo>
                <a:cubicBezTo>
                  <a:pt x="1078046" y="125286"/>
                  <a:pt x="1076962" y="118727"/>
                  <a:pt x="1080689" y="115000"/>
                </a:cubicBezTo>
                <a:cubicBezTo>
                  <a:pt x="1084416" y="111273"/>
                  <a:pt x="1090690" y="111667"/>
                  <a:pt x="1095690" y="110000"/>
                </a:cubicBezTo>
                <a:cubicBezTo>
                  <a:pt x="1109024" y="111667"/>
                  <a:pt x="1123063" y="110408"/>
                  <a:pt x="1135691" y="115000"/>
                </a:cubicBezTo>
                <a:cubicBezTo>
                  <a:pt x="1142336" y="117416"/>
                  <a:pt x="1144808" y="126078"/>
                  <a:pt x="1150691" y="130000"/>
                </a:cubicBezTo>
                <a:cubicBezTo>
                  <a:pt x="1155076" y="132924"/>
                  <a:pt x="1160691" y="133333"/>
                  <a:pt x="1165691" y="135000"/>
                </a:cubicBezTo>
                <a:cubicBezTo>
                  <a:pt x="1169025" y="138333"/>
                  <a:pt x="1172011" y="142055"/>
                  <a:pt x="1175692" y="145000"/>
                </a:cubicBezTo>
                <a:cubicBezTo>
                  <a:pt x="1180385" y="148754"/>
                  <a:pt x="1187507" y="149904"/>
                  <a:pt x="1190692" y="155000"/>
                </a:cubicBezTo>
                <a:cubicBezTo>
                  <a:pt x="1196279" y="163939"/>
                  <a:pt x="1197359" y="175000"/>
                  <a:pt x="1200692" y="185000"/>
                </a:cubicBezTo>
                <a:cubicBezTo>
                  <a:pt x="1212299" y="219822"/>
                  <a:pt x="1274027" y="188333"/>
                  <a:pt x="1310695" y="190000"/>
                </a:cubicBezTo>
                <a:cubicBezTo>
                  <a:pt x="1380896" y="213399"/>
                  <a:pt x="1234923" y="166319"/>
                  <a:pt x="1470700" y="200000"/>
                </a:cubicBezTo>
                <a:cubicBezTo>
                  <a:pt x="1482598" y="201700"/>
                  <a:pt x="1500701" y="220000"/>
                  <a:pt x="1500701" y="220000"/>
                </a:cubicBezTo>
                <a:lnTo>
                  <a:pt x="1710706" y="210000"/>
                </a:lnTo>
                <a:cubicBezTo>
                  <a:pt x="1747463" y="207603"/>
                  <a:pt x="1715258" y="199850"/>
                  <a:pt x="1745707" y="210000"/>
                </a:cubicBezTo>
                <a:cubicBezTo>
                  <a:pt x="1747374" y="215000"/>
                  <a:pt x="1747414" y="220885"/>
                  <a:pt x="1750707" y="225000"/>
                </a:cubicBezTo>
                <a:cubicBezTo>
                  <a:pt x="1754461" y="229693"/>
                  <a:pt x="1760184" y="232633"/>
                  <a:pt x="1765708" y="235000"/>
                </a:cubicBezTo>
                <a:cubicBezTo>
                  <a:pt x="1787056" y="244149"/>
                  <a:pt x="1851523" y="244701"/>
                  <a:pt x="1855710" y="245000"/>
                </a:cubicBezTo>
                <a:cubicBezTo>
                  <a:pt x="1860710" y="248333"/>
                  <a:pt x="1866462" y="250751"/>
                  <a:pt x="1870711" y="255000"/>
                </a:cubicBezTo>
                <a:cubicBezTo>
                  <a:pt x="1874960" y="259249"/>
                  <a:pt x="1876019" y="266246"/>
                  <a:pt x="1880711" y="270000"/>
                </a:cubicBezTo>
                <a:cubicBezTo>
                  <a:pt x="1884827" y="273292"/>
                  <a:pt x="1890711" y="273333"/>
                  <a:pt x="1895711" y="275000"/>
                </a:cubicBezTo>
                <a:cubicBezTo>
                  <a:pt x="1911560" y="298771"/>
                  <a:pt x="1900011" y="288100"/>
                  <a:pt x="1935713" y="300000"/>
                </a:cubicBezTo>
                <a:lnTo>
                  <a:pt x="1950713" y="305000"/>
                </a:lnTo>
                <a:lnTo>
                  <a:pt x="1965713" y="310000"/>
                </a:lnTo>
                <a:cubicBezTo>
                  <a:pt x="1969047" y="313333"/>
                  <a:pt x="1971671" y="317575"/>
                  <a:pt x="1975714" y="320000"/>
                </a:cubicBezTo>
                <a:cubicBezTo>
                  <a:pt x="1980233" y="322712"/>
                  <a:pt x="1986598" y="321708"/>
                  <a:pt x="1990714" y="325000"/>
                </a:cubicBezTo>
                <a:cubicBezTo>
                  <a:pt x="2022104" y="350112"/>
                  <a:pt x="1974781" y="333517"/>
                  <a:pt x="2020715" y="345000"/>
                </a:cubicBezTo>
                <a:cubicBezTo>
                  <a:pt x="2034049" y="343333"/>
                  <a:pt x="2049109" y="346771"/>
                  <a:pt x="2060716" y="340000"/>
                </a:cubicBezTo>
                <a:cubicBezTo>
                  <a:pt x="2104793" y="314289"/>
                  <a:pt x="2067638" y="317598"/>
                  <a:pt x="2085717" y="295000"/>
                </a:cubicBezTo>
                <a:cubicBezTo>
                  <a:pt x="2089471" y="290308"/>
                  <a:pt x="2095717" y="288333"/>
                  <a:pt x="2100717" y="285000"/>
                </a:cubicBezTo>
                <a:cubicBezTo>
                  <a:pt x="2129382" y="242003"/>
                  <a:pt x="2095011" y="296410"/>
                  <a:pt x="2115717" y="255000"/>
                </a:cubicBezTo>
                <a:cubicBezTo>
                  <a:pt x="2118405" y="249625"/>
                  <a:pt x="2122384" y="245000"/>
                  <a:pt x="2125718" y="240000"/>
                </a:cubicBezTo>
                <a:cubicBezTo>
                  <a:pt x="2131269" y="206697"/>
                  <a:pt x="2133569" y="217480"/>
                  <a:pt x="2125718" y="190000"/>
                </a:cubicBezTo>
                <a:cubicBezTo>
                  <a:pt x="2124270" y="184932"/>
                  <a:pt x="2124011" y="179115"/>
                  <a:pt x="2120718" y="175000"/>
                </a:cubicBezTo>
                <a:cubicBezTo>
                  <a:pt x="2116964" y="170307"/>
                  <a:pt x="2110717" y="168333"/>
                  <a:pt x="2105717" y="165000"/>
                </a:cubicBezTo>
                <a:cubicBezTo>
                  <a:pt x="2098682" y="154447"/>
                  <a:pt x="2086510" y="144206"/>
                  <a:pt x="2100717" y="130000"/>
                </a:cubicBezTo>
                <a:cubicBezTo>
                  <a:pt x="2105576" y="125141"/>
                  <a:pt x="2114051" y="126667"/>
                  <a:pt x="2120718" y="125000"/>
                </a:cubicBezTo>
                <a:cubicBezTo>
                  <a:pt x="2187987" y="91365"/>
                  <a:pt x="2088179" y="139077"/>
                  <a:pt x="2165719" y="110000"/>
                </a:cubicBezTo>
                <a:cubicBezTo>
                  <a:pt x="2171346" y="107890"/>
                  <a:pt x="2174843" y="101259"/>
                  <a:pt x="2180719" y="100000"/>
                </a:cubicBezTo>
                <a:cubicBezTo>
                  <a:pt x="2198720" y="96143"/>
                  <a:pt x="2217387" y="96667"/>
                  <a:pt x="2235721" y="95000"/>
                </a:cubicBezTo>
                <a:cubicBezTo>
                  <a:pt x="2264466" y="56673"/>
                  <a:pt x="2236475" y="89372"/>
                  <a:pt x="2265722" y="65000"/>
                </a:cubicBezTo>
                <a:cubicBezTo>
                  <a:pt x="2271154" y="60473"/>
                  <a:pt x="2275290" y="54527"/>
                  <a:pt x="2280722" y="50000"/>
                </a:cubicBezTo>
                <a:cubicBezTo>
                  <a:pt x="2293646" y="39230"/>
                  <a:pt x="2295689" y="40011"/>
                  <a:pt x="2310723" y="35000"/>
                </a:cubicBezTo>
                <a:cubicBezTo>
                  <a:pt x="2318896" y="37724"/>
                  <a:pt x="2335623" y="41838"/>
                  <a:pt x="2340724" y="50000"/>
                </a:cubicBezTo>
                <a:cubicBezTo>
                  <a:pt x="2346311" y="58939"/>
                  <a:pt x="2344877" y="71229"/>
                  <a:pt x="2350724" y="80000"/>
                </a:cubicBezTo>
                <a:cubicBezTo>
                  <a:pt x="2364646" y="100884"/>
                  <a:pt x="2356475" y="90751"/>
                  <a:pt x="2375725" y="110000"/>
                </a:cubicBezTo>
                <a:cubicBezTo>
                  <a:pt x="2389458" y="164932"/>
                  <a:pt x="2368644" y="96255"/>
                  <a:pt x="2395725" y="145000"/>
                </a:cubicBezTo>
                <a:cubicBezTo>
                  <a:pt x="2400844" y="154214"/>
                  <a:pt x="2398271" y="167547"/>
                  <a:pt x="2405725" y="175000"/>
                </a:cubicBezTo>
                <a:cubicBezTo>
                  <a:pt x="2428234" y="197507"/>
                  <a:pt x="2400065" y="170958"/>
                  <a:pt x="2440726" y="200000"/>
                </a:cubicBezTo>
                <a:cubicBezTo>
                  <a:pt x="2458049" y="212373"/>
                  <a:pt x="2444196" y="208469"/>
                  <a:pt x="2460727" y="225000"/>
                </a:cubicBezTo>
                <a:cubicBezTo>
                  <a:pt x="2464976" y="229249"/>
                  <a:pt x="2471034" y="231246"/>
                  <a:pt x="2475727" y="235000"/>
                </a:cubicBezTo>
                <a:cubicBezTo>
                  <a:pt x="2479408" y="237945"/>
                  <a:pt x="2482394" y="241667"/>
                  <a:pt x="2485728" y="245000"/>
                </a:cubicBezTo>
                <a:cubicBezTo>
                  <a:pt x="2495722" y="294969"/>
                  <a:pt x="2481717" y="248984"/>
                  <a:pt x="2505728" y="285000"/>
                </a:cubicBezTo>
                <a:cubicBezTo>
                  <a:pt x="2508652" y="289385"/>
                  <a:pt x="2507001" y="296273"/>
                  <a:pt x="2510728" y="300000"/>
                </a:cubicBezTo>
                <a:cubicBezTo>
                  <a:pt x="2554843" y="344114"/>
                  <a:pt x="2616227" y="322796"/>
                  <a:pt x="2675733" y="325000"/>
                </a:cubicBezTo>
                <a:cubicBezTo>
                  <a:pt x="2705013" y="344520"/>
                  <a:pt x="2682808" y="323201"/>
                  <a:pt x="2685733" y="370000"/>
                </a:cubicBezTo>
                <a:cubicBezTo>
                  <a:pt x="2686691" y="385336"/>
                  <a:pt x="2692400" y="400000"/>
                  <a:pt x="2695733" y="415000"/>
                </a:cubicBezTo>
                <a:cubicBezTo>
                  <a:pt x="2714067" y="413333"/>
                  <a:pt x="2732510" y="412603"/>
                  <a:pt x="2750735" y="410000"/>
                </a:cubicBezTo>
                <a:cubicBezTo>
                  <a:pt x="2755952" y="409255"/>
                  <a:pt x="2760590" y="406143"/>
                  <a:pt x="2765735" y="405000"/>
                </a:cubicBezTo>
                <a:cubicBezTo>
                  <a:pt x="2775632" y="402801"/>
                  <a:pt x="2785736" y="401667"/>
                  <a:pt x="2795736" y="400000"/>
                </a:cubicBezTo>
                <a:cubicBezTo>
                  <a:pt x="2843541" y="402516"/>
                  <a:pt x="2883230" y="379145"/>
                  <a:pt x="2900739" y="420000"/>
                </a:cubicBezTo>
                <a:cubicBezTo>
                  <a:pt x="2903446" y="426316"/>
                  <a:pt x="2904072" y="433333"/>
                  <a:pt x="2905739" y="440000"/>
                </a:cubicBezTo>
                <a:cubicBezTo>
                  <a:pt x="2904072" y="455000"/>
                  <a:pt x="2904399" y="470358"/>
                  <a:pt x="2900739" y="485000"/>
                </a:cubicBezTo>
                <a:cubicBezTo>
                  <a:pt x="2899282" y="490830"/>
                  <a:pt x="2893106" y="494477"/>
                  <a:pt x="2890739" y="500000"/>
                </a:cubicBezTo>
                <a:cubicBezTo>
                  <a:pt x="2888032" y="506316"/>
                  <a:pt x="2889380" y="514173"/>
                  <a:pt x="2885738" y="520000"/>
                </a:cubicBezTo>
                <a:cubicBezTo>
                  <a:pt x="2880146" y="528947"/>
                  <a:pt x="2861691" y="544524"/>
                  <a:pt x="2850738" y="550000"/>
                </a:cubicBezTo>
                <a:cubicBezTo>
                  <a:pt x="2846024" y="552357"/>
                  <a:pt x="2840737" y="553333"/>
                  <a:pt x="2835737" y="555000"/>
                </a:cubicBezTo>
                <a:cubicBezTo>
                  <a:pt x="2823376" y="592082"/>
                  <a:pt x="2824889" y="581297"/>
                  <a:pt x="2835737" y="650000"/>
                </a:cubicBezTo>
                <a:cubicBezTo>
                  <a:pt x="2836674" y="655936"/>
                  <a:pt x="2842404" y="660000"/>
                  <a:pt x="2845737" y="665000"/>
                </a:cubicBezTo>
                <a:cubicBezTo>
                  <a:pt x="2842404" y="676667"/>
                  <a:pt x="2842468" y="689904"/>
                  <a:pt x="2835737" y="700000"/>
                </a:cubicBezTo>
                <a:cubicBezTo>
                  <a:pt x="2822655" y="719622"/>
                  <a:pt x="2796320" y="740297"/>
                  <a:pt x="2775735" y="755000"/>
                </a:cubicBezTo>
                <a:cubicBezTo>
                  <a:pt x="2770845" y="758493"/>
                  <a:pt x="2765735" y="761667"/>
                  <a:pt x="2760735" y="765000"/>
                </a:cubicBezTo>
                <a:cubicBezTo>
                  <a:pt x="2794501" y="776255"/>
                  <a:pt x="2752939" y="763268"/>
                  <a:pt x="2805736" y="775000"/>
                </a:cubicBezTo>
                <a:cubicBezTo>
                  <a:pt x="2810881" y="776143"/>
                  <a:pt x="2815737" y="778333"/>
                  <a:pt x="2820737" y="780000"/>
                </a:cubicBezTo>
                <a:cubicBezTo>
                  <a:pt x="2825737" y="783333"/>
                  <a:pt x="2831488" y="785751"/>
                  <a:pt x="2835737" y="790000"/>
                </a:cubicBezTo>
                <a:cubicBezTo>
                  <a:pt x="2839986" y="794249"/>
                  <a:pt x="2841890" y="800384"/>
                  <a:pt x="2845737" y="805000"/>
                </a:cubicBezTo>
                <a:cubicBezTo>
                  <a:pt x="2850264" y="810432"/>
                  <a:pt x="2855738" y="815000"/>
                  <a:pt x="2860738" y="820000"/>
                </a:cubicBezTo>
                <a:cubicBezTo>
                  <a:pt x="2871994" y="853767"/>
                  <a:pt x="2859005" y="812202"/>
                  <a:pt x="2870738" y="865000"/>
                </a:cubicBezTo>
                <a:cubicBezTo>
                  <a:pt x="2871881" y="870145"/>
                  <a:pt x="2872814" y="875615"/>
                  <a:pt x="2875738" y="880000"/>
                </a:cubicBezTo>
                <a:cubicBezTo>
                  <a:pt x="2879661" y="885884"/>
                  <a:pt x="2885739" y="890000"/>
                  <a:pt x="2890739" y="895000"/>
                </a:cubicBezTo>
                <a:cubicBezTo>
                  <a:pt x="2892406" y="900000"/>
                  <a:pt x="2895739" y="904730"/>
                  <a:pt x="2895739" y="910000"/>
                </a:cubicBezTo>
                <a:cubicBezTo>
                  <a:pt x="2895739" y="946705"/>
                  <a:pt x="2898225" y="984067"/>
                  <a:pt x="2890739" y="1020000"/>
                </a:cubicBezTo>
                <a:cubicBezTo>
                  <a:pt x="2889219" y="1027297"/>
                  <a:pt x="2877659" y="1027232"/>
                  <a:pt x="2870738" y="1030000"/>
                </a:cubicBezTo>
                <a:cubicBezTo>
                  <a:pt x="2860951" y="1033915"/>
                  <a:pt x="2851255" y="1039299"/>
                  <a:pt x="2840737" y="1040000"/>
                </a:cubicBezTo>
                <a:lnTo>
                  <a:pt x="2765735" y="1045000"/>
                </a:lnTo>
                <a:cubicBezTo>
                  <a:pt x="2759068" y="1046667"/>
                  <a:pt x="2751881" y="1046927"/>
                  <a:pt x="2745735" y="1050000"/>
                </a:cubicBezTo>
                <a:cubicBezTo>
                  <a:pt x="2738281" y="1053727"/>
                  <a:pt x="2732801" y="1060583"/>
                  <a:pt x="2725734" y="1065000"/>
                </a:cubicBezTo>
                <a:cubicBezTo>
                  <a:pt x="2719413" y="1068950"/>
                  <a:pt x="2712401" y="1071667"/>
                  <a:pt x="2705734" y="1075000"/>
                </a:cubicBezTo>
                <a:cubicBezTo>
                  <a:pt x="2702400" y="1085000"/>
                  <a:pt x="2697040" y="1094540"/>
                  <a:pt x="2695733" y="1105000"/>
                </a:cubicBezTo>
                <a:cubicBezTo>
                  <a:pt x="2694066" y="1118333"/>
                  <a:pt x="2696742" y="1132981"/>
                  <a:pt x="2690733" y="1145000"/>
                </a:cubicBezTo>
                <a:cubicBezTo>
                  <a:pt x="2688261" y="1149943"/>
                  <a:pt x="2662075" y="1157886"/>
                  <a:pt x="2655732" y="1160000"/>
                </a:cubicBezTo>
                <a:cubicBezTo>
                  <a:pt x="2616676" y="1186037"/>
                  <a:pt x="2659885" y="1152798"/>
                  <a:pt x="2635732" y="1185000"/>
                </a:cubicBezTo>
                <a:cubicBezTo>
                  <a:pt x="2628661" y="1194428"/>
                  <a:pt x="2617802" y="1200572"/>
                  <a:pt x="2610731" y="1210000"/>
                </a:cubicBezTo>
                <a:lnTo>
                  <a:pt x="2595731" y="1230000"/>
                </a:lnTo>
                <a:cubicBezTo>
                  <a:pt x="2586223" y="1228098"/>
                  <a:pt x="2565979" y="1225125"/>
                  <a:pt x="2555729" y="1220000"/>
                </a:cubicBezTo>
                <a:cubicBezTo>
                  <a:pt x="2516955" y="1200613"/>
                  <a:pt x="2563435" y="1217569"/>
                  <a:pt x="2525729" y="1205000"/>
                </a:cubicBezTo>
                <a:lnTo>
                  <a:pt x="2270722" y="1210000"/>
                </a:lnTo>
                <a:cubicBezTo>
                  <a:pt x="2263854" y="1210250"/>
                  <a:pt x="2257460" y="1213652"/>
                  <a:pt x="2250721" y="1215000"/>
                </a:cubicBezTo>
                <a:cubicBezTo>
                  <a:pt x="2240780" y="1216988"/>
                  <a:pt x="2230720" y="1218333"/>
                  <a:pt x="2220720" y="1220000"/>
                </a:cubicBezTo>
                <a:cubicBezTo>
                  <a:pt x="2217387" y="1225000"/>
                  <a:pt x="2215938" y="1232019"/>
                  <a:pt x="2210720" y="1235000"/>
                </a:cubicBezTo>
                <a:cubicBezTo>
                  <a:pt x="2203341" y="1239216"/>
                  <a:pt x="2193677" y="1237016"/>
                  <a:pt x="2185719" y="1240000"/>
                </a:cubicBezTo>
                <a:cubicBezTo>
                  <a:pt x="2180092" y="1242110"/>
                  <a:pt x="2175719" y="1246667"/>
                  <a:pt x="2170719" y="1250000"/>
                </a:cubicBezTo>
                <a:cubicBezTo>
                  <a:pt x="2164052" y="1248333"/>
                  <a:pt x="2157326" y="1246888"/>
                  <a:pt x="2150718" y="1245000"/>
                </a:cubicBezTo>
                <a:cubicBezTo>
                  <a:pt x="2145650" y="1243552"/>
                  <a:pt x="2140988" y="1240000"/>
                  <a:pt x="2135718" y="1240000"/>
                </a:cubicBezTo>
                <a:cubicBezTo>
                  <a:pt x="2123933" y="1240000"/>
                  <a:pt x="2112384" y="1243333"/>
                  <a:pt x="2100717" y="1245000"/>
                </a:cubicBezTo>
                <a:cubicBezTo>
                  <a:pt x="2067219" y="1278496"/>
                  <a:pt x="2085520" y="1263464"/>
                  <a:pt x="2045716" y="1290000"/>
                </a:cubicBezTo>
                <a:lnTo>
                  <a:pt x="2030715" y="1300000"/>
                </a:lnTo>
                <a:cubicBezTo>
                  <a:pt x="2013499" y="1351649"/>
                  <a:pt x="2036505" y="1278157"/>
                  <a:pt x="2020715" y="1415000"/>
                </a:cubicBezTo>
                <a:cubicBezTo>
                  <a:pt x="2019507" y="1425471"/>
                  <a:pt x="2010715" y="1445000"/>
                  <a:pt x="2010715" y="1445000"/>
                </a:cubicBezTo>
                <a:cubicBezTo>
                  <a:pt x="2014048" y="1450000"/>
                  <a:pt x="2014885" y="1458543"/>
                  <a:pt x="2020715" y="1460000"/>
                </a:cubicBezTo>
                <a:cubicBezTo>
                  <a:pt x="2030551" y="1462459"/>
                  <a:pt x="2048954" y="1445016"/>
                  <a:pt x="2050716" y="1455000"/>
                </a:cubicBezTo>
                <a:cubicBezTo>
                  <a:pt x="2056001" y="1484951"/>
                  <a:pt x="2040715" y="1515000"/>
                  <a:pt x="2035715" y="1545000"/>
                </a:cubicBezTo>
                <a:cubicBezTo>
                  <a:pt x="2025715" y="1543333"/>
                  <a:pt x="2012883" y="1547169"/>
                  <a:pt x="2005714" y="1540000"/>
                </a:cubicBezTo>
                <a:cubicBezTo>
                  <a:pt x="1999257" y="1533543"/>
                  <a:pt x="2018197" y="1508777"/>
                  <a:pt x="2020715" y="1505000"/>
                </a:cubicBezTo>
                <a:cubicBezTo>
                  <a:pt x="2019048" y="1496667"/>
                  <a:pt x="2022786" y="1484714"/>
                  <a:pt x="2015715" y="1480000"/>
                </a:cubicBezTo>
                <a:cubicBezTo>
                  <a:pt x="2000386" y="1469781"/>
                  <a:pt x="1982907" y="1492807"/>
                  <a:pt x="1975714" y="1500000"/>
                </a:cubicBezTo>
                <a:cubicBezTo>
                  <a:pt x="1972380" y="1508333"/>
                  <a:pt x="1970011" y="1517121"/>
                  <a:pt x="1965713" y="1525000"/>
                </a:cubicBezTo>
                <a:cubicBezTo>
                  <a:pt x="1953823" y="1546797"/>
                  <a:pt x="1944095" y="1555881"/>
                  <a:pt x="1930712" y="1575000"/>
                </a:cubicBezTo>
                <a:cubicBezTo>
                  <a:pt x="1917798" y="1593448"/>
                  <a:pt x="1912734" y="1606760"/>
                  <a:pt x="1895711" y="1620000"/>
                </a:cubicBezTo>
                <a:cubicBezTo>
                  <a:pt x="1886224" y="1627379"/>
                  <a:pt x="1874210" y="1631502"/>
                  <a:pt x="1865711" y="1640000"/>
                </a:cubicBezTo>
                <a:cubicBezTo>
                  <a:pt x="1862377" y="1643333"/>
                  <a:pt x="1859927" y="1647892"/>
                  <a:pt x="1855710" y="1650000"/>
                </a:cubicBezTo>
                <a:cubicBezTo>
                  <a:pt x="1784304" y="1685702"/>
                  <a:pt x="1854837" y="1640583"/>
                  <a:pt x="1810709" y="1670000"/>
                </a:cubicBezTo>
                <a:cubicBezTo>
                  <a:pt x="1787255" y="1705181"/>
                  <a:pt x="1814247" y="1660568"/>
                  <a:pt x="1795709" y="1710000"/>
                </a:cubicBezTo>
                <a:cubicBezTo>
                  <a:pt x="1793850" y="1714958"/>
                  <a:pt x="1771613" y="1743733"/>
                  <a:pt x="1770708" y="1745000"/>
                </a:cubicBezTo>
                <a:cubicBezTo>
                  <a:pt x="1767215" y="1749890"/>
                  <a:pt x="1764957" y="1755751"/>
                  <a:pt x="1760708" y="1760000"/>
                </a:cubicBezTo>
                <a:cubicBezTo>
                  <a:pt x="1752561" y="1768146"/>
                  <a:pt x="1741551" y="1772289"/>
                  <a:pt x="1730707" y="1775000"/>
                </a:cubicBezTo>
                <a:cubicBezTo>
                  <a:pt x="1722462" y="1777061"/>
                  <a:pt x="1713951" y="1777939"/>
                  <a:pt x="1705706" y="1780000"/>
                </a:cubicBezTo>
                <a:cubicBezTo>
                  <a:pt x="1680573" y="1786283"/>
                  <a:pt x="1700145" y="1782780"/>
                  <a:pt x="1675705" y="1795000"/>
                </a:cubicBezTo>
                <a:cubicBezTo>
                  <a:pt x="1670991" y="1797357"/>
                  <a:pt x="1665705" y="1798333"/>
                  <a:pt x="1660705" y="1800000"/>
                </a:cubicBezTo>
                <a:cubicBezTo>
                  <a:pt x="1645705" y="1798333"/>
                  <a:pt x="1630591" y="1797481"/>
                  <a:pt x="1615704" y="1795000"/>
                </a:cubicBezTo>
                <a:cubicBezTo>
                  <a:pt x="1597561" y="1791976"/>
                  <a:pt x="1582049" y="1778614"/>
                  <a:pt x="1570703" y="1765000"/>
                </a:cubicBezTo>
                <a:cubicBezTo>
                  <a:pt x="1566856" y="1760383"/>
                  <a:pt x="1564036" y="1755000"/>
                  <a:pt x="1560702" y="1750000"/>
                </a:cubicBezTo>
                <a:cubicBezTo>
                  <a:pt x="1557744" y="1741127"/>
                  <a:pt x="1554130" y="1725900"/>
                  <a:pt x="1545702" y="1720000"/>
                </a:cubicBezTo>
                <a:cubicBezTo>
                  <a:pt x="1525376" y="1705772"/>
                  <a:pt x="1511220" y="1701840"/>
                  <a:pt x="1490700" y="1695000"/>
                </a:cubicBezTo>
                <a:cubicBezTo>
                  <a:pt x="1453042" y="1669895"/>
                  <a:pt x="1500902" y="1699372"/>
                  <a:pt x="1455699" y="1680000"/>
                </a:cubicBezTo>
                <a:cubicBezTo>
                  <a:pt x="1450176" y="1677633"/>
                  <a:pt x="1445699" y="1673333"/>
                  <a:pt x="1440699" y="1670000"/>
                </a:cubicBezTo>
                <a:cubicBezTo>
                  <a:pt x="1437366" y="1665000"/>
                  <a:pt x="1435221" y="1658957"/>
                  <a:pt x="1430699" y="1655000"/>
                </a:cubicBezTo>
                <a:cubicBezTo>
                  <a:pt x="1421654" y="1647086"/>
                  <a:pt x="1410698" y="1641667"/>
                  <a:pt x="1400698" y="1635000"/>
                </a:cubicBezTo>
                <a:cubicBezTo>
                  <a:pt x="1395698" y="1631667"/>
                  <a:pt x="1390505" y="1628606"/>
                  <a:pt x="1385697" y="1625000"/>
                </a:cubicBezTo>
                <a:cubicBezTo>
                  <a:pt x="1360890" y="1606394"/>
                  <a:pt x="1372631" y="1614623"/>
                  <a:pt x="1350697" y="1600000"/>
                </a:cubicBezTo>
                <a:cubicBezTo>
                  <a:pt x="1347363" y="1595000"/>
                  <a:pt x="1345219" y="1588957"/>
                  <a:pt x="1340696" y="1585000"/>
                </a:cubicBezTo>
                <a:cubicBezTo>
                  <a:pt x="1331651" y="1577086"/>
                  <a:pt x="1310695" y="1565000"/>
                  <a:pt x="1310695" y="1565000"/>
                </a:cubicBezTo>
                <a:lnTo>
                  <a:pt x="1290695" y="1535000"/>
                </a:lnTo>
                <a:cubicBezTo>
                  <a:pt x="1287362" y="1530000"/>
                  <a:pt x="1284944" y="1524249"/>
                  <a:pt x="1280695" y="1520000"/>
                </a:cubicBezTo>
                <a:lnTo>
                  <a:pt x="1270694" y="1510000"/>
                </a:lnTo>
                <a:cubicBezTo>
                  <a:pt x="1269027" y="1505000"/>
                  <a:pt x="1265694" y="1500270"/>
                  <a:pt x="1265694" y="1495000"/>
                </a:cubicBezTo>
                <a:cubicBezTo>
                  <a:pt x="1265694" y="1474509"/>
                  <a:pt x="1259066" y="1442977"/>
                  <a:pt x="1280695" y="1430000"/>
                </a:cubicBezTo>
                <a:cubicBezTo>
                  <a:pt x="1285214" y="1427288"/>
                  <a:pt x="1290695" y="1426667"/>
                  <a:pt x="1295695" y="1425000"/>
                </a:cubicBezTo>
                <a:cubicBezTo>
                  <a:pt x="1312228" y="1375400"/>
                  <a:pt x="1308901" y="1394153"/>
                  <a:pt x="1295695" y="1410000"/>
                </a:cubicBezTo>
                <a:cubicBezTo>
                  <a:pt x="1291168" y="1415432"/>
                  <a:pt x="1285695" y="1420000"/>
                  <a:pt x="1280695" y="1425000"/>
                </a:cubicBezTo>
                <a:cubicBezTo>
                  <a:pt x="1268124" y="1462706"/>
                  <a:pt x="1286543" y="1417688"/>
                  <a:pt x="1260694" y="1450000"/>
                </a:cubicBezTo>
                <a:cubicBezTo>
                  <a:pt x="1257402" y="1454116"/>
                  <a:pt x="1257361" y="1460000"/>
                  <a:pt x="1255694" y="1465000"/>
                </a:cubicBezTo>
                <a:cubicBezTo>
                  <a:pt x="1235473" y="1454890"/>
                  <a:pt x="1235172" y="1457375"/>
                  <a:pt x="1220693" y="1440000"/>
                </a:cubicBezTo>
                <a:cubicBezTo>
                  <a:pt x="1216846" y="1435384"/>
                  <a:pt x="1213380" y="1430375"/>
                  <a:pt x="1210693" y="1425000"/>
                </a:cubicBezTo>
                <a:cubicBezTo>
                  <a:pt x="1208336" y="1420286"/>
                  <a:pt x="1209420" y="1413727"/>
                  <a:pt x="1205693" y="1410000"/>
                </a:cubicBezTo>
                <a:cubicBezTo>
                  <a:pt x="1201966" y="1406273"/>
                  <a:pt x="1195692" y="1406667"/>
                  <a:pt x="1190692" y="1405000"/>
                </a:cubicBezTo>
                <a:cubicBezTo>
                  <a:pt x="1180692" y="1398333"/>
                  <a:pt x="1166066" y="1395750"/>
                  <a:pt x="1160691" y="1385000"/>
                </a:cubicBezTo>
                <a:cubicBezTo>
                  <a:pt x="1157358" y="1378333"/>
                  <a:pt x="1153308" y="1371979"/>
                  <a:pt x="1150691" y="1365000"/>
                </a:cubicBezTo>
                <a:cubicBezTo>
                  <a:pt x="1148278" y="1358566"/>
                  <a:pt x="1147579" y="1351607"/>
                  <a:pt x="1145691" y="1345000"/>
                </a:cubicBezTo>
                <a:cubicBezTo>
                  <a:pt x="1135441" y="1309125"/>
                  <a:pt x="1145856" y="1355827"/>
                  <a:pt x="1135691" y="1305000"/>
                </a:cubicBezTo>
                <a:cubicBezTo>
                  <a:pt x="1132357" y="1270000"/>
                  <a:pt x="1136808" y="1233354"/>
                  <a:pt x="1125690" y="1200000"/>
                </a:cubicBezTo>
                <a:cubicBezTo>
                  <a:pt x="1124023" y="1195000"/>
                  <a:pt x="1124417" y="1188727"/>
                  <a:pt x="1120690" y="1185000"/>
                </a:cubicBezTo>
                <a:cubicBezTo>
                  <a:pt x="1112191" y="1176502"/>
                  <a:pt x="1090689" y="1165000"/>
                  <a:pt x="1090689" y="1165000"/>
                </a:cubicBezTo>
                <a:cubicBezTo>
                  <a:pt x="1085991" y="1150905"/>
                  <a:pt x="1086011" y="1143512"/>
                  <a:pt x="1070689" y="1135000"/>
                </a:cubicBezTo>
                <a:cubicBezTo>
                  <a:pt x="1061474" y="1129881"/>
                  <a:pt x="1040688" y="1125000"/>
                  <a:pt x="1040688" y="1125000"/>
                </a:cubicBezTo>
                <a:cubicBezTo>
                  <a:pt x="1035688" y="1120000"/>
                  <a:pt x="1029610" y="1115883"/>
                  <a:pt x="1025688" y="1110000"/>
                </a:cubicBezTo>
                <a:cubicBezTo>
                  <a:pt x="995621" y="1064900"/>
                  <a:pt x="1050026" y="1127205"/>
                  <a:pt x="1010687" y="1080000"/>
                </a:cubicBezTo>
                <a:cubicBezTo>
                  <a:pt x="1006160" y="1074568"/>
                  <a:pt x="1000343" y="1070321"/>
                  <a:pt x="995687" y="1065000"/>
                </a:cubicBezTo>
                <a:cubicBezTo>
                  <a:pt x="988659" y="1056969"/>
                  <a:pt x="982714" y="1048031"/>
                  <a:pt x="975686" y="1040000"/>
                </a:cubicBezTo>
                <a:cubicBezTo>
                  <a:pt x="971030" y="1034679"/>
                  <a:pt x="965213" y="1030432"/>
                  <a:pt x="960686" y="1025000"/>
                </a:cubicBezTo>
                <a:cubicBezTo>
                  <a:pt x="921349" y="977795"/>
                  <a:pt x="975754" y="1040101"/>
                  <a:pt x="945685" y="995000"/>
                </a:cubicBezTo>
                <a:cubicBezTo>
                  <a:pt x="941763" y="989117"/>
                  <a:pt x="935685" y="985000"/>
                  <a:pt x="930685" y="980000"/>
                </a:cubicBezTo>
                <a:cubicBezTo>
                  <a:pt x="920188" y="948509"/>
                  <a:pt x="912009" y="937608"/>
                  <a:pt x="925685" y="900000"/>
                </a:cubicBezTo>
                <a:cubicBezTo>
                  <a:pt x="927486" y="895047"/>
                  <a:pt x="935685" y="896667"/>
                  <a:pt x="940685" y="895000"/>
                </a:cubicBezTo>
                <a:cubicBezTo>
                  <a:pt x="942639" y="891093"/>
                  <a:pt x="955686" y="867359"/>
                  <a:pt x="955686" y="860000"/>
                </a:cubicBezTo>
                <a:cubicBezTo>
                  <a:pt x="955686" y="844908"/>
                  <a:pt x="954347" y="829642"/>
                  <a:pt x="950686" y="815000"/>
                </a:cubicBezTo>
                <a:cubicBezTo>
                  <a:pt x="949228" y="809170"/>
                  <a:pt x="944019" y="805000"/>
                  <a:pt x="940685" y="800000"/>
                </a:cubicBezTo>
                <a:cubicBezTo>
                  <a:pt x="944019" y="760000"/>
                  <a:pt x="943175" y="719430"/>
                  <a:pt x="950686" y="680000"/>
                </a:cubicBezTo>
                <a:cubicBezTo>
                  <a:pt x="951810" y="674097"/>
                  <a:pt x="957999" y="689625"/>
                  <a:pt x="960686" y="695000"/>
                </a:cubicBezTo>
                <a:cubicBezTo>
                  <a:pt x="963043" y="699714"/>
                  <a:pt x="964238" y="704932"/>
                  <a:pt x="965686" y="710000"/>
                </a:cubicBezTo>
                <a:cubicBezTo>
                  <a:pt x="967574" y="716607"/>
                  <a:pt x="966874" y="724282"/>
                  <a:pt x="970686" y="730000"/>
                </a:cubicBezTo>
                <a:cubicBezTo>
                  <a:pt x="976225" y="738307"/>
                  <a:pt x="992131" y="742148"/>
                  <a:pt x="1000687" y="745000"/>
                </a:cubicBezTo>
                <a:cubicBezTo>
                  <a:pt x="997354" y="740000"/>
                  <a:pt x="996681" y="730428"/>
                  <a:pt x="990687" y="730000"/>
                </a:cubicBezTo>
                <a:cubicBezTo>
                  <a:pt x="970462" y="728555"/>
                  <a:pt x="949921" y="733588"/>
                  <a:pt x="930685" y="740000"/>
                </a:cubicBezTo>
                <a:cubicBezTo>
                  <a:pt x="918401" y="744095"/>
                  <a:pt x="913688" y="761996"/>
                  <a:pt x="905684" y="770000"/>
                </a:cubicBezTo>
                <a:cubicBezTo>
                  <a:pt x="901435" y="774249"/>
                  <a:pt x="895684" y="776667"/>
                  <a:pt x="890684" y="780000"/>
                </a:cubicBezTo>
                <a:cubicBezTo>
                  <a:pt x="877053" y="777728"/>
                  <a:pt x="852311" y="776627"/>
                  <a:pt x="840683" y="765000"/>
                </a:cubicBezTo>
                <a:cubicBezTo>
                  <a:pt x="832184" y="756502"/>
                  <a:pt x="827349" y="745000"/>
                  <a:pt x="820682" y="735000"/>
                </a:cubicBezTo>
                <a:cubicBezTo>
                  <a:pt x="808066" y="716076"/>
                  <a:pt x="814932" y="724250"/>
                  <a:pt x="800681" y="710000"/>
                </a:cubicBezTo>
                <a:cubicBezTo>
                  <a:pt x="791143" y="671850"/>
                  <a:pt x="782218" y="678078"/>
                  <a:pt x="800681" y="655000"/>
                </a:cubicBezTo>
                <a:cubicBezTo>
                  <a:pt x="803626" y="651319"/>
                  <a:pt x="807348" y="648333"/>
                  <a:pt x="810682" y="645000"/>
                </a:cubicBezTo>
                <a:cubicBezTo>
                  <a:pt x="802388" y="603529"/>
                  <a:pt x="810598" y="601589"/>
                  <a:pt x="735680" y="625000"/>
                </a:cubicBezTo>
                <a:cubicBezTo>
                  <a:pt x="728566" y="627223"/>
                  <a:pt x="729377" y="638528"/>
                  <a:pt x="725679" y="645000"/>
                </a:cubicBezTo>
                <a:cubicBezTo>
                  <a:pt x="722697" y="650217"/>
                  <a:pt x="718366" y="654625"/>
                  <a:pt x="715679" y="660000"/>
                </a:cubicBezTo>
                <a:cubicBezTo>
                  <a:pt x="713322" y="664714"/>
                  <a:pt x="713036" y="670286"/>
                  <a:pt x="710679" y="675000"/>
                </a:cubicBezTo>
                <a:cubicBezTo>
                  <a:pt x="707992" y="680375"/>
                  <a:pt x="703120" y="684509"/>
                  <a:pt x="700679" y="690000"/>
                </a:cubicBezTo>
                <a:cubicBezTo>
                  <a:pt x="696398" y="699632"/>
                  <a:pt x="694012" y="710000"/>
                  <a:pt x="690678" y="720000"/>
                </a:cubicBezTo>
                <a:cubicBezTo>
                  <a:pt x="689011" y="725000"/>
                  <a:pt x="688970" y="730884"/>
                  <a:pt x="685678" y="735000"/>
                </a:cubicBezTo>
                <a:cubicBezTo>
                  <a:pt x="679011" y="743333"/>
                  <a:pt x="673610" y="752861"/>
                  <a:pt x="665678" y="760000"/>
                </a:cubicBezTo>
                <a:cubicBezTo>
                  <a:pt x="656744" y="768040"/>
                  <a:pt x="635677" y="780000"/>
                  <a:pt x="635677" y="780000"/>
                </a:cubicBezTo>
                <a:cubicBezTo>
                  <a:pt x="581297" y="777138"/>
                  <a:pt x="558224" y="792125"/>
                  <a:pt x="525674" y="765000"/>
                </a:cubicBezTo>
                <a:cubicBezTo>
                  <a:pt x="520242" y="760473"/>
                  <a:pt x="514917" y="755657"/>
                  <a:pt x="510674" y="750000"/>
                </a:cubicBezTo>
                <a:cubicBezTo>
                  <a:pt x="492919" y="726328"/>
                  <a:pt x="498769" y="731049"/>
                  <a:pt x="490673" y="710000"/>
                </a:cubicBezTo>
                <a:cubicBezTo>
                  <a:pt x="484229" y="693246"/>
                  <a:pt x="476349" y="677030"/>
                  <a:pt x="470672" y="660000"/>
                </a:cubicBezTo>
                <a:lnTo>
                  <a:pt x="460672" y="630000"/>
                </a:lnTo>
                <a:cubicBezTo>
                  <a:pt x="464005" y="623333"/>
                  <a:pt x="465401" y="615270"/>
                  <a:pt x="470672" y="610000"/>
                </a:cubicBezTo>
                <a:cubicBezTo>
                  <a:pt x="479171" y="601502"/>
                  <a:pt x="500673" y="590000"/>
                  <a:pt x="500673" y="590000"/>
                </a:cubicBezTo>
                <a:cubicBezTo>
                  <a:pt x="504007" y="585000"/>
                  <a:pt x="505981" y="578754"/>
                  <a:pt x="510674" y="575000"/>
                </a:cubicBezTo>
                <a:cubicBezTo>
                  <a:pt x="514790" y="571708"/>
                  <a:pt x="521947" y="573727"/>
                  <a:pt x="525674" y="570000"/>
                </a:cubicBezTo>
                <a:cubicBezTo>
                  <a:pt x="529401" y="566273"/>
                  <a:pt x="528317" y="559714"/>
                  <a:pt x="530674" y="555000"/>
                </a:cubicBezTo>
                <a:cubicBezTo>
                  <a:pt x="533361" y="549625"/>
                  <a:pt x="537341" y="545000"/>
                  <a:pt x="540674" y="540000"/>
                </a:cubicBezTo>
                <a:cubicBezTo>
                  <a:pt x="537341" y="535000"/>
                  <a:pt x="533041" y="530523"/>
                  <a:pt x="530674" y="525000"/>
                </a:cubicBezTo>
                <a:cubicBezTo>
                  <a:pt x="529845" y="523066"/>
                  <a:pt x="523668" y="493742"/>
                  <a:pt x="520674" y="490000"/>
                </a:cubicBezTo>
                <a:cubicBezTo>
                  <a:pt x="516920" y="485307"/>
                  <a:pt x="510673" y="483333"/>
                  <a:pt x="505673" y="480000"/>
                </a:cubicBezTo>
                <a:cubicBezTo>
                  <a:pt x="452057" y="515744"/>
                  <a:pt x="487671" y="500706"/>
                  <a:pt x="390670" y="495000"/>
                </a:cubicBezTo>
                <a:cubicBezTo>
                  <a:pt x="382337" y="493333"/>
                  <a:pt x="373810" y="492442"/>
                  <a:pt x="365670" y="490000"/>
                </a:cubicBezTo>
                <a:cubicBezTo>
                  <a:pt x="354391" y="486617"/>
                  <a:pt x="331554" y="476220"/>
                  <a:pt x="320668" y="470000"/>
                </a:cubicBezTo>
                <a:cubicBezTo>
                  <a:pt x="315450" y="467019"/>
                  <a:pt x="310668" y="463333"/>
                  <a:pt x="305668" y="460000"/>
                </a:cubicBezTo>
                <a:cubicBezTo>
                  <a:pt x="293779" y="424334"/>
                  <a:pt x="310637" y="467453"/>
                  <a:pt x="285667" y="430000"/>
                </a:cubicBezTo>
                <a:cubicBezTo>
                  <a:pt x="270428" y="407143"/>
                  <a:pt x="294239" y="419524"/>
                  <a:pt x="265667" y="410000"/>
                </a:cubicBezTo>
                <a:cubicBezTo>
                  <a:pt x="232938" y="420909"/>
                  <a:pt x="265060" y="405758"/>
                  <a:pt x="245666" y="430000"/>
                </a:cubicBezTo>
                <a:cubicBezTo>
                  <a:pt x="237033" y="440791"/>
                  <a:pt x="222675" y="441998"/>
                  <a:pt x="210665" y="445000"/>
                </a:cubicBezTo>
                <a:cubicBezTo>
                  <a:pt x="207332" y="450000"/>
                  <a:pt x="205761" y="456815"/>
                  <a:pt x="200665" y="460000"/>
                </a:cubicBezTo>
                <a:cubicBezTo>
                  <a:pt x="191726" y="465587"/>
                  <a:pt x="170664" y="470000"/>
                  <a:pt x="170664" y="470000"/>
                </a:cubicBezTo>
                <a:cubicBezTo>
                  <a:pt x="159587" y="468418"/>
                  <a:pt x="130237" y="469361"/>
                  <a:pt x="120663" y="455000"/>
                </a:cubicBezTo>
                <a:cubicBezTo>
                  <a:pt x="116851" y="449282"/>
                  <a:pt x="117011" y="441738"/>
                  <a:pt x="115663" y="435000"/>
                </a:cubicBezTo>
                <a:cubicBezTo>
                  <a:pt x="114401" y="428692"/>
                  <a:pt x="108347" y="388053"/>
                  <a:pt x="105662" y="380000"/>
                </a:cubicBezTo>
                <a:cubicBezTo>
                  <a:pt x="103305" y="372929"/>
                  <a:pt x="102681" y="362507"/>
                  <a:pt x="95662" y="360000"/>
                </a:cubicBezTo>
                <a:cubicBezTo>
                  <a:pt x="76762" y="353250"/>
                  <a:pt x="55661" y="356667"/>
                  <a:pt x="35661" y="355000"/>
                </a:cubicBezTo>
                <a:cubicBezTo>
                  <a:pt x="33994" y="350000"/>
                  <a:pt x="33220" y="344607"/>
                  <a:pt x="30660" y="340000"/>
                </a:cubicBezTo>
                <a:cubicBezTo>
                  <a:pt x="9595" y="302084"/>
                  <a:pt x="13646" y="322950"/>
                  <a:pt x="5660" y="295000"/>
                </a:cubicBezTo>
                <a:cubicBezTo>
                  <a:pt x="3772" y="288393"/>
                  <a:pt x="846" y="281869"/>
                  <a:pt x="660" y="275000"/>
                </a:cubicBezTo>
                <a:cubicBezTo>
                  <a:pt x="-826" y="220020"/>
                  <a:pt x="660" y="165000"/>
                  <a:pt x="660" y="110000"/>
                </a:cubicBezTo>
                <a:lnTo>
                  <a:pt x="5660" y="170000"/>
                </a:lnTo>
                <a:close/>
              </a:path>
            </a:pathLst>
          </a:custGeom>
          <a:noFill/>
          <a:ln w="762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ln>
                <a:solidFill>
                  <a:schemeClr val="tx2"/>
                </a:solidFill>
              </a:ln>
              <a:noFill/>
            </a:endParaRPr>
          </a:p>
        </p:txBody>
      </p:sp>
    </p:spTree>
    <p:extLst>
      <p:ext uri="{BB962C8B-B14F-4D97-AF65-F5344CB8AC3E}">
        <p14:creationId xmlns:p14="http://schemas.microsoft.com/office/powerpoint/2010/main" val="135509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base de données nationale</a:t>
            </a:r>
          </a:p>
        </p:txBody>
      </p:sp>
      <p:pic>
        <p:nvPicPr>
          <p:cNvPr id="4" name="Espace réservé du contenu 3"/>
          <p:cNvPicPr>
            <a:picLocks noGrp="1" noChangeAspect="1"/>
          </p:cNvPicPr>
          <p:nvPr>
            <p:ph idx="1"/>
          </p:nvPr>
        </p:nvPicPr>
        <p:blipFill>
          <a:blip r:embed="rId2"/>
          <a:srcRect l="-8871" r="-8871"/>
          <a:stretch>
            <a:fillRect/>
          </a:stretch>
        </p:blipFill>
        <p:spPr>
          <a:xfrm>
            <a:off x="381000" y="1333499"/>
            <a:ext cx="8458200" cy="42291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816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organisation originale dans l’Ouest</a:t>
            </a:r>
          </a:p>
        </p:txBody>
      </p:sp>
      <p:sp>
        <p:nvSpPr>
          <p:cNvPr id="3" name="Espace réservé du contenu 2"/>
          <p:cNvSpPr>
            <a:spLocks noGrp="1"/>
          </p:cNvSpPr>
          <p:nvPr>
            <p:ph idx="1"/>
          </p:nvPr>
        </p:nvSpPr>
        <p:spPr/>
        <p:txBody>
          <a:bodyPr/>
          <a:lstStyle/>
          <a:p>
            <a:r>
              <a:rPr lang="fr-FR" dirty="0"/>
              <a:t>Deux centres de référence, 4 centres correspondants</a:t>
            </a:r>
          </a:p>
          <a:p>
            <a:pPr lvl="1"/>
            <a:r>
              <a:rPr lang="fr-FR" dirty="0"/>
              <a:t>Rennes</a:t>
            </a:r>
          </a:p>
          <a:p>
            <a:pPr lvl="2"/>
            <a:r>
              <a:rPr lang="fr-FR" dirty="0"/>
              <a:t>Angers et Brest</a:t>
            </a:r>
          </a:p>
          <a:p>
            <a:pPr lvl="1"/>
            <a:r>
              <a:rPr lang="fr-FR" dirty="0"/>
              <a:t>Tours</a:t>
            </a:r>
          </a:p>
          <a:p>
            <a:pPr lvl="2"/>
            <a:r>
              <a:rPr lang="fr-FR" dirty="0"/>
              <a:t>Poitiers et Nantes</a:t>
            </a:r>
          </a:p>
          <a:p>
            <a:r>
              <a:rPr lang="fr-FR" dirty="0"/>
              <a:t>Des fonds gérés en commun</a:t>
            </a:r>
          </a:p>
          <a:p>
            <a:r>
              <a:rPr lang="fr-FR" dirty="0"/>
              <a:t>Une présidence tournante des conseils scientifiques et de conseils de gestion</a:t>
            </a:r>
          </a:p>
          <a:p>
            <a:r>
              <a:rPr lang="fr-FR" dirty="0">
                <a:sym typeface="Wingdings"/>
              </a:rPr>
              <a:t> une activité importante : en 2013, 40% des dossiers passés en RCP en France viennent d’un site CRIOGO</a:t>
            </a:r>
            <a:endParaRPr lang="fr-FR" dirty="0"/>
          </a:p>
        </p:txBody>
      </p:sp>
    </p:spTree>
    <p:extLst>
      <p:ext uri="{BB962C8B-B14F-4D97-AF65-F5344CB8AC3E}">
        <p14:creationId xmlns:p14="http://schemas.microsoft.com/office/powerpoint/2010/main" val="4425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site Internet</a:t>
            </a:r>
          </a:p>
        </p:txBody>
      </p:sp>
      <p:pic>
        <p:nvPicPr>
          <p:cNvPr id="3" name="Image 2"/>
          <p:cNvPicPr>
            <a:picLocks noChangeAspect="1"/>
          </p:cNvPicPr>
          <p:nvPr/>
        </p:nvPicPr>
        <p:blipFill rotWithShape="1">
          <a:blip r:embed="rId2"/>
          <a:srcRect l="678" r="1" b="13710"/>
          <a:stretch/>
        </p:blipFill>
        <p:spPr>
          <a:xfrm>
            <a:off x="2057400" y="1181100"/>
            <a:ext cx="4702177" cy="434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42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documents d’information patients</a:t>
            </a:r>
          </a:p>
        </p:txBody>
      </p:sp>
      <p:pic>
        <p:nvPicPr>
          <p:cNvPr id="4" name="Espace réservé du contenu 3"/>
          <p:cNvPicPr>
            <a:picLocks noGrp="1" noChangeAspect="1"/>
          </p:cNvPicPr>
          <p:nvPr>
            <p:ph idx="1"/>
          </p:nvPr>
        </p:nvPicPr>
        <p:blipFill rotWithShape="1">
          <a:blip r:embed="rId2"/>
          <a:srcRect l="1246" r="42"/>
          <a:stretch/>
        </p:blipFill>
        <p:spPr>
          <a:xfrm>
            <a:off x="1143000" y="1485900"/>
            <a:ext cx="2721372" cy="3805238"/>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a:stretch>
            <a:fillRect/>
          </a:stretch>
        </p:blipFill>
        <p:spPr>
          <a:xfrm>
            <a:off x="4343400" y="1257300"/>
            <a:ext cx="3276600" cy="4340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0451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Quelques articles récents</a:t>
            </a:r>
          </a:p>
        </p:txBody>
      </p:sp>
      <p:sp>
        <p:nvSpPr>
          <p:cNvPr id="3" name="Sous-titre 2"/>
          <p:cNvSpPr>
            <a:spLocks noGrp="1"/>
          </p:cNvSpPr>
          <p:nvPr>
            <p:ph type="subTitle" idx="1"/>
          </p:nvPr>
        </p:nvSpPr>
        <p:spPr/>
        <p:txBody>
          <a:bodyPr/>
          <a:lstStyle/>
          <a:p>
            <a:endParaRPr lang="fr-FR"/>
          </a:p>
        </p:txBody>
      </p:sp>
      <p:sp>
        <p:nvSpPr>
          <p:cNvPr id="4" name="Espace réservé pour une image  3"/>
          <p:cNvSpPr>
            <a:spLocks noGrp="1"/>
          </p:cNvSpPr>
          <p:nvPr>
            <p:ph type="pic" sz="quarter" idx="13"/>
          </p:nvPr>
        </p:nvSpPr>
        <p:spPr/>
      </p:sp>
    </p:spTree>
    <p:extLst>
      <p:ext uri="{BB962C8B-B14F-4D97-AF65-F5344CB8AC3E}">
        <p14:creationId xmlns:p14="http://schemas.microsoft.com/office/powerpoint/2010/main" val="903849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Infections sur prothèses à streptocoques</a:t>
            </a:r>
          </a:p>
        </p:txBody>
      </p:sp>
      <p:sp>
        <p:nvSpPr>
          <p:cNvPr id="3" name="Espace réservé du contenu 2"/>
          <p:cNvSpPr>
            <a:spLocks noGrp="1"/>
          </p:cNvSpPr>
          <p:nvPr>
            <p:ph idx="1"/>
          </p:nvPr>
        </p:nvSpPr>
        <p:spPr>
          <a:xfrm>
            <a:off x="228601" y="3238500"/>
            <a:ext cx="8496300" cy="1982787"/>
          </a:xfrm>
        </p:spPr>
        <p:txBody>
          <a:bodyPr/>
          <a:lstStyle/>
          <a:p>
            <a:r>
              <a:rPr lang="fr-FR" sz="1400" dirty="0"/>
              <a:t>Facteurs de succès</a:t>
            </a:r>
          </a:p>
          <a:p>
            <a:pPr lvl="1"/>
            <a:r>
              <a:rPr lang="fr-FR" sz="1200" dirty="0"/>
              <a:t>Changement des pièces mobiles (RR=0,6)</a:t>
            </a:r>
          </a:p>
          <a:p>
            <a:pPr lvl="1"/>
            <a:r>
              <a:rPr lang="fr-FR" sz="1200" dirty="0"/>
              <a:t>Utilisation précoce de la rifampicine (RR=0.98/j de traitement pendant les 30 premiers jours)</a:t>
            </a:r>
          </a:p>
          <a:p>
            <a:pPr lvl="1"/>
            <a:r>
              <a:rPr lang="fr-FR" sz="1200" dirty="0"/>
              <a:t>Utilisation prolongée (&gt;21 jours) des β-</a:t>
            </a:r>
            <a:r>
              <a:rPr lang="fr-FR" sz="1200" dirty="0" err="1"/>
              <a:t>lactmines</a:t>
            </a:r>
            <a:r>
              <a:rPr lang="fr-FR" sz="1200" dirty="0"/>
              <a:t> en monothérapie (RR=0.48) ou en association avec la rifampicine (RR=0,34)</a:t>
            </a:r>
            <a:endParaRPr lang="fr-FR" sz="1400" dirty="0"/>
          </a:p>
        </p:txBody>
      </p:sp>
      <p:sp>
        <p:nvSpPr>
          <p:cNvPr id="4" name="Rectangle 3"/>
          <p:cNvSpPr/>
          <p:nvPr/>
        </p:nvSpPr>
        <p:spPr>
          <a:xfrm>
            <a:off x="-1" y="5200590"/>
            <a:ext cx="8913813" cy="400110"/>
          </a:xfrm>
          <a:prstGeom prst="rect">
            <a:avLst/>
          </a:prstGeom>
        </p:spPr>
        <p:txBody>
          <a:bodyPr wrap="square">
            <a:spAutoFit/>
          </a:bodyPr>
          <a:lstStyle/>
          <a:p>
            <a:r>
              <a:rPr lang="en-US" sz="1000" dirty="0"/>
              <a:t>Lora-Tamayo J, </a:t>
            </a:r>
            <a:r>
              <a:rPr lang="en-US" sz="1000" dirty="0" err="1"/>
              <a:t>Senneville</a:t>
            </a:r>
            <a:r>
              <a:rPr lang="en-US" sz="1000" dirty="0"/>
              <a:t> </a:t>
            </a:r>
            <a:r>
              <a:rPr lang="en-US" sz="1000" dirty="0" err="1"/>
              <a:t>É</a:t>
            </a:r>
            <a:r>
              <a:rPr lang="en-US" sz="1000" dirty="0"/>
              <a:t>, Ribera A, Bernard L, </a:t>
            </a:r>
            <a:r>
              <a:rPr lang="en-US" sz="1000" dirty="0" err="1"/>
              <a:t>Dupon</a:t>
            </a:r>
            <a:r>
              <a:rPr lang="en-US" sz="1000" dirty="0"/>
              <a:t> M, Zeller V, et al. The Not-So-Good Prognosis of Streptococcal </a:t>
            </a:r>
            <a:r>
              <a:rPr lang="en-US" sz="1000" dirty="0" err="1"/>
              <a:t>Periprosthetic</a:t>
            </a:r>
            <a:r>
              <a:rPr lang="en-US" sz="1000" dirty="0"/>
              <a:t> Joint Infection Managed by Implant Retention: The Results of a Large Multicenter Study. </a:t>
            </a:r>
            <a:r>
              <a:rPr lang="pt-BR" sz="1000" dirty="0">
                <a:hlinkClick r:id="rId3" tooltip="Clinical infectious diseases : an official publication of the Infectious Diseases Society of America."/>
              </a:rPr>
              <a:t>Clin Infect Dis.</a:t>
            </a:r>
            <a:r>
              <a:rPr lang="pt-BR" sz="1000" dirty="0"/>
              <a:t> 2017 Mar 23. </a:t>
            </a:r>
            <a:r>
              <a:rPr lang="pt-BR" sz="1000" dirty="0" err="1"/>
              <a:t>doi</a:t>
            </a:r>
            <a:r>
              <a:rPr lang="pt-BR" sz="1000" dirty="0"/>
              <a:t>: 10.1093/</a:t>
            </a:r>
            <a:r>
              <a:rPr lang="pt-BR" sz="1000" dirty="0" err="1"/>
              <a:t>cid</a:t>
            </a:r>
            <a:r>
              <a:rPr lang="pt-BR" sz="1000" dirty="0"/>
              <a:t>/cix227.</a:t>
            </a:r>
            <a:endParaRPr lang="en-US" sz="1000" dirty="0"/>
          </a:p>
        </p:txBody>
      </p:sp>
      <p:pic>
        <p:nvPicPr>
          <p:cNvPr id="6" name="Image 5"/>
          <p:cNvPicPr>
            <a:picLocks noChangeAspect="1"/>
          </p:cNvPicPr>
          <p:nvPr/>
        </p:nvPicPr>
        <p:blipFill rotWithShape="1">
          <a:blip r:embed="rId4"/>
          <a:srcRect t="6944" b="19369"/>
          <a:stretch/>
        </p:blipFill>
        <p:spPr>
          <a:xfrm>
            <a:off x="152400" y="1397479"/>
            <a:ext cx="4191957" cy="1592262"/>
          </a:xfrm>
          <a:prstGeom prst="rect">
            <a:avLst/>
          </a:prstGeom>
          <a:ln>
            <a:noFill/>
          </a:ln>
          <a:effectLst>
            <a:outerShdw blurRad="292100" dist="139700" dir="2700000" algn="tl" rotWithShape="0">
              <a:srgbClr val="333333">
                <a:alpha val="65000"/>
              </a:srgbClr>
            </a:outerShdw>
          </a:effectLst>
        </p:spPr>
      </p:pic>
      <p:sp>
        <p:nvSpPr>
          <p:cNvPr id="7" name="Espace réservé du contenu 2"/>
          <p:cNvSpPr txBox="1">
            <a:spLocks/>
          </p:cNvSpPr>
          <p:nvPr/>
        </p:nvSpPr>
        <p:spPr bwMode="auto">
          <a:xfrm>
            <a:off x="4419600" y="1410493"/>
            <a:ext cx="4494212" cy="22875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Font typeface="Wingdings 2" charset="0"/>
              <a:buChar char=""/>
              <a:defRPr sz="2000" kern="1200">
                <a:solidFill>
                  <a:srgbClr val="696986"/>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47534C"/>
              </a:buClr>
              <a:buFont typeface="Wingdings 2" charset="0"/>
              <a:buChar char=""/>
              <a:defRPr kern="1200">
                <a:solidFill>
                  <a:srgbClr val="696986"/>
                </a:solidFill>
                <a:latin typeface="+mn-lt"/>
                <a:ea typeface="ＭＳ Ｐゴシック" charset="0"/>
                <a:cs typeface="+mn-cs"/>
              </a:defRPr>
            </a:lvl2pPr>
            <a:lvl3pPr marL="1035050" indent="-349250" algn="l" rtl="0" eaLnBrk="0" fontAlgn="base" hangingPunct="0">
              <a:spcBef>
                <a:spcPts val="600"/>
              </a:spcBef>
              <a:spcAft>
                <a:spcPct val="0"/>
              </a:spcAft>
              <a:buClr>
                <a:schemeClr val="accent1"/>
              </a:buClr>
              <a:buFont typeface="Wingdings 2" charset="0"/>
              <a:buChar char=""/>
              <a:defRPr kern="1200">
                <a:solidFill>
                  <a:srgbClr val="696986"/>
                </a:solidFill>
                <a:latin typeface="+mn-lt"/>
                <a:ea typeface="ＭＳ Ｐゴシック" charset="0"/>
                <a:cs typeface="+mn-cs"/>
              </a:defRPr>
            </a:lvl3pPr>
            <a:lvl4pPr marL="1371600" indent="-336550" algn="l" rtl="0" eaLnBrk="0" fontAlgn="base" hangingPunct="0">
              <a:spcBef>
                <a:spcPts val="600"/>
              </a:spcBef>
              <a:spcAft>
                <a:spcPct val="0"/>
              </a:spcAft>
              <a:buClr>
                <a:srgbClr val="47534C"/>
              </a:buClr>
              <a:buFont typeface="Wingdings 2" charset="0"/>
              <a:buChar char=""/>
              <a:defRPr kern="1200">
                <a:solidFill>
                  <a:srgbClr val="696986"/>
                </a:solidFill>
                <a:latin typeface="+mn-lt"/>
                <a:ea typeface="ＭＳ Ｐゴシック" charset="0"/>
                <a:cs typeface="+mn-cs"/>
              </a:defRPr>
            </a:lvl4pPr>
            <a:lvl5pPr marL="1720850" indent="-349250" algn="l" rtl="0" eaLnBrk="0" fontAlgn="base" hangingPunct="0">
              <a:spcBef>
                <a:spcPts val="600"/>
              </a:spcBef>
              <a:spcAft>
                <a:spcPct val="0"/>
              </a:spcAft>
              <a:buClr>
                <a:schemeClr val="accent1"/>
              </a:buClr>
              <a:buFont typeface="Wingdings 2" charset="0"/>
              <a:buChar char=""/>
              <a:defRPr kern="1200">
                <a:solidFill>
                  <a:srgbClr val="696986"/>
                </a:solidFill>
                <a:latin typeface="+mn-lt"/>
                <a:ea typeface="ＭＳ Ｐゴシック" charset="0"/>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400" dirty="0"/>
              <a:t>Etude européenne rétrospective 2003-2012 sur 462 patients</a:t>
            </a:r>
          </a:p>
          <a:p>
            <a:r>
              <a:rPr lang="fr-FR" sz="1400" dirty="0"/>
              <a:t>Facteurs de risque d’échec</a:t>
            </a:r>
          </a:p>
          <a:p>
            <a:pPr lvl="1"/>
            <a:r>
              <a:rPr lang="fr-FR" sz="1200" dirty="0"/>
              <a:t>PR, RR = 2.36</a:t>
            </a:r>
          </a:p>
          <a:p>
            <a:pPr lvl="1"/>
            <a:r>
              <a:rPr lang="fr-FR" sz="1200" dirty="0"/>
              <a:t>Infection post opératoire tardive (RR = 2.20)</a:t>
            </a:r>
          </a:p>
          <a:p>
            <a:pPr lvl="1"/>
            <a:r>
              <a:rPr lang="fr-FR" sz="1200" dirty="0"/>
              <a:t>Bactériémie (RR = 1.69)</a:t>
            </a:r>
            <a:endParaRPr lang="fr-FR" sz="1400" dirty="0"/>
          </a:p>
        </p:txBody>
      </p:sp>
    </p:spTree>
    <p:extLst>
      <p:ext uri="{BB962C8B-B14F-4D97-AF65-F5344CB8AC3E}">
        <p14:creationId xmlns:p14="http://schemas.microsoft.com/office/powerpoint/2010/main" val="13328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Quels sont les examens à réaliser en urgence</a:t>
            </a:r>
          </a:p>
        </p:txBody>
      </p:sp>
      <p:sp>
        <p:nvSpPr>
          <p:cNvPr id="4" name="Espace réservé du contenu 2"/>
          <p:cNvSpPr>
            <a:spLocks noGrp="1"/>
          </p:cNvSpPr>
          <p:nvPr>
            <p:ph idx="1"/>
          </p:nvPr>
        </p:nvSpPr>
        <p:spPr/>
        <p:txBody>
          <a:bodyPr/>
          <a:lstStyle/>
          <a:p>
            <a:r>
              <a:rPr lang="fr-FR" dirty="0"/>
              <a:t>1) biologie standard</a:t>
            </a:r>
          </a:p>
          <a:p>
            <a:r>
              <a:rPr lang="fr-FR" dirty="0"/>
              <a:t>2) hémoculture</a:t>
            </a:r>
          </a:p>
          <a:p>
            <a:r>
              <a:rPr lang="fr-FR" dirty="0"/>
              <a:t>3) radio de genou</a:t>
            </a:r>
          </a:p>
          <a:p>
            <a:r>
              <a:rPr lang="fr-FR" dirty="0"/>
              <a:t>4) échographie </a:t>
            </a:r>
            <a:r>
              <a:rPr lang="fr-FR"/>
              <a:t>avec ponction</a:t>
            </a:r>
            <a:endParaRPr lang="fr-FR" dirty="0"/>
          </a:p>
        </p:txBody>
      </p:sp>
    </p:spTree>
    <p:extLst>
      <p:ext uri="{BB962C8B-B14F-4D97-AF65-F5344CB8AC3E}">
        <p14:creationId xmlns:p14="http://schemas.microsoft.com/office/powerpoint/2010/main" val="92505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mauvais ménage : </a:t>
            </a:r>
            <a:r>
              <a:rPr lang="fr-FR" dirty="0" err="1"/>
              <a:t>vanco</a:t>
            </a:r>
            <a:r>
              <a:rPr lang="fr-FR" dirty="0"/>
              <a:t> et pipé-</a:t>
            </a:r>
            <a:r>
              <a:rPr lang="fr-FR" dirty="0" err="1"/>
              <a:t>tazo</a:t>
            </a:r>
            <a:endParaRPr lang="fr-FR" dirty="0"/>
          </a:p>
        </p:txBody>
      </p:sp>
      <p:sp>
        <p:nvSpPr>
          <p:cNvPr id="3" name="Espace réservé du contenu 2"/>
          <p:cNvSpPr>
            <a:spLocks noGrp="1"/>
          </p:cNvSpPr>
          <p:nvPr>
            <p:ph idx="1"/>
          </p:nvPr>
        </p:nvSpPr>
        <p:spPr>
          <a:xfrm>
            <a:off x="228600" y="3090491"/>
            <a:ext cx="8685211" cy="2130796"/>
          </a:xfrm>
        </p:spPr>
        <p:txBody>
          <a:bodyPr/>
          <a:lstStyle/>
          <a:p>
            <a:r>
              <a:rPr lang="fr-FR" sz="1600" dirty="0"/>
              <a:t>L’insuffisance rénale est</a:t>
            </a:r>
          </a:p>
          <a:p>
            <a:pPr lvl="1"/>
            <a:r>
              <a:rPr lang="fr-FR" sz="1400" dirty="0"/>
              <a:t>Plus précoce avec l’association Pipé/</a:t>
            </a:r>
            <a:r>
              <a:rPr lang="fr-FR" sz="1400" dirty="0" err="1"/>
              <a:t>tazo</a:t>
            </a:r>
            <a:r>
              <a:rPr lang="fr-FR" sz="1400" dirty="0"/>
              <a:t> (3 versus 5 jours avec CFP)</a:t>
            </a:r>
          </a:p>
          <a:p>
            <a:pPr lvl="1"/>
            <a:r>
              <a:rPr lang="fr-FR" sz="1400" dirty="0"/>
              <a:t>Plus fréquente avec Pipé/</a:t>
            </a:r>
            <a:r>
              <a:rPr lang="fr-FR" sz="1400" dirty="0" err="1"/>
              <a:t>tazo</a:t>
            </a:r>
            <a:r>
              <a:rPr lang="fr-FR" sz="1400" dirty="0"/>
              <a:t> ((81/279 [29%] vs 31/279 [11%]). RR = 4.27; IC95% (2.73–6.68)</a:t>
            </a:r>
          </a:p>
          <a:p>
            <a:pPr lvl="1"/>
            <a:r>
              <a:rPr lang="fr-FR" sz="1400" dirty="0"/>
              <a:t>Plus liée à des résiduelles élevées de vancomycine dans le groupe </a:t>
            </a:r>
            <a:r>
              <a:rPr lang="fr-FR" sz="1400" dirty="0" err="1"/>
              <a:t>cefepime</a:t>
            </a:r>
            <a:endParaRPr lang="fr-FR" sz="1400" dirty="0"/>
          </a:p>
          <a:p>
            <a:endParaRPr lang="fr-FR" sz="1600" dirty="0"/>
          </a:p>
        </p:txBody>
      </p:sp>
      <p:sp>
        <p:nvSpPr>
          <p:cNvPr id="4" name="Rectangle 3"/>
          <p:cNvSpPr/>
          <p:nvPr/>
        </p:nvSpPr>
        <p:spPr>
          <a:xfrm>
            <a:off x="-1" y="5200590"/>
            <a:ext cx="8913813" cy="400110"/>
          </a:xfrm>
          <a:prstGeom prst="rect">
            <a:avLst/>
          </a:prstGeom>
        </p:spPr>
        <p:txBody>
          <a:bodyPr wrap="square">
            <a:spAutoFit/>
          </a:bodyPr>
          <a:lstStyle/>
          <a:p>
            <a:r>
              <a:rPr lang="en-US" sz="1000" dirty="0" err="1"/>
              <a:t>Navalkele</a:t>
            </a:r>
            <a:r>
              <a:rPr lang="en-US" sz="1000" dirty="0"/>
              <a:t> B, Pogue JM, </a:t>
            </a:r>
            <a:r>
              <a:rPr lang="en-US" sz="1000" dirty="0" err="1"/>
              <a:t>Karino</a:t>
            </a:r>
            <a:r>
              <a:rPr lang="en-US" sz="1000" dirty="0"/>
              <a:t> S, </a:t>
            </a:r>
            <a:r>
              <a:rPr lang="en-US" sz="1000" dirty="0" err="1"/>
              <a:t>Nishan</a:t>
            </a:r>
            <a:r>
              <a:rPr lang="en-US" sz="1000" dirty="0"/>
              <a:t> B, Salim M, Solanki S, et al. Risk of Acute Kidney Injury in Patients on Concomitant Vancomycin and Piperacillin–</a:t>
            </a:r>
            <a:r>
              <a:rPr lang="en-US" sz="1000" dirty="0" err="1"/>
              <a:t>Tazobactam</a:t>
            </a:r>
            <a:r>
              <a:rPr lang="en-US" sz="1000" dirty="0"/>
              <a:t> Compared to Those on Vancomycin and </a:t>
            </a:r>
            <a:r>
              <a:rPr lang="en-US" sz="1000" dirty="0" err="1"/>
              <a:t>Cefepime</a:t>
            </a:r>
            <a:r>
              <a:rPr lang="en-US" sz="1000" dirty="0"/>
              <a:t>. Clinical Infectious Diseases. 15 </a:t>
            </a:r>
            <a:r>
              <a:rPr lang="en-US" sz="1000" dirty="0" err="1"/>
              <a:t>janv</a:t>
            </a:r>
            <a:r>
              <a:rPr lang="en-US" sz="1000" dirty="0"/>
              <a:t> 2017;64(2):116‑23. </a:t>
            </a:r>
          </a:p>
        </p:txBody>
      </p:sp>
      <p:pic>
        <p:nvPicPr>
          <p:cNvPr id="5" name="Image 4"/>
          <p:cNvPicPr>
            <a:picLocks noChangeAspect="1"/>
          </p:cNvPicPr>
          <p:nvPr/>
        </p:nvPicPr>
        <p:blipFill>
          <a:blip r:embed="rId3"/>
          <a:stretch>
            <a:fillRect/>
          </a:stretch>
        </p:blipFill>
        <p:spPr>
          <a:xfrm>
            <a:off x="186732" y="1439107"/>
            <a:ext cx="3638715" cy="1485452"/>
          </a:xfrm>
          <a:prstGeom prst="rect">
            <a:avLst/>
          </a:prstGeom>
          <a:ln>
            <a:noFill/>
          </a:ln>
          <a:effectLst>
            <a:outerShdw blurRad="292100" dist="139700" dir="2700000" algn="tl" rotWithShape="0">
              <a:srgbClr val="333333">
                <a:alpha val="65000"/>
              </a:srgbClr>
            </a:outerShdw>
          </a:effectLst>
        </p:spPr>
      </p:pic>
      <p:sp>
        <p:nvSpPr>
          <p:cNvPr id="6" name="Espace réservé du contenu 2"/>
          <p:cNvSpPr txBox="1">
            <a:spLocks/>
          </p:cNvSpPr>
          <p:nvPr/>
        </p:nvSpPr>
        <p:spPr bwMode="auto">
          <a:xfrm>
            <a:off x="4063260" y="1409595"/>
            <a:ext cx="4765517" cy="24399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Font typeface="Wingdings 2" charset="0"/>
              <a:buChar char=""/>
              <a:defRPr sz="2000" kern="1200">
                <a:solidFill>
                  <a:srgbClr val="696986"/>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47534C"/>
              </a:buClr>
              <a:buFont typeface="Wingdings 2" charset="0"/>
              <a:buChar char=""/>
              <a:defRPr kern="1200">
                <a:solidFill>
                  <a:srgbClr val="696986"/>
                </a:solidFill>
                <a:latin typeface="+mn-lt"/>
                <a:ea typeface="ＭＳ Ｐゴシック" charset="0"/>
                <a:cs typeface="+mn-cs"/>
              </a:defRPr>
            </a:lvl2pPr>
            <a:lvl3pPr marL="1035050" indent="-349250" algn="l" rtl="0" eaLnBrk="0" fontAlgn="base" hangingPunct="0">
              <a:spcBef>
                <a:spcPts val="600"/>
              </a:spcBef>
              <a:spcAft>
                <a:spcPct val="0"/>
              </a:spcAft>
              <a:buClr>
                <a:schemeClr val="accent1"/>
              </a:buClr>
              <a:buFont typeface="Wingdings 2" charset="0"/>
              <a:buChar char=""/>
              <a:defRPr kern="1200">
                <a:solidFill>
                  <a:srgbClr val="696986"/>
                </a:solidFill>
                <a:latin typeface="+mn-lt"/>
                <a:ea typeface="ＭＳ Ｐゴシック" charset="0"/>
                <a:cs typeface="+mn-cs"/>
              </a:defRPr>
            </a:lvl3pPr>
            <a:lvl4pPr marL="1371600" indent="-336550" algn="l" rtl="0" eaLnBrk="0" fontAlgn="base" hangingPunct="0">
              <a:spcBef>
                <a:spcPts val="600"/>
              </a:spcBef>
              <a:spcAft>
                <a:spcPct val="0"/>
              </a:spcAft>
              <a:buClr>
                <a:srgbClr val="47534C"/>
              </a:buClr>
              <a:buFont typeface="Wingdings 2" charset="0"/>
              <a:buChar char=""/>
              <a:defRPr kern="1200">
                <a:solidFill>
                  <a:srgbClr val="696986"/>
                </a:solidFill>
                <a:latin typeface="+mn-lt"/>
                <a:ea typeface="ＭＳ Ｐゴシック" charset="0"/>
                <a:cs typeface="+mn-cs"/>
              </a:defRPr>
            </a:lvl4pPr>
            <a:lvl5pPr marL="1720850" indent="-349250" algn="l" rtl="0" eaLnBrk="0" fontAlgn="base" hangingPunct="0">
              <a:spcBef>
                <a:spcPts val="600"/>
              </a:spcBef>
              <a:spcAft>
                <a:spcPct val="0"/>
              </a:spcAft>
              <a:buClr>
                <a:schemeClr val="accent1"/>
              </a:buClr>
              <a:buFont typeface="Wingdings 2" charset="0"/>
              <a:buChar char=""/>
              <a:defRPr kern="1200">
                <a:solidFill>
                  <a:srgbClr val="696986"/>
                </a:solidFill>
                <a:latin typeface="+mn-lt"/>
                <a:ea typeface="ＭＳ Ｐゴシック" charset="0"/>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600" dirty="0"/>
              <a:t>Comparaison rétrospective, appariée,  </a:t>
            </a:r>
            <a:r>
              <a:rPr lang="fr-FR" sz="1600" dirty="0" err="1"/>
              <a:t>Vanco</a:t>
            </a:r>
            <a:r>
              <a:rPr lang="fr-FR" sz="1600" dirty="0"/>
              <a:t> +Pipé-</a:t>
            </a:r>
            <a:r>
              <a:rPr lang="fr-FR" sz="1600" dirty="0" err="1"/>
              <a:t>Tazo</a:t>
            </a:r>
            <a:r>
              <a:rPr lang="fr-FR" sz="1600" dirty="0"/>
              <a:t> versus </a:t>
            </a:r>
            <a:r>
              <a:rPr lang="fr-FR" sz="1600" dirty="0" err="1"/>
              <a:t>Vanco</a:t>
            </a:r>
            <a:r>
              <a:rPr lang="fr-FR" sz="1600" dirty="0"/>
              <a:t> + </a:t>
            </a:r>
            <a:r>
              <a:rPr lang="fr-FR" sz="1600" dirty="0" err="1"/>
              <a:t>Cefepime</a:t>
            </a:r>
            <a:endParaRPr lang="fr-FR" sz="1600" dirty="0"/>
          </a:p>
          <a:p>
            <a:r>
              <a:rPr lang="fr-FR" sz="1600" dirty="0"/>
              <a:t>558 patients avec fonction rénale de base normale</a:t>
            </a:r>
          </a:p>
        </p:txBody>
      </p:sp>
    </p:spTree>
    <p:extLst>
      <p:ext uri="{BB962C8B-B14F-4D97-AF65-F5344CB8AC3E}">
        <p14:creationId xmlns:p14="http://schemas.microsoft.com/office/powerpoint/2010/main" val="213098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152401" y="3238500"/>
            <a:ext cx="8572500" cy="1982788"/>
          </a:xfrm>
        </p:spPr>
        <p:txBody>
          <a:bodyPr/>
          <a:lstStyle/>
          <a:p>
            <a:r>
              <a:rPr lang="fr-FR" sz="1400" dirty="0"/>
              <a:t>Facteurs « modifiables »</a:t>
            </a:r>
          </a:p>
          <a:p>
            <a:pPr lvl="1"/>
            <a:r>
              <a:rPr lang="fr-FR" sz="1050" dirty="0"/>
              <a:t>Obésité, tabac, diabète, Polyarthrite rhumatoïde/anti-TNF</a:t>
            </a:r>
          </a:p>
          <a:p>
            <a:r>
              <a:rPr lang="fr-FR" sz="1400" dirty="0"/>
              <a:t>Absence de nécessité de dépister les IU asymptomatiques</a:t>
            </a:r>
            <a:r>
              <a:rPr lang="mr-IN" sz="1400" dirty="0"/>
              <a:t>…</a:t>
            </a:r>
            <a:endParaRPr lang="fr-FR" sz="1400" dirty="0"/>
          </a:p>
          <a:p>
            <a:endParaRPr lang="fr-FR" sz="1200" dirty="0"/>
          </a:p>
        </p:txBody>
      </p:sp>
      <p:sp>
        <p:nvSpPr>
          <p:cNvPr id="4" name="Rectangle 3"/>
          <p:cNvSpPr/>
          <p:nvPr/>
        </p:nvSpPr>
        <p:spPr>
          <a:xfrm>
            <a:off x="-1" y="5200590"/>
            <a:ext cx="8913813" cy="400110"/>
          </a:xfrm>
          <a:prstGeom prst="rect">
            <a:avLst/>
          </a:prstGeom>
        </p:spPr>
        <p:txBody>
          <a:bodyPr wrap="square">
            <a:spAutoFit/>
          </a:bodyPr>
          <a:lstStyle/>
          <a:p>
            <a:r>
              <a:rPr lang="en-US" sz="1000" dirty="0" err="1"/>
              <a:t>Marmor</a:t>
            </a:r>
            <a:r>
              <a:rPr lang="en-US" sz="1000" dirty="0"/>
              <a:t> S, </a:t>
            </a:r>
            <a:r>
              <a:rPr lang="en-US" sz="1000" dirty="0" err="1"/>
              <a:t>Kerroumi</a:t>
            </a:r>
            <a:r>
              <a:rPr lang="en-US" sz="1000" dirty="0"/>
              <a:t> Y. Patient-specific risk factors for infection in arthroplasty procedure. </a:t>
            </a:r>
            <a:r>
              <a:rPr lang="en-US" sz="1000" dirty="0" err="1"/>
              <a:t>Orthopaedics</a:t>
            </a:r>
            <a:r>
              <a:rPr lang="en-US" sz="1000" dirty="0"/>
              <a:t> &amp; Traumatology: Surgery &amp; Research. </a:t>
            </a:r>
            <a:r>
              <a:rPr lang="en-US" sz="1000" dirty="0" err="1"/>
              <a:t>févr</a:t>
            </a:r>
            <a:r>
              <a:rPr lang="en-US" sz="1000" dirty="0"/>
              <a:t> 2016;102(1):S113‑9. </a:t>
            </a:r>
          </a:p>
        </p:txBody>
      </p:sp>
      <p:pic>
        <p:nvPicPr>
          <p:cNvPr id="6" name="Image 5"/>
          <p:cNvPicPr>
            <a:picLocks noChangeAspect="1"/>
          </p:cNvPicPr>
          <p:nvPr/>
        </p:nvPicPr>
        <p:blipFill>
          <a:blip r:embed="rId3"/>
          <a:stretch>
            <a:fillRect/>
          </a:stretch>
        </p:blipFill>
        <p:spPr>
          <a:xfrm>
            <a:off x="152400" y="1387161"/>
            <a:ext cx="3962400" cy="1520705"/>
          </a:xfrm>
          <a:prstGeom prst="rect">
            <a:avLst/>
          </a:prstGeom>
          <a:ln>
            <a:noFill/>
          </a:ln>
          <a:effectLst>
            <a:outerShdw blurRad="292100" dist="139700" dir="2700000" algn="tl" rotWithShape="0">
              <a:srgbClr val="333333">
                <a:alpha val="65000"/>
              </a:srgbClr>
            </a:outerShdw>
          </a:effectLst>
        </p:spPr>
      </p:pic>
      <p:sp>
        <p:nvSpPr>
          <p:cNvPr id="7" name="Espace réservé du contenu 2"/>
          <p:cNvSpPr txBox="1">
            <a:spLocks/>
          </p:cNvSpPr>
          <p:nvPr/>
        </p:nvSpPr>
        <p:spPr bwMode="auto">
          <a:xfrm>
            <a:off x="4456905" y="1603809"/>
            <a:ext cx="4456907" cy="130405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Font typeface="Wingdings 2" charset="0"/>
              <a:buChar char=""/>
              <a:defRPr sz="2000" kern="1200">
                <a:solidFill>
                  <a:srgbClr val="696986"/>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47534C"/>
              </a:buClr>
              <a:buFont typeface="Wingdings 2" charset="0"/>
              <a:buChar char=""/>
              <a:defRPr kern="1200">
                <a:solidFill>
                  <a:srgbClr val="696986"/>
                </a:solidFill>
                <a:latin typeface="+mn-lt"/>
                <a:ea typeface="ＭＳ Ｐゴシック" charset="0"/>
                <a:cs typeface="+mn-cs"/>
              </a:defRPr>
            </a:lvl2pPr>
            <a:lvl3pPr marL="1035050" indent="-349250" algn="l" rtl="0" eaLnBrk="0" fontAlgn="base" hangingPunct="0">
              <a:spcBef>
                <a:spcPts val="600"/>
              </a:spcBef>
              <a:spcAft>
                <a:spcPct val="0"/>
              </a:spcAft>
              <a:buClr>
                <a:schemeClr val="accent1"/>
              </a:buClr>
              <a:buFont typeface="Wingdings 2" charset="0"/>
              <a:buChar char=""/>
              <a:defRPr kern="1200">
                <a:solidFill>
                  <a:srgbClr val="696986"/>
                </a:solidFill>
                <a:latin typeface="+mn-lt"/>
                <a:ea typeface="ＭＳ Ｐゴシック" charset="0"/>
                <a:cs typeface="+mn-cs"/>
              </a:defRPr>
            </a:lvl3pPr>
            <a:lvl4pPr marL="1371600" indent="-336550" algn="l" rtl="0" eaLnBrk="0" fontAlgn="base" hangingPunct="0">
              <a:spcBef>
                <a:spcPts val="600"/>
              </a:spcBef>
              <a:spcAft>
                <a:spcPct val="0"/>
              </a:spcAft>
              <a:buClr>
                <a:srgbClr val="47534C"/>
              </a:buClr>
              <a:buFont typeface="Wingdings 2" charset="0"/>
              <a:buChar char=""/>
              <a:defRPr kern="1200">
                <a:solidFill>
                  <a:srgbClr val="696986"/>
                </a:solidFill>
                <a:latin typeface="+mn-lt"/>
                <a:ea typeface="ＭＳ Ｐゴシック" charset="0"/>
                <a:cs typeface="+mn-cs"/>
              </a:defRPr>
            </a:lvl4pPr>
            <a:lvl5pPr marL="1720850" indent="-349250" algn="l" rtl="0" eaLnBrk="0" fontAlgn="base" hangingPunct="0">
              <a:spcBef>
                <a:spcPts val="600"/>
              </a:spcBef>
              <a:spcAft>
                <a:spcPct val="0"/>
              </a:spcAft>
              <a:buClr>
                <a:schemeClr val="accent1"/>
              </a:buClr>
              <a:buFont typeface="Wingdings 2" charset="0"/>
              <a:buChar char=""/>
              <a:defRPr kern="1200">
                <a:solidFill>
                  <a:srgbClr val="696986"/>
                </a:solidFill>
                <a:latin typeface="+mn-lt"/>
                <a:ea typeface="ＭＳ Ｐゴシック" charset="0"/>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600" dirty="0"/>
              <a:t>Un bon article synthétique qui revoit tous les facteurs de risque liés au patient et discute les moyens de </a:t>
            </a:r>
            <a:r>
              <a:rPr lang="fr-FR" sz="1600"/>
              <a:t>les corriger</a:t>
            </a:r>
            <a:endParaRPr lang="fr-FR" sz="1600" dirty="0"/>
          </a:p>
        </p:txBody>
      </p:sp>
    </p:spTree>
    <p:extLst>
      <p:ext uri="{BB962C8B-B14F-4D97-AF65-F5344CB8AC3E}">
        <p14:creationId xmlns:p14="http://schemas.microsoft.com/office/powerpoint/2010/main" val="13887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Merci !</a:t>
            </a:r>
          </a:p>
        </p:txBody>
      </p:sp>
      <p:sp>
        <p:nvSpPr>
          <p:cNvPr id="5" name="Espace réservé du texte 4"/>
          <p:cNvSpPr>
            <a:spLocks noGrp="1"/>
          </p:cNvSpPr>
          <p:nvPr>
            <p:ph type="body" idx="1"/>
          </p:nvPr>
        </p:nvSpPr>
        <p:spPr/>
        <p:txBody>
          <a:bodyPr>
            <a:normAutofit lnSpcReduction="10000"/>
          </a:bodyPr>
          <a:lstStyle/>
          <a:p>
            <a:r>
              <a:rPr lang="fr-FR" dirty="0"/>
              <a:t>Dr Cédric Arvieux </a:t>
            </a:r>
            <a:r>
              <a:rPr lang="mr-IN" dirty="0"/>
              <a:t>–</a:t>
            </a:r>
            <a:r>
              <a:rPr lang="fr-FR" dirty="0"/>
              <a:t> CHU de Rennes </a:t>
            </a:r>
            <a:r>
              <a:rPr lang="mr-IN" dirty="0"/>
              <a:t>–</a:t>
            </a:r>
            <a:r>
              <a:rPr lang="fr-FR" dirty="0"/>
              <a:t> CRIOGO</a:t>
            </a:r>
          </a:p>
          <a:p>
            <a:r>
              <a:rPr lang="fr-FR" sz="1200" i="1" dirty="0"/>
              <a:t>Merci à Fabien </a:t>
            </a:r>
            <a:r>
              <a:rPr lang="fr-FR" sz="1200" i="1" dirty="0" err="1"/>
              <a:t>Fily</a:t>
            </a:r>
            <a:r>
              <a:rPr lang="fr-FR" sz="1200" i="1" dirty="0"/>
              <a:t> (Rennes) et Florent </a:t>
            </a:r>
            <a:r>
              <a:rPr lang="fr-FR" sz="1200" i="1" dirty="0" err="1"/>
              <a:t>Valour</a:t>
            </a:r>
            <a:r>
              <a:rPr lang="fr-FR" sz="1200" i="1" dirty="0"/>
              <a:t> (Lyon) pour les apports</a:t>
            </a:r>
          </a:p>
        </p:txBody>
      </p:sp>
    </p:spTree>
    <p:extLst>
      <p:ext uri="{BB962C8B-B14F-4D97-AF65-F5344CB8AC3E}">
        <p14:creationId xmlns:p14="http://schemas.microsoft.com/office/powerpoint/2010/main" val="187599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Résultats de la ponction du genou</a:t>
            </a:r>
          </a:p>
        </p:txBody>
      </p:sp>
      <p:sp>
        <p:nvSpPr>
          <p:cNvPr id="3" name="Espace réservé du contenu 2"/>
          <p:cNvSpPr>
            <a:spLocks noGrp="1"/>
          </p:cNvSpPr>
          <p:nvPr>
            <p:ph idx="1"/>
          </p:nvPr>
        </p:nvSpPr>
        <p:spPr>
          <a:xfrm>
            <a:off x="589085" y="1461538"/>
            <a:ext cx="7886700" cy="3263504"/>
          </a:xfrm>
        </p:spPr>
        <p:txBody>
          <a:bodyPr>
            <a:normAutofit/>
          </a:bodyPr>
          <a:lstStyle/>
          <a:p>
            <a:r>
              <a:rPr lang="fr-FR" sz="1700" dirty="0"/>
              <a:t>Liquide « purulent »</a:t>
            </a:r>
          </a:p>
          <a:p>
            <a:r>
              <a:rPr lang="fr-FR" sz="1700" dirty="0"/>
              <a:t>GB: 20 000/mm</a:t>
            </a:r>
            <a:r>
              <a:rPr lang="fr-FR" sz="1700" baseline="30000" dirty="0"/>
              <a:t>3</a:t>
            </a:r>
            <a:r>
              <a:rPr lang="fr-FR" sz="1700" dirty="0"/>
              <a:t>, 90% de PNN</a:t>
            </a:r>
          </a:p>
          <a:p>
            <a:r>
              <a:rPr lang="fr-FR" sz="1700" dirty="0"/>
              <a:t>GR: 5 000/mm</a:t>
            </a:r>
            <a:r>
              <a:rPr lang="fr-FR" sz="1700" baseline="30000" dirty="0"/>
              <a:t>3</a:t>
            </a:r>
          </a:p>
          <a:p>
            <a:r>
              <a:rPr lang="fr-FR" sz="1700" dirty="0"/>
              <a:t>ED: cocci G+ en amas</a:t>
            </a:r>
            <a:endParaRPr lang="fr-FR" dirty="0"/>
          </a:p>
        </p:txBody>
      </p:sp>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062" y="2020506"/>
            <a:ext cx="4202723" cy="329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18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3695700"/>
            <a:ext cx="554355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2040"/>
            <a:ext cx="5729288" cy="1778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15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Quelle chirurgie, et pourquoi ?</a:t>
            </a:r>
          </a:p>
        </p:txBody>
      </p:sp>
      <p:sp>
        <p:nvSpPr>
          <p:cNvPr id="3" name="Espace réservé du contenu 2"/>
          <p:cNvSpPr>
            <a:spLocks noGrp="1"/>
          </p:cNvSpPr>
          <p:nvPr>
            <p:ph idx="1"/>
          </p:nvPr>
        </p:nvSpPr>
        <p:spPr>
          <a:xfrm>
            <a:off x="304801" y="2019300"/>
            <a:ext cx="8420100" cy="3201988"/>
          </a:xfrm>
        </p:spPr>
        <p:txBody>
          <a:bodyPr/>
          <a:lstStyle/>
          <a:p>
            <a:r>
              <a:rPr lang="fr-FR" dirty="0"/>
              <a:t>« Lavage » sous arthroscopie ?</a:t>
            </a:r>
          </a:p>
          <a:p>
            <a:r>
              <a:rPr lang="fr-FR" dirty="0"/>
              <a:t>« Lavage » par arthrotomie ? </a:t>
            </a:r>
          </a:p>
          <a:p>
            <a:r>
              <a:rPr lang="fr-FR" dirty="0"/>
              <a:t>Changement de prothèse</a:t>
            </a:r>
          </a:p>
          <a:p>
            <a:pPr lvl="1"/>
            <a:r>
              <a:rPr lang="fr-FR" dirty="0"/>
              <a:t>En 1 temps ?</a:t>
            </a:r>
          </a:p>
          <a:p>
            <a:pPr lvl="1"/>
            <a:r>
              <a:rPr lang="fr-FR" dirty="0"/>
              <a:t>En 2 temps ?</a:t>
            </a:r>
          </a:p>
        </p:txBody>
      </p:sp>
    </p:spTree>
    <p:extLst>
      <p:ext uri="{BB962C8B-B14F-4D97-AF65-F5344CB8AC3E}">
        <p14:creationId xmlns:p14="http://schemas.microsoft.com/office/powerpoint/2010/main" val="260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Quelle chirurgie, et pourquoi ?</a:t>
            </a:r>
          </a:p>
        </p:txBody>
      </p:sp>
      <p:sp>
        <p:nvSpPr>
          <p:cNvPr id="3" name="Espace réservé du contenu 2"/>
          <p:cNvSpPr>
            <a:spLocks noGrp="1"/>
          </p:cNvSpPr>
          <p:nvPr>
            <p:ph idx="1"/>
          </p:nvPr>
        </p:nvSpPr>
        <p:spPr>
          <a:xfrm>
            <a:off x="304801" y="2019300"/>
            <a:ext cx="8420100" cy="3201988"/>
          </a:xfrm>
        </p:spPr>
        <p:txBody>
          <a:bodyPr/>
          <a:lstStyle/>
          <a:p>
            <a:r>
              <a:rPr lang="fr-FR" dirty="0">
                <a:solidFill>
                  <a:schemeClr val="bg1">
                    <a:lumMod val="85000"/>
                  </a:schemeClr>
                </a:solidFill>
              </a:rPr>
              <a:t>« Lavage » sous arthroscopie</a:t>
            </a:r>
          </a:p>
          <a:p>
            <a:r>
              <a:rPr lang="fr-FR" b="1" dirty="0">
                <a:solidFill>
                  <a:srgbClr val="00B050"/>
                </a:solidFill>
              </a:rPr>
              <a:t>« Lavage » par arthrotomie </a:t>
            </a:r>
          </a:p>
          <a:p>
            <a:r>
              <a:rPr lang="fr-FR" dirty="0">
                <a:solidFill>
                  <a:schemeClr val="bg1">
                    <a:lumMod val="85000"/>
                  </a:schemeClr>
                </a:solidFill>
              </a:rPr>
              <a:t>Changement de prothèse</a:t>
            </a:r>
          </a:p>
          <a:p>
            <a:pPr lvl="1"/>
            <a:r>
              <a:rPr lang="fr-FR" dirty="0">
                <a:solidFill>
                  <a:schemeClr val="bg1">
                    <a:lumMod val="85000"/>
                  </a:schemeClr>
                </a:solidFill>
              </a:rPr>
              <a:t>En 1 temps</a:t>
            </a:r>
          </a:p>
          <a:p>
            <a:pPr lvl="1"/>
            <a:r>
              <a:rPr lang="fr-FR" dirty="0">
                <a:solidFill>
                  <a:schemeClr val="bg1">
                    <a:lumMod val="85000"/>
                  </a:schemeClr>
                </a:solidFill>
              </a:rPr>
              <a:t>En 2 temps</a:t>
            </a:r>
          </a:p>
        </p:txBody>
      </p:sp>
    </p:spTree>
    <p:extLst>
      <p:ext uri="{BB962C8B-B14F-4D97-AF65-F5344CB8AC3E}">
        <p14:creationId xmlns:p14="http://schemas.microsoft.com/office/powerpoint/2010/main" val="48051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vec bandeau des chapitres">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7597</TotalTime>
  <Words>1958</Words>
  <Application>Microsoft Macintosh PowerPoint</Application>
  <PresentationFormat>Affichage à l'écran (16:10)</PresentationFormat>
  <Paragraphs>356</Paragraphs>
  <Slides>52</Slides>
  <Notes>11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52</vt:i4>
      </vt:variant>
    </vt:vector>
  </HeadingPairs>
  <TitlesOfParts>
    <vt:vector size="62" baseType="lpstr">
      <vt:lpstr>ＭＳ Ｐゴシック</vt:lpstr>
      <vt:lpstr>Arial</vt:lpstr>
      <vt:lpstr>Calibri</vt:lpstr>
      <vt:lpstr>Century Gothic</vt:lpstr>
      <vt:lpstr>Georgia</vt:lpstr>
      <vt:lpstr>Helvetica</vt:lpstr>
      <vt:lpstr>Verdana</vt:lpstr>
      <vt:lpstr>Wingdings</vt:lpstr>
      <vt:lpstr>Wingdings 2</vt:lpstr>
      <vt:lpstr>Avec bandeau des chapitres</vt:lpstr>
      <vt:lpstr>Traitement des infections ostéo-articulaires</vt:lpstr>
      <vt:lpstr>Objectifs</vt:lpstr>
      <vt:lpstr>Cas clinique 1</vt:lpstr>
      <vt:lpstr>Jeannine – 64 ans</vt:lpstr>
      <vt:lpstr>Quels sont les examens à réaliser en urgence</vt:lpstr>
      <vt:lpstr>Résultats de la ponction du genou</vt:lpstr>
      <vt:lpstr>Présentation PowerPoint</vt:lpstr>
      <vt:lpstr>Quelle chirurgie, et pourquoi ?</vt:lpstr>
      <vt:lpstr>Quelle chirurgie, et pourquoi ?</vt:lpstr>
      <vt:lpstr>Prélèvements</vt:lpstr>
      <vt:lpstr>Quelle antibiothérapie initiale ? Quelles doses ?</vt:lpstr>
      <vt:lpstr>Identification et Antibiogramme</vt:lpstr>
      <vt:lpstr>Quelle antibiothérapie après réception de l’antibiogramme (H48) ?</vt:lpstr>
      <vt:lpstr>Quand et avec quoi peut-on passer au relai oral ?</vt:lpstr>
      <vt:lpstr>Que faudrait-il pour être un bon antibiotique de l’infection osseuse ?</vt:lpstr>
      <vt:lpstr>Les traitements possibles dans l’IOA</vt:lpstr>
      <vt:lpstr>Rifampicine</vt:lpstr>
      <vt:lpstr>Rifampicine (2)</vt:lpstr>
      <vt:lpstr>Rifampicine et infections ostéo-articulaires staphylococciques</vt:lpstr>
      <vt:lpstr>Traitement de l’ostéomyelite du biofilm à S. aureus</vt:lpstr>
      <vt:lpstr>Ni seule, ni mal accompagnée…</vt:lpstr>
      <vt:lpstr>Durée totale du traitement ?</vt:lpstr>
      <vt:lpstr>Que disent les recommandations ?</vt:lpstr>
      <vt:lpstr>Cas clinique 2</vt:lpstr>
      <vt:lpstr>Irène, 46 ans…</vt:lpstr>
      <vt:lpstr>Une radio..</vt:lpstr>
      <vt:lpstr>Décision chirurgicale</vt:lpstr>
      <vt:lpstr>Conduite à tenir</vt:lpstr>
      <vt:lpstr>Présentation PowerPoint</vt:lpstr>
      <vt:lpstr>Quelles modalités de traitement antibiotiques</vt:lpstr>
      <vt:lpstr>Présentation PowerPoint</vt:lpstr>
      <vt:lpstr>Les infections aigues de prothèse (hématogène ou post op précoce): </vt:lpstr>
      <vt:lpstr>En cas d’infection précoce sur prothèse</vt:lpstr>
      <vt:lpstr>Où aller chercher l’info : les recommandations existantes</vt:lpstr>
      <vt:lpstr>Médicales et chirurgicales</vt:lpstr>
      <vt:lpstr>Biofilm, spondylodiscites</vt:lpstr>
      <vt:lpstr>Un bon article de synthèse sur les ATB de l’infection sur matériel orthopédique</vt:lpstr>
      <vt:lpstr>Pied diabétique</vt:lpstr>
      <vt:lpstr>Prévention des ISO</vt:lpstr>
      <vt:lpstr>Site Internet</vt:lpstr>
      <vt:lpstr>Sci-hub.tw     … de la pub pour les pirates…</vt:lpstr>
      <vt:lpstr>Les centres de références en infections ostéo-articulaires complexes</vt:lpstr>
      <vt:lpstr>Centres de référence des infections ostéo-articulaires complexes</vt:lpstr>
      <vt:lpstr>Une base de données nationale</vt:lpstr>
      <vt:lpstr>Une organisation originale dans l’Ouest</vt:lpstr>
      <vt:lpstr>Un site Internet</vt:lpstr>
      <vt:lpstr>Des documents d’information patients</vt:lpstr>
      <vt:lpstr>Quelques articles récents</vt:lpstr>
      <vt:lpstr>Infections sur prothèses à streptocoques</vt:lpstr>
      <vt:lpstr>Un mauvais ménage : vanco et pipé-tazo</vt:lpstr>
      <vt:lpstr>Présentation PowerPoint</vt:lpstr>
      <vt:lpstr>Merci !</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diepba</dc:creator>
  <cp:lastModifiedBy/>
  <cp:revision>648</cp:revision>
  <dcterms:created xsi:type="dcterms:W3CDTF">2008-01-20T03:19:40Z</dcterms:created>
  <dcterms:modified xsi:type="dcterms:W3CDTF">2018-05-13T21:08:37Z</dcterms:modified>
</cp:coreProperties>
</file>