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86" r:id="rId3"/>
    <p:sldId id="285" r:id="rId4"/>
    <p:sldId id="287" r:id="rId5"/>
    <p:sldId id="293" r:id="rId6"/>
    <p:sldId id="288" r:id="rId7"/>
    <p:sldId id="294" r:id="rId8"/>
    <p:sldId id="295" r:id="rId9"/>
    <p:sldId id="296" r:id="rId10"/>
    <p:sldId id="297" r:id="rId11"/>
    <p:sldId id="298" r:id="rId12"/>
    <p:sldId id="289" r:id="rId13"/>
    <p:sldId id="300" r:id="rId14"/>
    <p:sldId id="299" r:id="rId15"/>
    <p:sldId id="301" r:id="rId16"/>
    <p:sldId id="290" r:id="rId17"/>
    <p:sldId id="302" r:id="rId18"/>
    <p:sldId id="303" r:id="rId19"/>
    <p:sldId id="304" r:id="rId20"/>
    <p:sldId id="305" r:id="rId21"/>
    <p:sldId id="311" r:id="rId22"/>
    <p:sldId id="291" r:id="rId23"/>
    <p:sldId id="271" r:id="rId24"/>
    <p:sldId id="262" r:id="rId25"/>
    <p:sldId id="272" r:id="rId26"/>
    <p:sldId id="263" r:id="rId27"/>
    <p:sldId id="265" r:id="rId28"/>
    <p:sldId id="264" r:id="rId29"/>
    <p:sldId id="267" r:id="rId30"/>
    <p:sldId id="269" r:id="rId31"/>
    <p:sldId id="270" r:id="rId32"/>
    <p:sldId id="273" r:id="rId33"/>
    <p:sldId id="274" r:id="rId34"/>
    <p:sldId id="276" r:id="rId35"/>
    <p:sldId id="277" r:id="rId36"/>
    <p:sldId id="279" r:id="rId37"/>
    <p:sldId id="284" r:id="rId38"/>
    <p:sldId id="280" r:id="rId39"/>
    <p:sldId id="282" r:id="rId40"/>
    <p:sldId id="292" r:id="rId41"/>
    <p:sldId id="306" r:id="rId42"/>
    <p:sldId id="307" r:id="rId43"/>
    <p:sldId id="310" r:id="rId44"/>
    <p:sldId id="309" r:id="rId45"/>
    <p:sldId id="258" r:id="rId46"/>
    <p:sldId id="260" r:id="rId47"/>
    <p:sldId id="308" r:id="rId4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89"/>
    <p:restoredTop sz="83382"/>
  </p:normalViewPr>
  <p:slideViewPr>
    <p:cSldViewPr snapToGrid="0" snapToObjects="1">
      <p:cViewPr varScale="1">
        <p:scale>
          <a:sx n="148" d="100"/>
          <a:sy n="148" d="100"/>
        </p:scale>
        <p:origin x="376" y="1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743AB9-51D3-5048-94D8-78BD52611E5D}" type="datetimeFigureOut">
              <a:rPr lang="fr-FR" smtClean="0"/>
              <a:t>13/11/2018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350D56-38CA-7347-B257-262E7481FE99}" type="slidenum">
              <a:rPr lang="fr-FR" smtClean="0"/>
              <a:t>‹N°›</a:t>
            </a:fld>
            <a:endParaRPr lang="fr-FR"/>
          </a:p>
        </p:txBody>
      </p:sp>
    </p:spTree>
    <p:extLst>
      <p:ext uri="{BB962C8B-B14F-4D97-AF65-F5344CB8AC3E}">
        <p14:creationId xmlns:p14="http://schemas.microsoft.com/office/powerpoint/2010/main" val="1366360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6350D56-38CA-7347-B257-262E7481FE99}" type="slidenum">
              <a:rPr lang="fr-FR" smtClean="0"/>
              <a:t>1</a:t>
            </a:fld>
            <a:endParaRPr lang="fr-FR"/>
          </a:p>
        </p:txBody>
      </p:sp>
    </p:spTree>
    <p:extLst>
      <p:ext uri="{BB962C8B-B14F-4D97-AF65-F5344CB8AC3E}">
        <p14:creationId xmlns:p14="http://schemas.microsoft.com/office/powerpoint/2010/main" val="3958114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Plus sensible pour le diagnostic d’infection au-delà de 90 jours post-op</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SEROBIOS : VPP  pour S. aureus &lt; 60%</a:t>
            </a:r>
          </a:p>
          <a:p>
            <a:endParaRPr lang="fr-FR" dirty="0"/>
          </a:p>
        </p:txBody>
      </p:sp>
      <p:sp>
        <p:nvSpPr>
          <p:cNvPr id="4" name="Espace réservé du numéro de diapositive 3"/>
          <p:cNvSpPr>
            <a:spLocks noGrp="1"/>
          </p:cNvSpPr>
          <p:nvPr>
            <p:ph type="sldNum" sz="quarter" idx="5"/>
          </p:nvPr>
        </p:nvSpPr>
        <p:spPr/>
        <p:txBody>
          <a:bodyPr/>
          <a:lstStyle/>
          <a:p>
            <a:fld id="{96350D56-38CA-7347-B257-262E7481FE99}" type="slidenum">
              <a:rPr lang="fr-FR" smtClean="0"/>
              <a:t>28</a:t>
            </a:fld>
            <a:endParaRPr lang="fr-FR"/>
          </a:p>
        </p:txBody>
      </p:sp>
    </p:spTree>
    <p:extLst>
      <p:ext uri="{BB962C8B-B14F-4D97-AF65-F5344CB8AC3E}">
        <p14:creationId xmlns:p14="http://schemas.microsoft.com/office/powerpoint/2010/main" val="692341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err="1">
                <a:solidFill>
                  <a:schemeClr val="tx1"/>
                </a:solidFill>
                <a:effectLst/>
                <a:latin typeface="+mn-lt"/>
                <a:ea typeface="+mn-ea"/>
                <a:cs typeface="+mn-cs"/>
              </a:rPr>
              <a:t>primary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arthroplasty</a:t>
            </a:r>
            <a:r>
              <a:rPr lang="fr-FR" sz="1200" kern="1200" dirty="0">
                <a:solidFill>
                  <a:schemeClr val="tx1"/>
                </a:solidFill>
                <a:effectLst/>
                <a:latin typeface="+mn-lt"/>
                <a:ea typeface="+mn-ea"/>
                <a:cs typeface="+mn-cs"/>
              </a:rPr>
              <a:t> (group A), </a:t>
            </a:r>
            <a:r>
              <a:rPr lang="fr-FR" sz="1200" kern="1200" dirty="0" err="1">
                <a:solidFill>
                  <a:schemeClr val="tx1"/>
                </a:solidFill>
                <a:effectLst/>
                <a:latin typeface="+mn-lt"/>
                <a:ea typeface="+mn-ea"/>
                <a:cs typeface="+mn-cs"/>
              </a:rPr>
              <a:t>aseptic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revision</a:t>
            </a:r>
            <a:r>
              <a:rPr lang="fr-FR" sz="1200" kern="1200" dirty="0">
                <a:solidFill>
                  <a:schemeClr val="tx1"/>
                </a:solidFill>
                <a:effectLst/>
                <a:latin typeface="+mn-lt"/>
                <a:ea typeface="+mn-ea"/>
                <a:cs typeface="+mn-cs"/>
              </a:rPr>
              <a:t> (group B), </a:t>
            </a:r>
            <a:r>
              <a:rPr lang="fr-FR" sz="1200" kern="1200" dirty="0" err="1">
                <a:solidFill>
                  <a:schemeClr val="tx1"/>
                </a:solidFill>
                <a:effectLst/>
                <a:latin typeface="+mn-lt"/>
                <a:ea typeface="+mn-ea"/>
                <a:cs typeface="+mn-cs"/>
              </a:rPr>
              <a:t>revision</a:t>
            </a:r>
            <a:r>
              <a:rPr lang="fr-FR" sz="1200" kern="1200" dirty="0">
                <a:solidFill>
                  <a:schemeClr val="tx1"/>
                </a:solidFill>
                <a:effectLst/>
                <a:latin typeface="+mn-lt"/>
                <a:ea typeface="+mn-ea"/>
                <a:cs typeface="+mn-cs"/>
              </a:rPr>
              <a:t> for PJI (group C), </a:t>
            </a:r>
            <a:r>
              <a:rPr lang="fr-FR" sz="1200" kern="1200" dirty="0" err="1">
                <a:solidFill>
                  <a:schemeClr val="tx1"/>
                </a:solidFill>
                <a:effectLst/>
                <a:latin typeface="+mn-lt"/>
                <a:ea typeface="+mn-ea"/>
                <a:cs typeface="+mn-cs"/>
              </a:rPr>
              <a:t>reimplantation</a:t>
            </a:r>
            <a:r>
              <a:rPr lang="fr-FR" sz="1200" kern="1200" dirty="0">
                <a:solidFill>
                  <a:schemeClr val="tx1"/>
                </a:solidFill>
                <a:effectLst/>
                <a:latin typeface="+mn-lt"/>
                <a:ea typeface="+mn-ea"/>
                <a:cs typeface="+mn-cs"/>
              </a:rPr>
              <a:t> (group D), and infection in a site </a:t>
            </a:r>
            <a:r>
              <a:rPr lang="fr-FR" sz="1200" kern="1200" dirty="0" err="1">
                <a:solidFill>
                  <a:schemeClr val="tx1"/>
                </a:solidFill>
                <a:effectLst/>
                <a:latin typeface="+mn-lt"/>
                <a:ea typeface="+mn-ea"/>
                <a:cs typeface="+mn-cs"/>
              </a:rPr>
              <a:t>other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than</a:t>
            </a:r>
            <a:r>
              <a:rPr lang="fr-FR" sz="1200" kern="1200" dirty="0">
                <a:solidFill>
                  <a:schemeClr val="tx1"/>
                </a:solidFill>
                <a:effectLst/>
                <a:latin typeface="+mn-lt"/>
                <a:ea typeface="+mn-ea"/>
                <a:cs typeface="+mn-cs"/>
              </a:rPr>
              <a:t> a joint (group E) </a:t>
            </a:r>
            <a:endParaRPr lang="fr-FR" dirty="0"/>
          </a:p>
        </p:txBody>
      </p:sp>
      <p:sp>
        <p:nvSpPr>
          <p:cNvPr id="4" name="Espace réservé du numéro de diapositive 3"/>
          <p:cNvSpPr>
            <a:spLocks noGrp="1"/>
          </p:cNvSpPr>
          <p:nvPr>
            <p:ph type="sldNum" sz="quarter" idx="5"/>
          </p:nvPr>
        </p:nvSpPr>
        <p:spPr/>
        <p:txBody>
          <a:bodyPr/>
          <a:lstStyle/>
          <a:p>
            <a:fld id="{96350D56-38CA-7347-B257-262E7481FE99}" type="slidenum">
              <a:rPr lang="fr-FR" smtClean="0"/>
              <a:t>30</a:t>
            </a:fld>
            <a:endParaRPr lang="fr-FR"/>
          </a:p>
        </p:txBody>
      </p:sp>
    </p:spTree>
    <p:extLst>
      <p:ext uri="{BB962C8B-B14F-4D97-AF65-F5344CB8AC3E}">
        <p14:creationId xmlns:p14="http://schemas.microsoft.com/office/powerpoint/2010/main" val="2203423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6350D56-38CA-7347-B257-262E7481FE99}" type="slidenum">
              <a:rPr lang="fr-FR" smtClean="0"/>
              <a:t>39</a:t>
            </a:fld>
            <a:endParaRPr lang="fr-FR"/>
          </a:p>
        </p:txBody>
      </p:sp>
    </p:spTree>
    <p:extLst>
      <p:ext uri="{BB962C8B-B14F-4D97-AF65-F5344CB8AC3E}">
        <p14:creationId xmlns:p14="http://schemas.microsoft.com/office/powerpoint/2010/main" val="3452479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6350D56-38CA-7347-B257-262E7481FE99}" type="slidenum">
              <a:rPr lang="fr-FR" smtClean="0"/>
              <a:t>44</a:t>
            </a:fld>
            <a:endParaRPr lang="fr-FR"/>
          </a:p>
        </p:txBody>
      </p:sp>
    </p:spTree>
    <p:extLst>
      <p:ext uri="{BB962C8B-B14F-4D97-AF65-F5344CB8AC3E}">
        <p14:creationId xmlns:p14="http://schemas.microsoft.com/office/powerpoint/2010/main" val="3674239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valeur anormale de la VS comme critère d’infection peut être critiquée, c’est probablement un examen amené à disparaître dans les années à venir.</a:t>
            </a:r>
          </a:p>
        </p:txBody>
      </p:sp>
      <p:sp>
        <p:nvSpPr>
          <p:cNvPr id="4" name="Espace réservé du numéro de diapositive 3"/>
          <p:cNvSpPr>
            <a:spLocks noGrp="1"/>
          </p:cNvSpPr>
          <p:nvPr>
            <p:ph type="sldNum" sz="quarter" idx="5"/>
          </p:nvPr>
        </p:nvSpPr>
        <p:spPr/>
        <p:txBody>
          <a:bodyPr/>
          <a:lstStyle/>
          <a:p>
            <a:fld id="{96350D56-38CA-7347-B257-262E7481FE99}" type="slidenum">
              <a:rPr lang="fr-FR" smtClean="0"/>
              <a:t>45</a:t>
            </a:fld>
            <a:endParaRPr lang="fr-FR"/>
          </a:p>
        </p:txBody>
      </p:sp>
    </p:spTree>
    <p:extLst>
      <p:ext uri="{BB962C8B-B14F-4D97-AF65-F5344CB8AC3E}">
        <p14:creationId xmlns:p14="http://schemas.microsoft.com/office/powerpoint/2010/main" val="779218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Infection PTG à S. epidermidis, S. </a:t>
            </a:r>
            <a:r>
              <a:rPr lang="fr-FR" dirty="0" err="1"/>
              <a:t>lugdunernsis</a:t>
            </a:r>
            <a:r>
              <a:rPr lang="fr-FR" dirty="0"/>
              <a:t> et </a:t>
            </a:r>
            <a:r>
              <a:rPr lang="fr-FR" dirty="0" err="1"/>
              <a:t>Corynébactérie</a:t>
            </a:r>
            <a:r>
              <a:rPr lang="fr-FR" dirty="0"/>
              <a:t>. Présence d’un descellement fémoral et tibial franc et d’appositions </a:t>
            </a:r>
            <a:r>
              <a:rPr lang="fr-FR" dirty="0" err="1"/>
              <a:t>périostées</a:t>
            </a:r>
            <a:r>
              <a:rPr lang="fr-FR" dirty="0"/>
              <a:t> fémorales (flèches).</a:t>
            </a:r>
          </a:p>
        </p:txBody>
      </p:sp>
      <p:sp>
        <p:nvSpPr>
          <p:cNvPr id="4" name="Espace réservé du numéro de diapositive 3"/>
          <p:cNvSpPr>
            <a:spLocks noGrp="1"/>
          </p:cNvSpPr>
          <p:nvPr>
            <p:ph type="sldNum" sz="quarter" idx="5"/>
          </p:nvPr>
        </p:nvSpPr>
        <p:spPr/>
        <p:txBody>
          <a:bodyPr/>
          <a:lstStyle/>
          <a:p>
            <a:fld id="{96350D56-38CA-7347-B257-262E7481FE99}" type="slidenum">
              <a:rPr lang="fr-FR" smtClean="0"/>
              <a:t>7</a:t>
            </a:fld>
            <a:endParaRPr lang="fr-FR"/>
          </a:p>
        </p:txBody>
      </p:sp>
    </p:spTree>
    <p:extLst>
      <p:ext uri="{BB962C8B-B14F-4D97-AF65-F5344CB8AC3E}">
        <p14:creationId xmlns:p14="http://schemas.microsoft.com/office/powerpoint/2010/main" val="3980295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err="1"/>
              <a:t>Septic</a:t>
            </a:r>
            <a:r>
              <a:rPr lang="fr-FR" b="1" dirty="0"/>
              <a:t> hip joint effusion in a 61-year-old </a:t>
            </a:r>
            <a:r>
              <a:rPr lang="fr-FR" b="1" dirty="0" err="1"/>
              <a:t>woman</a:t>
            </a:r>
            <a:r>
              <a:rPr lang="fr-FR" b="1" dirty="0"/>
              <a:t> 2 </a:t>
            </a:r>
            <a:r>
              <a:rPr lang="fr-FR" b="1" dirty="0" err="1"/>
              <a:t>years</a:t>
            </a:r>
            <a:r>
              <a:rPr lang="fr-FR" b="1" dirty="0"/>
              <a:t> </a:t>
            </a:r>
            <a:r>
              <a:rPr lang="fr-FR" b="1" dirty="0" err="1"/>
              <a:t>after</a:t>
            </a:r>
            <a:r>
              <a:rPr lang="fr-FR" b="1" dirty="0"/>
              <a:t> a right total hip replacement. Sagittal </a:t>
            </a:r>
            <a:r>
              <a:rPr lang="fr-FR" b="1" dirty="0" err="1"/>
              <a:t>sonogram</a:t>
            </a:r>
            <a:r>
              <a:rPr lang="fr-FR" b="1" dirty="0"/>
              <a:t> of the </a:t>
            </a:r>
            <a:r>
              <a:rPr lang="fr-FR" b="1" dirty="0" err="1"/>
              <a:t>anterior</a:t>
            </a:r>
            <a:r>
              <a:rPr lang="fr-FR" b="1" dirty="0"/>
              <a:t> aspect of the right hip shows an </a:t>
            </a:r>
            <a:r>
              <a:rPr lang="fr-FR" b="1" dirty="0" err="1"/>
              <a:t>anechoic</a:t>
            </a:r>
            <a:r>
              <a:rPr lang="fr-FR" b="1" dirty="0"/>
              <a:t> effusion (</a:t>
            </a:r>
            <a:r>
              <a:rPr lang="fr-FR" b="1" dirty="0" err="1"/>
              <a:t>arrow</a:t>
            </a:r>
            <a:r>
              <a:rPr lang="fr-FR" b="1" dirty="0"/>
              <a:t>) </a:t>
            </a:r>
            <a:r>
              <a:rPr lang="fr-FR" b="1" dirty="0" err="1"/>
              <a:t>anterior</a:t>
            </a:r>
            <a:r>
              <a:rPr lang="fr-FR" b="1" dirty="0"/>
              <a:t> to the </a:t>
            </a:r>
            <a:r>
              <a:rPr lang="fr-FR" b="1" dirty="0" err="1"/>
              <a:t>femoral</a:t>
            </a:r>
            <a:r>
              <a:rPr lang="fr-FR" b="1" dirty="0"/>
              <a:t> neck component of the hip </a:t>
            </a:r>
            <a:r>
              <a:rPr lang="fr-FR" b="1" dirty="0" err="1"/>
              <a:t>prosthesis</a:t>
            </a:r>
            <a:r>
              <a:rPr lang="fr-FR" b="1" dirty="0"/>
              <a:t> (</a:t>
            </a:r>
            <a:r>
              <a:rPr lang="fr-FR" b="1" dirty="0" err="1"/>
              <a:t>arrowhead</a:t>
            </a:r>
            <a:r>
              <a:rPr lang="fr-FR" b="1" dirty="0"/>
              <a:t>). </a:t>
            </a:r>
            <a:r>
              <a:rPr lang="fr-FR" b="1" dirty="0" err="1"/>
              <a:t>Sonographically</a:t>
            </a:r>
            <a:r>
              <a:rPr lang="fr-FR" b="1" dirty="0"/>
              <a:t> </a:t>
            </a:r>
            <a:r>
              <a:rPr lang="fr-FR" b="1" dirty="0" err="1"/>
              <a:t>guided</a:t>
            </a:r>
            <a:r>
              <a:rPr lang="fr-FR" b="1" dirty="0"/>
              <a:t> aspiration </a:t>
            </a:r>
            <a:r>
              <a:rPr lang="fr-FR" b="1" dirty="0" err="1"/>
              <a:t>revealed</a:t>
            </a:r>
            <a:r>
              <a:rPr lang="fr-FR" b="1" dirty="0"/>
              <a:t> purulent </a:t>
            </a:r>
            <a:r>
              <a:rPr lang="fr-FR" b="1" dirty="0" err="1"/>
              <a:t>material</a:t>
            </a:r>
            <a:r>
              <a:rPr lang="fr-FR" b="1" dirty="0"/>
              <a:t>.</a:t>
            </a:r>
          </a:p>
          <a:p>
            <a:endParaRPr lang="fr-FR" dirty="0"/>
          </a:p>
        </p:txBody>
      </p:sp>
      <p:sp>
        <p:nvSpPr>
          <p:cNvPr id="4" name="Espace réservé du numéro de diapositive 3"/>
          <p:cNvSpPr>
            <a:spLocks noGrp="1"/>
          </p:cNvSpPr>
          <p:nvPr>
            <p:ph type="sldNum" sz="quarter" idx="5"/>
          </p:nvPr>
        </p:nvSpPr>
        <p:spPr/>
        <p:txBody>
          <a:bodyPr/>
          <a:lstStyle/>
          <a:p>
            <a:fld id="{96350D56-38CA-7347-B257-262E7481FE99}" type="slidenum">
              <a:rPr lang="fr-FR" smtClean="0"/>
              <a:t>8</a:t>
            </a:fld>
            <a:endParaRPr lang="fr-FR"/>
          </a:p>
        </p:txBody>
      </p:sp>
    </p:spTree>
    <p:extLst>
      <p:ext uri="{BB962C8B-B14F-4D97-AF65-F5344CB8AC3E}">
        <p14:creationId xmlns:p14="http://schemas.microsoft.com/office/powerpoint/2010/main" val="2926341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 scintigraphie au Tc-99 </a:t>
            </a:r>
            <a:r>
              <a:rPr lang="fr-FR" sz="1200" kern="1200" dirty="0" err="1">
                <a:solidFill>
                  <a:schemeClr val="tx1"/>
                </a:solidFill>
                <a:effectLst/>
                <a:latin typeface="+mn-lt"/>
                <a:ea typeface="+mn-ea"/>
                <a:cs typeface="+mn-cs"/>
              </a:rPr>
              <a:t>méthyldiphosphonate</a:t>
            </a:r>
            <a:r>
              <a:rPr lang="fr-FR" sz="1200" kern="1200" dirty="0">
                <a:solidFill>
                  <a:schemeClr val="tx1"/>
                </a:solidFill>
                <a:effectLst/>
                <a:latin typeface="+mn-lt"/>
                <a:ea typeface="+mn-ea"/>
                <a:cs typeface="+mn-cs"/>
              </a:rPr>
              <a:t>,</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 scintigraphie aux </a:t>
            </a:r>
            <a:r>
              <a:rPr lang="fr-FR" sz="1200" kern="1200" dirty="0" err="1">
                <a:solidFill>
                  <a:schemeClr val="tx1"/>
                </a:solidFill>
                <a:effectLst/>
                <a:latin typeface="+mn-lt"/>
                <a:ea typeface="+mn-ea"/>
                <a:cs typeface="+mn-cs"/>
              </a:rPr>
              <a:t>polynucléaires</a:t>
            </a:r>
            <a:r>
              <a:rPr lang="fr-FR" sz="1200" kern="1200" dirty="0">
                <a:solidFill>
                  <a:schemeClr val="tx1"/>
                </a:solidFill>
                <a:effectLst/>
                <a:latin typeface="+mn-lt"/>
                <a:ea typeface="+mn-ea"/>
                <a:cs typeface="+mn-cs"/>
              </a:rPr>
              <a:t> ou aux anticorps </a:t>
            </a:r>
            <a:r>
              <a:rPr lang="fr-FR" sz="1200" kern="1200" dirty="0" err="1">
                <a:solidFill>
                  <a:schemeClr val="tx1"/>
                </a:solidFill>
                <a:effectLst/>
                <a:latin typeface="+mn-lt"/>
                <a:ea typeface="+mn-ea"/>
                <a:cs typeface="+mn-cs"/>
              </a:rPr>
              <a:t>antigranulocytaires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marqués</a:t>
            </a:r>
            <a:r>
              <a:rPr lang="fr-FR" sz="1200" kern="1200" dirty="0">
                <a:solidFill>
                  <a:schemeClr val="tx1"/>
                </a:solidFill>
                <a:effectLst/>
                <a:latin typeface="+mn-lt"/>
                <a:ea typeface="+mn-ea"/>
                <a:cs typeface="+mn-cs"/>
              </a:rPr>
              <a:t>,</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 et tomographie en </a:t>
            </a:r>
            <a:r>
              <a:rPr lang="fr-FR" sz="1200" kern="1200" dirty="0" err="1">
                <a:solidFill>
                  <a:schemeClr val="tx1"/>
                </a:solidFill>
                <a:effectLst/>
                <a:latin typeface="+mn-lt"/>
                <a:ea typeface="+mn-ea"/>
                <a:cs typeface="+mn-cs"/>
              </a:rPr>
              <a:t>émission</a:t>
            </a:r>
            <a:r>
              <a:rPr lang="fr-FR" sz="1200" kern="1200" dirty="0">
                <a:solidFill>
                  <a:schemeClr val="tx1"/>
                </a:solidFill>
                <a:effectLst/>
                <a:latin typeface="+mn-lt"/>
                <a:ea typeface="+mn-ea"/>
                <a:cs typeface="+mn-cs"/>
              </a:rPr>
              <a:t> de positrons au </a:t>
            </a:r>
            <a:r>
              <a:rPr lang="fr-FR" sz="1200" kern="1200" dirty="0" err="1">
                <a:solidFill>
                  <a:schemeClr val="tx1"/>
                </a:solidFill>
                <a:effectLst/>
                <a:latin typeface="+mn-lt"/>
                <a:ea typeface="+mn-ea"/>
                <a:cs typeface="+mn-cs"/>
              </a:rPr>
              <a:t>fluoro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deoxyglucose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couplée</a:t>
            </a:r>
            <a:r>
              <a:rPr lang="fr-FR" sz="1200" kern="1200" dirty="0">
                <a:solidFill>
                  <a:schemeClr val="tx1"/>
                </a:solidFill>
                <a:effectLst/>
                <a:latin typeface="+mn-lt"/>
                <a:ea typeface="+mn-ea"/>
                <a:cs typeface="+mn-cs"/>
              </a:rPr>
              <a:t> à la TDM (TEP- FDG/TDM)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96350D56-38CA-7347-B257-262E7481FE99}" type="slidenum">
              <a:rPr lang="fr-FR" smtClean="0"/>
              <a:t>10</a:t>
            </a:fld>
            <a:endParaRPr lang="fr-FR"/>
          </a:p>
        </p:txBody>
      </p:sp>
    </p:spTree>
    <p:extLst>
      <p:ext uri="{BB962C8B-B14F-4D97-AF65-F5344CB8AC3E}">
        <p14:creationId xmlns:p14="http://schemas.microsoft.com/office/powerpoint/2010/main" val="401504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½ vie FDG : 109 minutes</a:t>
            </a:r>
          </a:p>
        </p:txBody>
      </p:sp>
      <p:sp>
        <p:nvSpPr>
          <p:cNvPr id="4" name="Espace réservé du numéro de diapositive 3"/>
          <p:cNvSpPr>
            <a:spLocks noGrp="1"/>
          </p:cNvSpPr>
          <p:nvPr>
            <p:ph type="sldNum" sz="quarter" idx="5"/>
          </p:nvPr>
        </p:nvSpPr>
        <p:spPr/>
        <p:txBody>
          <a:bodyPr/>
          <a:lstStyle/>
          <a:p>
            <a:fld id="{96350D56-38CA-7347-B257-262E7481FE99}" type="slidenum">
              <a:rPr lang="fr-FR" smtClean="0"/>
              <a:t>11</a:t>
            </a:fld>
            <a:endParaRPr lang="fr-FR"/>
          </a:p>
        </p:txBody>
      </p:sp>
    </p:spTree>
    <p:extLst>
      <p:ext uri="{BB962C8B-B14F-4D97-AF65-F5344CB8AC3E}">
        <p14:creationId xmlns:p14="http://schemas.microsoft.com/office/powerpoint/2010/main" val="446536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Somme et al : la croix St Simon</a:t>
            </a:r>
          </a:p>
        </p:txBody>
      </p:sp>
      <p:sp>
        <p:nvSpPr>
          <p:cNvPr id="4" name="Espace réservé du numéro de diapositive 3"/>
          <p:cNvSpPr>
            <a:spLocks noGrp="1"/>
          </p:cNvSpPr>
          <p:nvPr>
            <p:ph type="sldNum" sz="quarter" idx="5"/>
          </p:nvPr>
        </p:nvSpPr>
        <p:spPr/>
        <p:txBody>
          <a:bodyPr/>
          <a:lstStyle/>
          <a:p>
            <a:fld id="{96350D56-38CA-7347-B257-262E7481FE99}" type="slidenum">
              <a:rPr lang="fr-FR" smtClean="0"/>
              <a:t>13</a:t>
            </a:fld>
            <a:endParaRPr lang="fr-FR"/>
          </a:p>
        </p:txBody>
      </p:sp>
    </p:spTree>
    <p:extLst>
      <p:ext uri="{BB962C8B-B14F-4D97-AF65-F5344CB8AC3E}">
        <p14:creationId xmlns:p14="http://schemas.microsoft.com/office/powerpoint/2010/main" val="4102984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Matrix </a:t>
            </a:r>
            <a:r>
              <a:rPr lang="fr-FR" dirty="0" err="1"/>
              <a:t>Assisted</a:t>
            </a:r>
            <a:r>
              <a:rPr lang="fr-FR" dirty="0"/>
              <a:t> Laser </a:t>
            </a:r>
            <a:r>
              <a:rPr lang="fr-FR" dirty="0" err="1"/>
              <a:t>Desorption</a:t>
            </a:r>
            <a:r>
              <a:rPr lang="fr-FR" dirty="0"/>
              <a:t> Ionisation - Time of Flight</a:t>
            </a:r>
          </a:p>
          <a:p>
            <a:r>
              <a:rPr lang="fr-FR" dirty="0"/>
              <a:t>Limitation ARN 16S : lié à la phase d’amplification mais également de séquençage.</a:t>
            </a:r>
          </a:p>
        </p:txBody>
      </p:sp>
      <p:sp>
        <p:nvSpPr>
          <p:cNvPr id="4" name="Espace réservé du numéro de diapositive 3"/>
          <p:cNvSpPr>
            <a:spLocks noGrp="1"/>
          </p:cNvSpPr>
          <p:nvPr>
            <p:ph type="sldNum" sz="quarter" idx="5"/>
          </p:nvPr>
        </p:nvSpPr>
        <p:spPr/>
        <p:txBody>
          <a:bodyPr/>
          <a:lstStyle/>
          <a:p>
            <a:fld id="{96350D56-38CA-7347-B257-262E7481FE99}" type="slidenum">
              <a:rPr lang="fr-FR" smtClean="0"/>
              <a:t>19</a:t>
            </a:fld>
            <a:endParaRPr lang="fr-FR"/>
          </a:p>
        </p:txBody>
      </p:sp>
    </p:spTree>
    <p:extLst>
      <p:ext uri="{BB962C8B-B14F-4D97-AF65-F5344CB8AC3E}">
        <p14:creationId xmlns:p14="http://schemas.microsoft.com/office/powerpoint/2010/main" val="2823446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Durée optimale de culture </a:t>
            </a:r>
            <a:r>
              <a:rPr lang="fr-FR" dirty="0" err="1"/>
              <a:t>zvec</a:t>
            </a:r>
            <a:r>
              <a:rPr lang="fr-FR" dirty="0"/>
              <a:t> les techniques de sensibilisation : 7 à 10 jours ? Etude en cours</a:t>
            </a:r>
          </a:p>
        </p:txBody>
      </p:sp>
      <p:sp>
        <p:nvSpPr>
          <p:cNvPr id="4" name="Espace réservé du numéro de diapositive 3"/>
          <p:cNvSpPr>
            <a:spLocks noGrp="1"/>
          </p:cNvSpPr>
          <p:nvPr>
            <p:ph type="sldNum" sz="quarter" idx="5"/>
          </p:nvPr>
        </p:nvSpPr>
        <p:spPr/>
        <p:txBody>
          <a:bodyPr/>
          <a:lstStyle/>
          <a:p>
            <a:fld id="{96350D56-38CA-7347-B257-262E7481FE99}" type="slidenum">
              <a:rPr lang="fr-FR" smtClean="0"/>
              <a:t>20</a:t>
            </a:fld>
            <a:endParaRPr lang="fr-FR"/>
          </a:p>
        </p:txBody>
      </p:sp>
    </p:spTree>
    <p:extLst>
      <p:ext uri="{BB962C8B-B14F-4D97-AF65-F5344CB8AC3E}">
        <p14:creationId xmlns:p14="http://schemas.microsoft.com/office/powerpoint/2010/main" val="1380914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The </a:t>
            </a:r>
            <a:r>
              <a:rPr lang="fr-FR" dirty="0" err="1"/>
              <a:t>sensitivity</a:t>
            </a:r>
            <a:r>
              <a:rPr lang="fr-FR" dirty="0"/>
              <a:t>, </a:t>
            </a:r>
            <a:r>
              <a:rPr lang="fr-FR" dirty="0" err="1"/>
              <a:t>specificity</a:t>
            </a:r>
            <a:r>
              <a:rPr lang="fr-FR" dirty="0"/>
              <a:t>, positive </a:t>
            </a:r>
            <a:r>
              <a:rPr lang="fr-FR" dirty="0" err="1"/>
              <a:t>predictive</a:t>
            </a:r>
            <a:r>
              <a:rPr lang="fr-FR" dirty="0"/>
              <a:t> value, </a:t>
            </a:r>
            <a:r>
              <a:rPr lang="fr-FR" dirty="0" err="1"/>
              <a:t>negative</a:t>
            </a:r>
            <a:r>
              <a:rPr lang="fr-FR" dirty="0"/>
              <a:t> </a:t>
            </a:r>
            <a:r>
              <a:rPr lang="fr-FR" dirty="0" err="1"/>
              <a:t>predictive</a:t>
            </a:r>
            <a:r>
              <a:rPr lang="fr-FR" dirty="0"/>
              <a:t> value, and </a:t>
            </a:r>
            <a:r>
              <a:rPr lang="fr-FR" dirty="0" err="1"/>
              <a:t>accuracy</a:t>
            </a:r>
            <a:r>
              <a:rPr lang="fr-FR" dirty="0"/>
              <a:t> </a:t>
            </a:r>
            <a:r>
              <a:rPr lang="fr-FR" dirty="0" err="1"/>
              <a:t>were</a:t>
            </a:r>
            <a:r>
              <a:rPr lang="fr-FR" dirty="0"/>
              <a:t> 78.7%, 90.0%, 96.7%, 52.9%, and 81.1%, </a:t>
            </a:r>
            <a:r>
              <a:rPr lang="fr-FR" dirty="0" err="1"/>
              <a:t>respectively</a:t>
            </a:r>
            <a:r>
              <a:rPr lang="fr-FR" dirty="0"/>
              <a:t>, for the </a:t>
            </a:r>
            <a:r>
              <a:rPr lang="fr-FR" dirty="0" err="1"/>
              <a:t>Morawietz</a:t>
            </a:r>
            <a:r>
              <a:rPr lang="fr-FR" dirty="0"/>
              <a:t> classification, and 82.0%, 90.0%, </a:t>
            </a:r>
            <a:r>
              <a:rPr lang="fr-FR" sz="1200" kern="1200" dirty="0">
                <a:solidFill>
                  <a:schemeClr val="tx1"/>
                </a:solidFill>
                <a:effectLst/>
                <a:latin typeface="+mn-lt"/>
                <a:ea typeface="+mn-ea"/>
                <a:cs typeface="+mn-cs"/>
              </a:rPr>
              <a:t>96.9%, 57.1%, and 83.7%, </a:t>
            </a:r>
            <a:r>
              <a:rPr lang="fr-FR" sz="1200" kern="1200" dirty="0" err="1">
                <a:solidFill>
                  <a:schemeClr val="tx1"/>
                </a:solidFill>
                <a:effectLst/>
                <a:latin typeface="+mn-lt"/>
                <a:ea typeface="+mn-ea"/>
                <a:cs typeface="+mn-cs"/>
              </a:rPr>
              <a:t>respectively</a:t>
            </a:r>
            <a:r>
              <a:rPr lang="fr-FR" sz="1200" kern="1200" dirty="0">
                <a:solidFill>
                  <a:schemeClr val="tx1"/>
                </a:solidFill>
                <a:effectLst/>
                <a:latin typeface="+mn-lt"/>
                <a:ea typeface="+mn-ea"/>
                <a:cs typeface="+mn-cs"/>
              </a:rPr>
              <a:t>, for the 23-neutrophil </a:t>
            </a:r>
            <a:r>
              <a:rPr lang="fr-FR" sz="1200" kern="1200" dirty="0" err="1">
                <a:solidFill>
                  <a:schemeClr val="tx1"/>
                </a:solidFill>
                <a:effectLst/>
                <a:latin typeface="+mn-lt"/>
                <a:ea typeface="+mn-ea"/>
                <a:cs typeface="+mn-cs"/>
              </a:rPr>
              <a:t>threshold</a:t>
            </a:r>
            <a:r>
              <a:rPr lang="fr-FR" sz="1200" kern="1200" dirty="0">
                <a:solidFill>
                  <a:schemeClr val="tx1"/>
                </a:solidFill>
                <a:effectLst/>
                <a:latin typeface="+mn-lt"/>
                <a:ea typeface="+mn-ea"/>
                <a:cs typeface="+mn-cs"/>
              </a:rPr>
              <a:t>. The new </a:t>
            </a:r>
            <a:r>
              <a:rPr lang="fr-FR" sz="1200" kern="1200" dirty="0" err="1">
                <a:solidFill>
                  <a:schemeClr val="tx1"/>
                </a:solidFill>
                <a:effectLst/>
                <a:latin typeface="+mn-lt"/>
                <a:ea typeface="+mn-ea"/>
                <a:cs typeface="+mn-cs"/>
              </a:rPr>
              <a:t>algo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rithm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using</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threshold</a:t>
            </a:r>
            <a:r>
              <a:rPr lang="fr-FR" sz="1200" kern="1200" dirty="0">
                <a:solidFill>
                  <a:schemeClr val="tx1"/>
                </a:solidFill>
                <a:effectLst/>
                <a:latin typeface="+mn-lt"/>
                <a:ea typeface="+mn-ea"/>
                <a:cs typeface="+mn-cs"/>
              </a:rPr>
              <a:t> of 23 </a:t>
            </a:r>
            <a:r>
              <a:rPr lang="fr-FR" sz="1200" kern="1200" dirty="0" err="1">
                <a:solidFill>
                  <a:schemeClr val="tx1"/>
                </a:solidFill>
                <a:effectLst/>
                <a:latin typeface="+mn-lt"/>
                <a:ea typeface="+mn-ea"/>
                <a:cs typeface="+mn-cs"/>
              </a:rPr>
              <a:t>neutrophils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can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proposed</a:t>
            </a:r>
            <a:r>
              <a:rPr lang="fr-FR" sz="1200" kern="1200" dirty="0">
                <a:solidFill>
                  <a:schemeClr val="tx1"/>
                </a:solidFill>
                <a:effectLst/>
                <a:latin typeface="+mn-lt"/>
                <a:ea typeface="+mn-ea"/>
                <a:cs typeface="+mn-cs"/>
              </a:rPr>
              <a:t> as a new gold standard for the </a:t>
            </a:r>
            <a:r>
              <a:rPr lang="fr-FR" sz="1200" kern="1200" dirty="0" err="1">
                <a:solidFill>
                  <a:schemeClr val="tx1"/>
                </a:solidFill>
                <a:effectLst/>
                <a:latin typeface="+mn-lt"/>
                <a:ea typeface="+mn-ea"/>
                <a:cs typeface="+mn-cs"/>
              </a:rPr>
              <a:t>histopathological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diagnosis</a:t>
            </a:r>
            <a:r>
              <a:rPr lang="fr-FR" sz="1200" kern="1200" dirty="0">
                <a:solidFill>
                  <a:schemeClr val="tx1"/>
                </a:solidFill>
                <a:effectLst/>
                <a:latin typeface="+mn-lt"/>
                <a:ea typeface="+mn-ea"/>
                <a:cs typeface="+mn-cs"/>
              </a:rPr>
              <a:t> of PJI.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96350D56-38CA-7347-B257-262E7481FE99}" type="slidenum">
              <a:rPr lang="fr-FR" smtClean="0"/>
              <a:t>24</a:t>
            </a:fld>
            <a:endParaRPr lang="fr-FR"/>
          </a:p>
        </p:txBody>
      </p:sp>
    </p:spTree>
    <p:extLst>
      <p:ext uri="{BB962C8B-B14F-4D97-AF65-F5344CB8AC3E}">
        <p14:creationId xmlns:p14="http://schemas.microsoft.com/office/powerpoint/2010/main" val="1354599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3D1B7475-F60A-A647-B986-6D594D578737}" type="datetimeFigureOut">
              <a:rPr lang="fr-FR" smtClean="0"/>
              <a:t>13/11/2018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8F6D88F-34C9-8D4B-B19C-20BADD574D11}" type="slidenum">
              <a:rPr lang="fr-FR" smtClean="0"/>
              <a:t>‹N°›</a:t>
            </a:fld>
            <a:endParaRPr lang="fr-FR"/>
          </a:p>
        </p:txBody>
      </p:sp>
    </p:spTree>
    <p:extLst>
      <p:ext uri="{BB962C8B-B14F-4D97-AF65-F5344CB8AC3E}">
        <p14:creationId xmlns:p14="http://schemas.microsoft.com/office/powerpoint/2010/main" val="2124643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D1B7475-F60A-A647-B986-6D594D578737}" type="datetimeFigureOut">
              <a:rPr lang="fr-FR" smtClean="0"/>
              <a:t>13/11/2018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8F6D88F-34C9-8D4B-B19C-20BADD574D11}" type="slidenum">
              <a:rPr lang="fr-FR" smtClean="0"/>
              <a:t>‹N°›</a:t>
            </a:fld>
            <a:endParaRPr lang="fr-FR"/>
          </a:p>
        </p:txBody>
      </p:sp>
    </p:spTree>
    <p:extLst>
      <p:ext uri="{BB962C8B-B14F-4D97-AF65-F5344CB8AC3E}">
        <p14:creationId xmlns:p14="http://schemas.microsoft.com/office/powerpoint/2010/main" val="1935410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D1B7475-F60A-A647-B986-6D594D578737}" type="datetimeFigureOut">
              <a:rPr lang="fr-FR" smtClean="0"/>
              <a:t>13/11/2018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8F6D88F-34C9-8D4B-B19C-20BADD574D11}" type="slidenum">
              <a:rPr lang="fr-FR" smtClean="0"/>
              <a:t>‹N°›</a:t>
            </a:fld>
            <a:endParaRPr lang="fr-FR"/>
          </a:p>
        </p:txBody>
      </p:sp>
    </p:spTree>
    <p:extLst>
      <p:ext uri="{BB962C8B-B14F-4D97-AF65-F5344CB8AC3E}">
        <p14:creationId xmlns:p14="http://schemas.microsoft.com/office/powerpoint/2010/main" val="507489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D1B7475-F60A-A647-B986-6D594D578737}" type="datetimeFigureOut">
              <a:rPr lang="fr-FR" smtClean="0"/>
              <a:t>13/11/2018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8F6D88F-34C9-8D4B-B19C-20BADD574D11}" type="slidenum">
              <a:rPr lang="fr-FR" smtClean="0"/>
              <a:t>‹N°›</a:t>
            </a:fld>
            <a:endParaRPr lang="fr-FR"/>
          </a:p>
        </p:txBody>
      </p:sp>
    </p:spTree>
    <p:extLst>
      <p:ext uri="{BB962C8B-B14F-4D97-AF65-F5344CB8AC3E}">
        <p14:creationId xmlns:p14="http://schemas.microsoft.com/office/powerpoint/2010/main" val="527440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Cliquez et modifiez le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3D1B7475-F60A-A647-B986-6D594D578737}" type="datetimeFigureOut">
              <a:rPr lang="fr-FR" smtClean="0"/>
              <a:t>13/11/2018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8F6D88F-34C9-8D4B-B19C-20BADD574D11}" type="slidenum">
              <a:rPr lang="fr-FR" smtClean="0"/>
              <a:t>‹N°›</a:t>
            </a:fld>
            <a:endParaRPr lang="fr-FR"/>
          </a:p>
        </p:txBody>
      </p:sp>
    </p:spTree>
    <p:extLst>
      <p:ext uri="{BB962C8B-B14F-4D97-AF65-F5344CB8AC3E}">
        <p14:creationId xmlns:p14="http://schemas.microsoft.com/office/powerpoint/2010/main" val="2030968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3D1B7475-F60A-A647-B986-6D594D578737}" type="datetimeFigureOut">
              <a:rPr lang="fr-FR" smtClean="0"/>
              <a:t>13/11/2018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8F6D88F-34C9-8D4B-B19C-20BADD574D11}" type="slidenum">
              <a:rPr lang="fr-FR" smtClean="0"/>
              <a:t>‹N°›</a:t>
            </a:fld>
            <a:endParaRPr lang="fr-FR"/>
          </a:p>
        </p:txBody>
      </p:sp>
    </p:spTree>
    <p:extLst>
      <p:ext uri="{BB962C8B-B14F-4D97-AF65-F5344CB8AC3E}">
        <p14:creationId xmlns:p14="http://schemas.microsoft.com/office/powerpoint/2010/main" val="229749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3D1B7475-F60A-A647-B986-6D594D578737}" type="datetimeFigureOut">
              <a:rPr lang="fr-FR" smtClean="0"/>
              <a:t>13/11/2018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8F6D88F-34C9-8D4B-B19C-20BADD574D11}" type="slidenum">
              <a:rPr lang="fr-FR" smtClean="0"/>
              <a:t>‹N°›</a:t>
            </a:fld>
            <a:endParaRPr lang="fr-FR"/>
          </a:p>
        </p:txBody>
      </p:sp>
    </p:spTree>
    <p:extLst>
      <p:ext uri="{BB962C8B-B14F-4D97-AF65-F5344CB8AC3E}">
        <p14:creationId xmlns:p14="http://schemas.microsoft.com/office/powerpoint/2010/main" val="230030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3D1B7475-F60A-A647-B986-6D594D578737}" type="datetimeFigureOut">
              <a:rPr lang="fr-FR" smtClean="0"/>
              <a:t>13/11/2018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8F6D88F-34C9-8D4B-B19C-20BADD574D11}" type="slidenum">
              <a:rPr lang="fr-FR" smtClean="0"/>
              <a:t>‹N°›</a:t>
            </a:fld>
            <a:endParaRPr lang="fr-FR"/>
          </a:p>
        </p:txBody>
      </p:sp>
    </p:spTree>
    <p:extLst>
      <p:ext uri="{BB962C8B-B14F-4D97-AF65-F5344CB8AC3E}">
        <p14:creationId xmlns:p14="http://schemas.microsoft.com/office/powerpoint/2010/main" val="657124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D1B7475-F60A-A647-B986-6D594D578737}" type="datetimeFigureOut">
              <a:rPr lang="fr-FR" smtClean="0"/>
              <a:t>13/11/2018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8F6D88F-34C9-8D4B-B19C-20BADD574D11}" type="slidenum">
              <a:rPr lang="fr-FR" smtClean="0"/>
              <a:t>‹N°›</a:t>
            </a:fld>
            <a:endParaRPr lang="fr-FR"/>
          </a:p>
        </p:txBody>
      </p:sp>
    </p:spTree>
    <p:extLst>
      <p:ext uri="{BB962C8B-B14F-4D97-AF65-F5344CB8AC3E}">
        <p14:creationId xmlns:p14="http://schemas.microsoft.com/office/powerpoint/2010/main" val="1932474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3D1B7475-F60A-A647-B986-6D594D578737}" type="datetimeFigureOut">
              <a:rPr lang="fr-FR" smtClean="0"/>
              <a:t>13/11/2018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8F6D88F-34C9-8D4B-B19C-20BADD574D11}" type="slidenum">
              <a:rPr lang="fr-FR" smtClean="0"/>
              <a:t>‹N°›</a:t>
            </a:fld>
            <a:endParaRPr lang="fr-FR"/>
          </a:p>
        </p:txBody>
      </p:sp>
    </p:spTree>
    <p:extLst>
      <p:ext uri="{BB962C8B-B14F-4D97-AF65-F5344CB8AC3E}">
        <p14:creationId xmlns:p14="http://schemas.microsoft.com/office/powerpoint/2010/main" val="55832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3D1B7475-F60A-A647-B986-6D594D578737}" type="datetimeFigureOut">
              <a:rPr lang="fr-FR" smtClean="0"/>
              <a:t>13/11/2018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8F6D88F-34C9-8D4B-B19C-20BADD574D11}" type="slidenum">
              <a:rPr lang="fr-FR" smtClean="0"/>
              <a:t>‹N°›</a:t>
            </a:fld>
            <a:endParaRPr lang="fr-FR"/>
          </a:p>
        </p:txBody>
      </p:sp>
    </p:spTree>
    <p:extLst>
      <p:ext uri="{BB962C8B-B14F-4D97-AF65-F5344CB8AC3E}">
        <p14:creationId xmlns:p14="http://schemas.microsoft.com/office/powerpoint/2010/main" val="1468356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1B7475-F60A-A647-B986-6D594D578737}" type="datetimeFigureOut">
              <a:rPr lang="fr-FR" smtClean="0"/>
              <a:t>13/11/2018</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F6D88F-34C9-8D4B-B19C-20BADD574D11}" type="slidenum">
              <a:rPr lang="fr-FR" smtClean="0"/>
              <a:t>‹N°›</a:t>
            </a:fld>
            <a:endParaRPr lang="fr-FR"/>
          </a:p>
        </p:txBody>
      </p:sp>
    </p:spTree>
    <p:extLst>
      <p:ext uri="{BB962C8B-B14F-4D97-AF65-F5344CB8AC3E}">
        <p14:creationId xmlns:p14="http://schemas.microsoft.com/office/powerpoint/2010/main" val="1158517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tiff"/><Relationship Id="rId4" Type="http://schemas.openxmlformats.org/officeDocument/2006/relationships/image" Target="../media/image27.tiff"/></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has-sante.fr/portail/upload/docs/application/pdf/2014-04/rbp_reco2clics_protheses_infectees.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49049" y="1935058"/>
            <a:ext cx="9144000" cy="1707173"/>
          </a:xfrm>
        </p:spPr>
        <p:txBody>
          <a:bodyPr>
            <a:normAutofit/>
          </a:bodyPr>
          <a:lstStyle/>
          <a:p>
            <a:r>
              <a:rPr lang="fr-FR" sz="4000" b="1" dirty="0"/>
              <a:t>Méthodes modernes de diagnostic des infections sur prothèses ostéo-articulaires</a:t>
            </a:r>
          </a:p>
        </p:txBody>
      </p:sp>
      <p:sp>
        <p:nvSpPr>
          <p:cNvPr id="3" name="Sous-titre 2"/>
          <p:cNvSpPr>
            <a:spLocks noGrp="1"/>
          </p:cNvSpPr>
          <p:nvPr>
            <p:ph type="subTitle" idx="1"/>
          </p:nvPr>
        </p:nvSpPr>
        <p:spPr>
          <a:xfrm>
            <a:off x="1524000" y="4341288"/>
            <a:ext cx="9144000" cy="1498146"/>
          </a:xfrm>
        </p:spPr>
        <p:txBody>
          <a:bodyPr>
            <a:normAutofit/>
          </a:bodyPr>
          <a:lstStyle/>
          <a:p>
            <a:r>
              <a:rPr lang="en-US" sz="1800" dirty="0"/>
              <a:t>Cédric ARVIEUX</a:t>
            </a:r>
            <a:r>
              <a:rPr lang="en-US" sz="1800" baseline="30000" dirty="0"/>
              <a:t>1,2 </a:t>
            </a:r>
            <a:r>
              <a:rPr lang="en-US" sz="1800" dirty="0"/>
              <a:t>&amp; Harold COMMON</a:t>
            </a:r>
            <a:r>
              <a:rPr lang="en-US" sz="1800" baseline="30000" dirty="0"/>
              <a:t>2, 3</a:t>
            </a:r>
            <a:endParaRPr lang="fr-FR" sz="1800" dirty="0"/>
          </a:p>
          <a:p>
            <a:r>
              <a:rPr lang="fr-FR" sz="1400" baseline="30000" dirty="0"/>
              <a:t>1 </a:t>
            </a:r>
            <a:r>
              <a:rPr lang="fr-FR" sz="1400" dirty="0"/>
              <a:t>Service des maladies infectieuses et réanimation médicale, CHU de Rennes</a:t>
            </a:r>
          </a:p>
          <a:p>
            <a:r>
              <a:rPr lang="fr-FR" sz="1400" baseline="30000" dirty="0"/>
              <a:t>2 </a:t>
            </a:r>
            <a:r>
              <a:rPr lang="fr-FR" sz="1400" dirty="0"/>
              <a:t>Centres de référence en infections ostéo-articulaires du Grand-Ouest (CRIOGO)</a:t>
            </a:r>
          </a:p>
          <a:p>
            <a:r>
              <a:rPr lang="fr-FR" sz="1400" baseline="30000" dirty="0"/>
              <a:t>3 </a:t>
            </a:r>
            <a:r>
              <a:rPr lang="fr-FR" sz="1400" dirty="0"/>
              <a:t>Service d’orthopédie et traumatologie, CHU de Rennes</a:t>
            </a:r>
          </a:p>
        </p:txBody>
      </p:sp>
      <p:sp>
        <p:nvSpPr>
          <p:cNvPr id="13" name="ZoneTexte 12"/>
          <p:cNvSpPr txBox="1"/>
          <p:nvPr/>
        </p:nvSpPr>
        <p:spPr>
          <a:xfrm>
            <a:off x="2941675" y="6362876"/>
            <a:ext cx="6308650" cy="369332"/>
          </a:xfrm>
          <a:prstGeom prst="rect">
            <a:avLst/>
          </a:prstGeom>
          <a:noFill/>
        </p:spPr>
        <p:txBody>
          <a:bodyPr wrap="none" rtlCol="0">
            <a:spAutoFit/>
          </a:bodyPr>
          <a:lstStyle/>
          <a:p>
            <a:r>
              <a:rPr lang="fr-FR" b="1" dirty="0"/>
              <a:t>Conférence d’enseignement – 100</a:t>
            </a:r>
            <a:r>
              <a:rPr lang="fr-FR" b="1" baseline="30000" dirty="0"/>
              <a:t>ème</a:t>
            </a:r>
            <a:r>
              <a:rPr lang="fr-FR" b="1" dirty="0"/>
              <a:t> congrès de la SOFCOT, 2018</a:t>
            </a:r>
          </a:p>
        </p:txBody>
      </p:sp>
      <p:pic>
        <p:nvPicPr>
          <p:cNvPr id="7" name="Image 6">
            <a:extLst>
              <a:ext uri="{FF2B5EF4-FFF2-40B4-BE49-F238E27FC236}">
                <a16:creationId xmlns:a16="http://schemas.microsoft.com/office/drawing/2014/main" id="{038770FA-4217-8946-9677-E391BFB95571}"/>
              </a:ext>
            </a:extLst>
          </p:cNvPr>
          <p:cNvPicPr>
            <a:picLocks noChangeAspect="1"/>
          </p:cNvPicPr>
          <p:nvPr/>
        </p:nvPicPr>
        <p:blipFill>
          <a:blip r:embed="rId3"/>
          <a:stretch>
            <a:fillRect/>
          </a:stretch>
        </p:blipFill>
        <p:spPr>
          <a:xfrm>
            <a:off x="10668000" y="276422"/>
            <a:ext cx="1089909" cy="1344221"/>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1D33CB28-32B4-124C-A6AA-82BEB85FFD44}"/>
              </a:ext>
            </a:extLst>
          </p:cNvPr>
          <p:cNvPicPr>
            <a:picLocks noChangeAspect="1"/>
          </p:cNvPicPr>
          <p:nvPr/>
        </p:nvPicPr>
        <p:blipFill>
          <a:blip r:embed="rId4"/>
          <a:stretch>
            <a:fillRect/>
          </a:stretch>
        </p:blipFill>
        <p:spPr>
          <a:xfrm>
            <a:off x="168176" y="242150"/>
            <a:ext cx="2946085" cy="851226"/>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9EA29DE3-D2B5-6A43-A84A-B65FAD55E28E}"/>
              </a:ext>
            </a:extLst>
          </p:cNvPr>
          <p:cNvPicPr>
            <a:picLocks noChangeAspect="1"/>
          </p:cNvPicPr>
          <p:nvPr/>
        </p:nvPicPr>
        <p:blipFill>
          <a:blip r:embed="rId5"/>
          <a:stretch>
            <a:fillRect/>
          </a:stretch>
        </p:blipFill>
        <p:spPr>
          <a:xfrm>
            <a:off x="5111380" y="276422"/>
            <a:ext cx="1969240" cy="1004145"/>
          </a:xfrm>
          <a:prstGeom prst="rect">
            <a:avLst/>
          </a:prstGeom>
        </p:spPr>
      </p:pic>
      <p:pic>
        <p:nvPicPr>
          <p:cNvPr id="8" name="Image 7">
            <a:extLst>
              <a:ext uri="{FF2B5EF4-FFF2-40B4-BE49-F238E27FC236}">
                <a16:creationId xmlns:a16="http://schemas.microsoft.com/office/drawing/2014/main" id="{93BC188F-E615-064B-8697-07639654BB37}"/>
              </a:ext>
            </a:extLst>
          </p:cNvPr>
          <p:cNvPicPr>
            <a:picLocks noChangeAspect="1"/>
          </p:cNvPicPr>
          <p:nvPr/>
        </p:nvPicPr>
        <p:blipFill>
          <a:blip r:embed="rId6"/>
          <a:stretch>
            <a:fillRect/>
          </a:stretch>
        </p:blipFill>
        <p:spPr>
          <a:xfrm>
            <a:off x="0" y="4558748"/>
            <a:ext cx="2223290" cy="2299252"/>
          </a:xfrm>
          <a:prstGeom prst="rect">
            <a:avLst/>
          </a:prstGeom>
        </p:spPr>
      </p:pic>
    </p:spTree>
    <p:extLst>
      <p:ext uri="{BB962C8B-B14F-4D97-AF65-F5344CB8AC3E}">
        <p14:creationId xmlns:p14="http://schemas.microsoft.com/office/powerpoint/2010/main" val="17128339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F4B491-7E9C-E04D-8E4F-0AC3A7626FA8}"/>
              </a:ext>
            </a:extLst>
          </p:cNvPr>
          <p:cNvSpPr>
            <a:spLocks noGrp="1"/>
          </p:cNvSpPr>
          <p:nvPr>
            <p:ph type="title"/>
          </p:nvPr>
        </p:nvSpPr>
        <p:spPr/>
        <p:txBody>
          <a:bodyPr/>
          <a:lstStyle/>
          <a:p>
            <a:r>
              <a:rPr lang="fr-FR" dirty="0"/>
              <a:t>Techniques isotopiques</a:t>
            </a:r>
          </a:p>
        </p:txBody>
      </p:sp>
      <p:sp>
        <p:nvSpPr>
          <p:cNvPr id="3" name="Espace réservé du contenu 2">
            <a:extLst>
              <a:ext uri="{FF2B5EF4-FFF2-40B4-BE49-F238E27FC236}">
                <a16:creationId xmlns:a16="http://schemas.microsoft.com/office/drawing/2014/main" id="{650140A1-6CB4-E04C-932F-E634D51F6B53}"/>
              </a:ext>
            </a:extLst>
          </p:cNvPr>
          <p:cNvSpPr>
            <a:spLocks noGrp="1"/>
          </p:cNvSpPr>
          <p:nvPr>
            <p:ph idx="1"/>
          </p:nvPr>
        </p:nvSpPr>
        <p:spPr>
          <a:xfrm>
            <a:off x="838200" y="2565779"/>
            <a:ext cx="10515600" cy="3611184"/>
          </a:xfrm>
        </p:spPr>
        <p:txBody>
          <a:bodyPr/>
          <a:lstStyle/>
          <a:p>
            <a:r>
              <a:rPr lang="fr-FR" dirty="0"/>
              <a:t>Scintigraphie au Tc-99 MDP</a:t>
            </a:r>
          </a:p>
          <a:p>
            <a:pPr lvl="1"/>
            <a:r>
              <a:rPr lang="fr-FR" dirty="0"/>
              <a:t>Très sensible</a:t>
            </a:r>
          </a:p>
          <a:p>
            <a:pPr lvl="1"/>
            <a:r>
              <a:rPr lang="fr-FR" dirty="0"/>
              <a:t>Peu spécifique (&lt; 60%)</a:t>
            </a:r>
          </a:p>
          <a:p>
            <a:r>
              <a:rPr lang="fr-FR" dirty="0"/>
              <a:t>Scintigraphie au PN marqués ou </a:t>
            </a:r>
            <a:r>
              <a:rPr lang="fr-FR" dirty="0" err="1"/>
              <a:t>Ac</a:t>
            </a:r>
            <a:r>
              <a:rPr lang="fr-FR" dirty="0"/>
              <a:t> </a:t>
            </a:r>
            <a:r>
              <a:rPr lang="fr-FR" dirty="0" err="1"/>
              <a:t>antigranulocytaires</a:t>
            </a:r>
            <a:r>
              <a:rPr lang="fr-FR" dirty="0"/>
              <a:t> marqués</a:t>
            </a:r>
          </a:p>
          <a:p>
            <a:pPr lvl="1"/>
            <a:r>
              <a:rPr lang="fr-FR" dirty="0"/>
              <a:t>Manque de sensibilité</a:t>
            </a:r>
          </a:p>
          <a:p>
            <a:r>
              <a:rPr lang="fr-FR" dirty="0"/>
              <a:t>TEP-FDG/TDM</a:t>
            </a:r>
          </a:p>
          <a:p>
            <a:pPr lvl="1"/>
            <a:r>
              <a:rPr lang="fr-FR" dirty="0"/>
              <a:t>Place à déterminer</a:t>
            </a:r>
          </a:p>
          <a:p>
            <a:endParaRPr lang="fr-FR" dirty="0"/>
          </a:p>
        </p:txBody>
      </p:sp>
      <p:sp>
        <p:nvSpPr>
          <p:cNvPr id="4" name="Rectangle 3">
            <a:extLst>
              <a:ext uri="{FF2B5EF4-FFF2-40B4-BE49-F238E27FC236}">
                <a16:creationId xmlns:a16="http://schemas.microsoft.com/office/drawing/2014/main" id="{B8F5A96A-003F-F043-8EC3-FFB3B6E1DC93}"/>
              </a:ext>
            </a:extLst>
          </p:cNvPr>
          <p:cNvSpPr/>
          <p:nvPr/>
        </p:nvSpPr>
        <p:spPr>
          <a:xfrm>
            <a:off x="915485" y="1530913"/>
            <a:ext cx="6051372" cy="738664"/>
          </a:xfrm>
          <a:prstGeom prst="rect">
            <a:avLst/>
          </a:prstGeom>
          <a:solidFill>
            <a:schemeClr val="bg1">
              <a:lumMod val="95000"/>
            </a:schemeClr>
          </a:solidFill>
          <a:ln>
            <a:solidFill>
              <a:schemeClr val="accent1"/>
            </a:solidFill>
          </a:ln>
        </p:spPr>
        <p:txBody>
          <a:bodyPr wrap="square">
            <a:spAutoFit/>
          </a:bodyPr>
          <a:lstStyle/>
          <a:p>
            <a:r>
              <a:rPr lang="fr-FR" sz="1400" dirty="0" err="1"/>
              <a:t>Verberne</a:t>
            </a:r>
            <a:r>
              <a:rPr lang="fr-FR" sz="1400" dirty="0"/>
              <a:t> et al. “</a:t>
            </a:r>
            <a:r>
              <a:rPr lang="fr-FR" sz="1400" dirty="0" err="1"/>
              <a:t>What</a:t>
            </a:r>
            <a:r>
              <a:rPr lang="fr-FR" sz="1400" dirty="0"/>
              <a:t> Is the </a:t>
            </a:r>
            <a:r>
              <a:rPr lang="fr-FR" sz="1400" dirty="0" err="1"/>
              <a:t>Accuracy</a:t>
            </a:r>
            <a:r>
              <a:rPr lang="fr-FR" sz="1400" dirty="0"/>
              <a:t> of </a:t>
            </a:r>
            <a:r>
              <a:rPr lang="fr-FR" sz="1400" dirty="0" err="1"/>
              <a:t>Nuclear</a:t>
            </a:r>
            <a:r>
              <a:rPr lang="fr-FR" sz="1400" dirty="0"/>
              <a:t> Imaging in the </a:t>
            </a:r>
            <a:r>
              <a:rPr lang="fr-FR" sz="1400" dirty="0" err="1"/>
              <a:t>Assessment</a:t>
            </a:r>
            <a:r>
              <a:rPr lang="fr-FR" sz="1400" dirty="0"/>
              <a:t> of Periprosthetic </a:t>
            </a:r>
            <a:r>
              <a:rPr lang="fr-FR" sz="1400" dirty="0" err="1"/>
              <a:t>Knee</a:t>
            </a:r>
            <a:r>
              <a:rPr lang="fr-FR" sz="1400" dirty="0"/>
              <a:t> Infection? A Meta-</a:t>
            </a:r>
            <a:r>
              <a:rPr lang="fr-FR" sz="1400" dirty="0" err="1"/>
              <a:t>Analysis</a:t>
            </a:r>
            <a:r>
              <a:rPr lang="fr-FR" sz="1400" dirty="0"/>
              <a:t>.” </a:t>
            </a:r>
            <a:r>
              <a:rPr lang="fr-FR" sz="1400" i="1" dirty="0" err="1"/>
              <a:t>Clinical</a:t>
            </a:r>
            <a:r>
              <a:rPr lang="fr-FR" sz="1400" i="1" dirty="0"/>
              <a:t> </a:t>
            </a:r>
            <a:r>
              <a:rPr lang="fr-FR" sz="1400" i="1" dirty="0" err="1"/>
              <a:t>Orthopaedics</a:t>
            </a:r>
            <a:r>
              <a:rPr lang="fr-FR" sz="1400" i="1" dirty="0"/>
              <a:t> and </a:t>
            </a:r>
            <a:r>
              <a:rPr lang="fr-FR" sz="1400" i="1" dirty="0" err="1"/>
              <a:t>Related</a:t>
            </a:r>
            <a:r>
              <a:rPr lang="fr-FR" sz="1400" i="1" dirty="0"/>
              <a:t> </a:t>
            </a:r>
            <a:r>
              <a:rPr lang="fr-FR" sz="1400" i="1" dirty="0" err="1"/>
              <a:t>Research</a:t>
            </a:r>
            <a:r>
              <a:rPr lang="fr-FR" sz="1400" i="1" dirty="0"/>
              <a:t> </a:t>
            </a:r>
            <a:r>
              <a:rPr lang="fr-FR" sz="1400" b="1" dirty="0"/>
              <a:t>2017</a:t>
            </a:r>
            <a:r>
              <a:rPr lang="fr-FR" sz="1400" dirty="0"/>
              <a:t>, 475.</a:t>
            </a:r>
            <a:endParaRPr lang="fr-FR" sz="1400" dirty="0">
              <a:effectLst/>
            </a:endParaRPr>
          </a:p>
        </p:txBody>
      </p:sp>
    </p:spTree>
    <p:extLst>
      <p:ext uri="{BB962C8B-B14F-4D97-AF65-F5344CB8AC3E}">
        <p14:creationId xmlns:p14="http://schemas.microsoft.com/office/powerpoint/2010/main" val="781775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4B9E6B9-69ED-3740-8E78-1B2D29A044CC}"/>
              </a:ext>
            </a:extLst>
          </p:cNvPr>
          <p:cNvPicPr>
            <a:picLocks noChangeAspect="1"/>
          </p:cNvPicPr>
          <p:nvPr/>
        </p:nvPicPr>
        <p:blipFill>
          <a:blip r:embed="rId3"/>
          <a:stretch>
            <a:fillRect/>
          </a:stretch>
        </p:blipFill>
        <p:spPr>
          <a:xfrm>
            <a:off x="949234" y="662781"/>
            <a:ext cx="9998195" cy="6037217"/>
          </a:xfrm>
          <a:prstGeom prst="rect">
            <a:avLst/>
          </a:prstGeom>
        </p:spPr>
      </p:pic>
      <p:sp>
        <p:nvSpPr>
          <p:cNvPr id="5" name="ZoneTexte 4">
            <a:extLst>
              <a:ext uri="{FF2B5EF4-FFF2-40B4-BE49-F238E27FC236}">
                <a16:creationId xmlns:a16="http://schemas.microsoft.com/office/drawing/2014/main" id="{418F2D96-EDF7-C44A-A20C-E7EB5519EFE7}"/>
              </a:ext>
            </a:extLst>
          </p:cNvPr>
          <p:cNvSpPr txBox="1"/>
          <p:nvPr/>
        </p:nvSpPr>
        <p:spPr>
          <a:xfrm>
            <a:off x="0" y="6484012"/>
            <a:ext cx="2335896" cy="276999"/>
          </a:xfrm>
          <a:prstGeom prst="rect">
            <a:avLst/>
          </a:prstGeom>
          <a:noFill/>
        </p:spPr>
        <p:txBody>
          <a:bodyPr wrap="none" rtlCol="0">
            <a:spAutoFit/>
          </a:bodyPr>
          <a:lstStyle/>
          <a:p>
            <a:r>
              <a:rPr lang="fr-FR" sz="1200" i="1" dirty="0"/>
              <a:t>Source : Dr </a:t>
            </a:r>
            <a:r>
              <a:rPr lang="fr-FR" sz="1200" i="1" dirty="0" err="1"/>
              <a:t>Devillers</a:t>
            </a:r>
            <a:r>
              <a:rPr lang="fr-FR" sz="1200" i="1" dirty="0"/>
              <a:t> – CEM Rennes</a:t>
            </a:r>
          </a:p>
        </p:txBody>
      </p:sp>
      <p:sp>
        <p:nvSpPr>
          <p:cNvPr id="2" name="Titre 1">
            <a:extLst>
              <a:ext uri="{FF2B5EF4-FFF2-40B4-BE49-F238E27FC236}">
                <a16:creationId xmlns:a16="http://schemas.microsoft.com/office/drawing/2014/main" id="{837BCF59-2D46-7446-9CD1-6FE56546E817}"/>
              </a:ext>
            </a:extLst>
          </p:cNvPr>
          <p:cNvSpPr>
            <a:spLocks noGrp="1"/>
          </p:cNvSpPr>
          <p:nvPr>
            <p:ph type="title"/>
          </p:nvPr>
        </p:nvSpPr>
        <p:spPr>
          <a:xfrm>
            <a:off x="820783" y="0"/>
            <a:ext cx="10515600" cy="1325563"/>
          </a:xfrm>
        </p:spPr>
        <p:txBody>
          <a:bodyPr>
            <a:normAutofit/>
          </a:bodyPr>
          <a:lstStyle/>
          <a:p>
            <a:r>
              <a:rPr lang="fr-FR" sz="2800" dirty="0"/>
              <a:t>Bien peser l’indication d’examens couteux et complexes</a:t>
            </a:r>
            <a:br>
              <a:rPr lang="fr-FR" sz="2800" dirty="0"/>
            </a:br>
            <a:r>
              <a:rPr lang="fr-FR" sz="2800" dirty="0"/>
              <a:t>(et pas super-écologiques)</a:t>
            </a:r>
          </a:p>
        </p:txBody>
      </p:sp>
    </p:spTree>
    <p:extLst>
      <p:ext uri="{BB962C8B-B14F-4D97-AF65-F5344CB8AC3E}">
        <p14:creationId xmlns:p14="http://schemas.microsoft.com/office/powerpoint/2010/main" val="3208231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9D8B48-F78C-8B46-A1CA-A848C562D297}"/>
              </a:ext>
            </a:extLst>
          </p:cNvPr>
          <p:cNvSpPr>
            <a:spLocks noGrp="1"/>
          </p:cNvSpPr>
          <p:nvPr>
            <p:ph type="title"/>
          </p:nvPr>
        </p:nvSpPr>
        <p:spPr>
          <a:xfrm>
            <a:off x="805345" y="2312144"/>
            <a:ext cx="10515600" cy="2852737"/>
          </a:xfrm>
        </p:spPr>
        <p:txBody>
          <a:bodyPr>
            <a:normAutofit/>
          </a:bodyPr>
          <a:lstStyle/>
          <a:p>
            <a:r>
              <a:rPr lang="fr-FR" sz="5400" dirty="0"/>
              <a:t>Doit-on documenter l'infection en </a:t>
            </a:r>
            <a:r>
              <a:rPr lang="fr-FR" sz="5400" dirty="0" err="1"/>
              <a:t>préopératoire</a:t>
            </a:r>
            <a:r>
              <a:rPr lang="fr-FR" sz="5400" dirty="0"/>
              <a:t>, et si oui, comment?</a:t>
            </a:r>
          </a:p>
        </p:txBody>
      </p:sp>
      <p:pic>
        <p:nvPicPr>
          <p:cNvPr id="5" name="Image 4">
            <a:extLst>
              <a:ext uri="{FF2B5EF4-FFF2-40B4-BE49-F238E27FC236}">
                <a16:creationId xmlns:a16="http://schemas.microsoft.com/office/drawing/2014/main" id="{BBD11B96-E5D2-6847-8B64-763F6AE3FF07}"/>
              </a:ext>
            </a:extLst>
          </p:cNvPr>
          <p:cNvPicPr>
            <a:picLocks noChangeAspect="1"/>
          </p:cNvPicPr>
          <p:nvPr/>
        </p:nvPicPr>
        <p:blipFill>
          <a:blip r:embed="rId2">
            <a:extLst>
              <a:ext uri="{BEBA8EAE-BF5A-486C-A8C5-ECC9F3942E4B}">
                <a14:imgProps xmlns:a14="http://schemas.microsoft.com/office/drawing/2010/main">
                  <a14:imgLayer>
                    <a14:imgEffect>
                      <a14:backgroundRemoval t="242" b="100000" l="0" r="100000">
                        <a14:foregroundMark x1="11500" y1="83763" x2="11500" y2="83763"/>
                        <a14:foregroundMark x1="22000" y1="84811" x2="22000" y2="84811"/>
                        <a14:foregroundMark x1="38208" y1="84811" x2="38208" y2="84811"/>
                        <a14:foregroundMark x1="53917" y1="85294" x2="53917" y2="85294"/>
                        <a14:foregroundMark x1="54958" y1="78203" x2="54958" y2="78203"/>
                        <a14:foregroundMark x1="78542" y1="78727" x2="78542" y2="78727"/>
                        <a14:foregroundMark x1="87417" y1="82272" x2="87417" y2="82272"/>
                        <a14:foregroundMark x1="82208" y1="73650" x2="82208" y2="73650"/>
                        <a14:foregroundMark x1="87958" y1="72643" x2="87958" y2="72643"/>
                        <a14:foregroundMark x1="39250" y1="44803" x2="39250" y2="44803"/>
                        <a14:foregroundMark x1="29833" y1="44279" x2="29833" y2="44279"/>
                        <a14:foregroundMark x1="47125" y1="31144" x2="47125" y2="31144"/>
                        <a14:foregroundMark x1="48708" y1="31628" x2="48708" y2="31628"/>
                        <a14:foregroundMark x1="48708" y1="30620" x2="49208" y2="33159"/>
                        <a14:foregroundMark x1="54458" y1="45810" x2="54458" y2="45810"/>
                        <a14:foregroundMark x1="60750" y1="30137" x2="60750" y2="30137"/>
                        <a14:foregroundMark x1="76958" y1="31628" x2="76958" y2="31628"/>
                        <a14:foregroundMark x1="76958" y1="27599" x2="76958" y2="27599"/>
                        <a14:foregroundMark x1="61792" y1="29089" x2="61792" y2="29089"/>
                        <a14:foregroundMark x1="24083" y1="28606" x2="24083" y2="28606"/>
                        <a14:foregroundMark x1="40833" y1="31144" x2="40833" y2="31144"/>
                        <a14:foregroundMark x1="36667" y1="73167" x2="50250" y2="73167"/>
                        <a14:foregroundMark x1="36667" y1="74174" x2="39250" y2="93916"/>
                        <a14:foregroundMark x1="55500" y1="73650" x2="57083" y2="93916"/>
                        <a14:foregroundMark x1="58125" y1="95407" x2="64417" y2="91902"/>
                        <a14:foregroundMark x1="62292" y1="76712" x2="58625" y2="71112"/>
                        <a14:foregroundMark x1="53917" y1="76189" x2="53917" y2="76189"/>
                        <a14:foregroundMark x1="68083" y1="44279" x2="68083" y2="44279"/>
                        <a14:foregroundMark x1="75375" y1="50363" x2="78000" y2="45326"/>
                        <a14:foregroundMark x1="62292" y1="48348" x2="63875" y2="43795"/>
                        <a14:foregroundMark x1="19375" y1="49355" x2="20417" y2="39243"/>
                        <a14:foregroundMark x1="16750" y1="31628" x2="17292" y2="26068"/>
                        <a14:foregroundMark x1="33000" y1="33159" x2="34542" y2="26068"/>
                        <a14:foregroundMark x1="18250" y1="24214" x2="18625" y2="32595"/>
                        <a14:foregroundMark x1="51708" y1="32595" x2="57250" y2="27357"/>
                        <a14:foregroundMark x1="64750" y1="24698" x2="65792" y2="30782"/>
                        <a14:foregroundMark x1="70417" y1="24456" x2="70792" y2="32957"/>
                        <a14:foregroundMark x1="71292" y1="74295" x2="71167" y2="92869"/>
                        <a14:foregroundMark x1="88458" y1="71394" x2="88708" y2="94923"/>
                        <a14:foregroundMark x1="83333" y1="72724" x2="94500" y2="72482"/>
                        <a14:foregroundMark x1="59250" y1="71394" x2="65792" y2="77236"/>
                        <a14:foregroundMark x1="41458" y1="27961" x2="42083" y2="28203"/>
                        <a14:foregroundMark x1="45333" y1="98066" x2="50583" y2="87147"/>
                        <a14:foregroundMark x1="51458" y1="84126" x2="50458" y2="81587"/>
                        <a14:foregroundMark x1="45583" y1="80862" x2="43083" y2="76994"/>
                        <a14:backgroundMark x1="59125" y1="75504" x2="61625" y2="75504"/>
                        <a14:backgroundMark x1="62125" y1="76471" x2="61125" y2="74658"/>
                        <a14:backgroundMark x1="62000" y1="76229" x2="63125" y2="80741"/>
                        <a14:backgroundMark x1="11083" y1="96495" x2="11083" y2="96495"/>
                      </a14:backgroundRemoval>
                    </a14:imgEffect>
                  </a14:imgLayer>
                </a14:imgProps>
              </a:ext>
            </a:extLst>
          </a:blip>
          <a:stretch>
            <a:fillRect/>
          </a:stretch>
        </p:blipFill>
        <p:spPr>
          <a:xfrm>
            <a:off x="0" y="5624423"/>
            <a:ext cx="1192822" cy="12335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62633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AEAC731-37EC-CA46-8D72-E4BEC05C6F51}"/>
              </a:ext>
            </a:extLst>
          </p:cNvPr>
          <p:cNvSpPr>
            <a:spLocks noGrp="1"/>
          </p:cNvSpPr>
          <p:nvPr>
            <p:ph type="title"/>
          </p:nvPr>
        </p:nvSpPr>
        <p:spPr/>
        <p:txBody>
          <a:bodyPr/>
          <a:lstStyle/>
          <a:p>
            <a:r>
              <a:rPr lang="fr-FR" dirty="0"/>
              <a:t>Documentation préopératoire</a:t>
            </a:r>
          </a:p>
        </p:txBody>
      </p:sp>
      <p:sp>
        <p:nvSpPr>
          <p:cNvPr id="5" name="Espace réservé du contenu 4">
            <a:extLst>
              <a:ext uri="{FF2B5EF4-FFF2-40B4-BE49-F238E27FC236}">
                <a16:creationId xmlns:a16="http://schemas.microsoft.com/office/drawing/2014/main" id="{52CB0E1D-CEDA-D947-B8A0-25F21545821D}"/>
              </a:ext>
            </a:extLst>
          </p:cNvPr>
          <p:cNvSpPr>
            <a:spLocks noGrp="1"/>
          </p:cNvSpPr>
          <p:nvPr>
            <p:ph idx="1"/>
          </p:nvPr>
        </p:nvSpPr>
        <p:spPr>
          <a:xfrm>
            <a:off x="838200" y="1825625"/>
            <a:ext cx="7077501" cy="4766244"/>
          </a:xfrm>
        </p:spPr>
        <p:txBody>
          <a:bodyPr>
            <a:normAutofit/>
          </a:bodyPr>
          <a:lstStyle/>
          <a:p>
            <a:r>
              <a:rPr lang="fr-FR" sz="2400" dirty="0"/>
              <a:t>Recommandée en France, pour mieux déterminer les stratégies de prise en charge</a:t>
            </a:r>
          </a:p>
          <a:p>
            <a:pPr marL="0" indent="0">
              <a:buNone/>
            </a:pPr>
            <a:endParaRPr lang="fr-FR" sz="2400" dirty="0"/>
          </a:p>
          <a:p>
            <a:r>
              <a:rPr lang="fr-FR" sz="2400" dirty="0"/>
              <a:t>Etude rétrospective (100 patients, 109 ponctions)</a:t>
            </a:r>
          </a:p>
          <a:p>
            <a:pPr lvl="1"/>
            <a:r>
              <a:rPr lang="fr-FR" sz="2000" dirty="0"/>
              <a:t>Meilleure concordance des résultats microbiologiques pour les infections récentes</a:t>
            </a:r>
          </a:p>
          <a:p>
            <a:pPr lvl="1"/>
            <a:r>
              <a:rPr lang="fr-FR" sz="2000" dirty="0"/>
              <a:t>Efficacité : 91,6%</a:t>
            </a:r>
          </a:p>
          <a:p>
            <a:pPr lvl="1"/>
            <a:r>
              <a:rPr lang="fr-FR" sz="2000" dirty="0"/>
              <a:t>Mise en défaut de la ponction : </a:t>
            </a:r>
            <a:r>
              <a:rPr lang="fr-FR" sz="2000" i="1" dirty="0" err="1"/>
              <a:t>Cutibacterium</a:t>
            </a:r>
            <a:r>
              <a:rPr lang="fr-FR" sz="2000" i="1" dirty="0"/>
              <a:t> acnes…</a:t>
            </a:r>
          </a:p>
          <a:p>
            <a:pPr lvl="1"/>
            <a:endParaRPr lang="fr-FR" sz="2000" dirty="0"/>
          </a:p>
          <a:p>
            <a:pPr lvl="1"/>
            <a:endParaRPr lang="fr-FR" sz="2000" dirty="0"/>
          </a:p>
          <a:p>
            <a:pPr lvl="1"/>
            <a:endParaRPr lang="fr-FR" sz="2000" dirty="0"/>
          </a:p>
          <a:p>
            <a:r>
              <a:rPr lang="fr-FR" sz="2400" dirty="0"/>
              <a:t>Il n’y a plus d’indication à une ponction préopératoire dans les chirurgies en 2 temps</a:t>
            </a:r>
          </a:p>
        </p:txBody>
      </p:sp>
      <p:sp>
        <p:nvSpPr>
          <p:cNvPr id="6" name="Rectangle 5">
            <a:extLst>
              <a:ext uri="{FF2B5EF4-FFF2-40B4-BE49-F238E27FC236}">
                <a16:creationId xmlns:a16="http://schemas.microsoft.com/office/drawing/2014/main" id="{33DAB162-69E7-064B-ADAA-52224691120B}"/>
              </a:ext>
            </a:extLst>
          </p:cNvPr>
          <p:cNvSpPr/>
          <p:nvPr/>
        </p:nvSpPr>
        <p:spPr>
          <a:xfrm>
            <a:off x="8065827" y="1825625"/>
            <a:ext cx="3916908" cy="954107"/>
          </a:xfrm>
          <a:prstGeom prst="rect">
            <a:avLst/>
          </a:prstGeom>
          <a:solidFill>
            <a:schemeClr val="bg1">
              <a:lumMod val="95000"/>
            </a:schemeClr>
          </a:solidFill>
          <a:ln>
            <a:solidFill>
              <a:schemeClr val="accent1"/>
            </a:solidFill>
          </a:ln>
        </p:spPr>
        <p:txBody>
          <a:bodyPr wrap="square">
            <a:spAutoFit/>
          </a:bodyPr>
          <a:lstStyle/>
          <a:p>
            <a:r>
              <a:rPr lang="fr-FR" sz="1400" dirty="0"/>
              <a:t>“Recommandations de Pratique Clinique. Infections </a:t>
            </a:r>
            <a:r>
              <a:rPr lang="fr-FR" sz="1400" dirty="0" err="1"/>
              <a:t>Osteo-Articulaires</a:t>
            </a:r>
            <a:r>
              <a:rPr lang="fr-FR" sz="1400" dirty="0"/>
              <a:t> Sur </a:t>
            </a:r>
            <a:r>
              <a:rPr lang="fr-FR" sz="1400" dirty="0" err="1"/>
              <a:t>Materiel</a:t>
            </a:r>
            <a:r>
              <a:rPr lang="fr-FR" sz="1400" dirty="0"/>
              <a:t> (</a:t>
            </a:r>
            <a:r>
              <a:rPr lang="fr-FR" sz="1400" dirty="0" err="1"/>
              <a:t>Prothese</a:t>
            </a:r>
            <a:r>
              <a:rPr lang="fr-FR" sz="1400" dirty="0"/>
              <a:t>, Implant, </a:t>
            </a:r>
            <a:r>
              <a:rPr lang="fr-FR" sz="1400" dirty="0" err="1"/>
              <a:t>Osteo-Synthese</a:t>
            </a:r>
            <a:r>
              <a:rPr lang="fr-FR" sz="1400" dirty="0"/>
              <a:t>).” </a:t>
            </a:r>
            <a:r>
              <a:rPr lang="fr-FR" sz="1400" i="1" dirty="0"/>
              <a:t>Médecine et Maladies Infectieuses</a:t>
            </a:r>
            <a:r>
              <a:rPr lang="fr-FR" sz="1400" dirty="0"/>
              <a:t> 39, no. 11 </a:t>
            </a:r>
            <a:r>
              <a:rPr lang="fr-FR" sz="1400" b="1" dirty="0"/>
              <a:t>2009</a:t>
            </a:r>
            <a:r>
              <a:rPr lang="fr-FR" sz="1400" dirty="0"/>
              <a:t>: 815–63.</a:t>
            </a:r>
            <a:endParaRPr lang="fr-FR" sz="1400" dirty="0">
              <a:effectLst/>
            </a:endParaRPr>
          </a:p>
        </p:txBody>
      </p:sp>
      <p:sp>
        <p:nvSpPr>
          <p:cNvPr id="7" name="Rectangle 6">
            <a:extLst>
              <a:ext uri="{FF2B5EF4-FFF2-40B4-BE49-F238E27FC236}">
                <a16:creationId xmlns:a16="http://schemas.microsoft.com/office/drawing/2014/main" id="{00259351-DABE-594B-927B-378663F4563D}"/>
              </a:ext>
            </a:extLst>
          </p:cNvPr>
          <p:cNvSpPr/>
          <p:nvPr/>
        </p:nvSpPr>
        <p:spPr>
          <a:xfrm>
            <a:off x="7979178" y="5709334"/>
            <a:ext cx="4003557" cy="954107"/>
          </a:xfrm>
          <a:prstGeom prst="rect">
            <a:avLst/>
          </a:prstGeom>
          <a:solidFill>
            <a:schemeClr val="bg1">
              <a:lumMod val="95000"/>
            </a:schemeClr>
          </a:solidFill>
          <a:ln>
            <a:solidFill>
              <a:schemeClr val="accent1"/>
            </a:solidFill>
          </a:ln>
        </p:spPr>
        <p:txBody>
          <a:bodyPr wrap="square">
            <a:spAutoFit/>
          </a:bodyPr>
          <a:lstStyle/>
          <a:p>
            <a:r>
              <a:rPr lang="fr-FR" sz="1400" dirty="0" err="1"/>
              <a:t>Preininger</a:t>
            </a:r>
            <a:r>
              <a:rPr lang="fr-FR" sz="1400" dirty="0"/>
              <a:t> et al. “</a:t>
            </a:r>
            <a:r>
              <a:rPr lang="fr-FR" sz="1400" dirty="0" err="1"/>
              <a:t>Inadequacy</a:t>
            </a:r>
            <a:r>
              <a:rPr lang="fr-FR" sz="1400" dirty="0"/>
              <a:t> of Joint Aspiration for </a:t>
            </a:r>
            <a:r>
              <a:rPr lang="fr-FR" sz="1400" dirty="0" err="1"/>
              <a:t>Detection</a:t>
            </a:r>
            <a:r>
              <a:rPr lang="fr-FR" sz="1400" dirty="0"/>
              <a:t> of Persistent Periprosthetic Infection </a:t>
            </a:r>
            <a:r>
              <a:rPr lang="fr-FR" sz="1400" dirty="0" err="1"/>
              <a:t>During</a:t>
            </a:r>
            <a:r>
              <a:rPr lang="fr-FR" sz="1400" dirty="0"/>
              <a:t> </a:t>
            </a:r>
            <a:r>
              <a:rPr lang="fr-FR" sz="1400" dirty="0" err="1"/>
              <a:t>Two</a:t>
            </a:r>
            <a:r>
              <a:rPr lang="fr-FR" sz="1400" dirty="0"/>
              <a:t>-Stage </a:t>
            </a:r>
            <a:r>
              <a:rPr lang="fr-FR" sz="1400" dirty="0" err="1"/>
              <a:t>Septic</a:t>
            </a:r>
            <a:r>
              <a:rPr lang="fr-FR" sz="1400" dirty="0"/>
              <a:t> </a:t>
            </a:r>
            <a:r>
              <a:rPr lang="fr-FR" sz="1400" dirty="0" err="1"/>
              <a:t>Revision</a:t>
            </a:r>
            <a:r>
              <a:rPr lang="fr-FR" sz="1400" dirty="0"/>
              <a:t> </a:t>
            </a:r>
            <a:r>
              <a:rPr lang="fr-FR" sz="1400" dirty="0" err="1"/>
              <a:t>Knee</a:t>
            </a:r>
            <a:r>
              <a:rPr lang="fr-FR" sz="1400" dirty="0"/>
              <a:t> </a:t>
            </a:r>
            <a:r>
              <a:rPr lang="fr-FR" sz="1400" dirty="0" err="1"/>
              <a:t>Surgery</a:t>
            </a:r>
            <a:r>
              <a:rPr lang="fr-FR" sz="1400" dirty="0"/>
              <a:t>.” </a:t>
            </a:r>
            <a:r>
              <a:rPr lang="fr-FR" sz="1400" dirty="0" err="1"/>
              <a:t>Orthopedics</a:t>
            </a:r>
            <a:r>
              <a:rPr lang="fr-FR" sz="1400" dirty="0"/>
              <a:t> 40, </a:t>
            </a:r>
            <a:r>
              <a:rPr lang="fr-FR" sz="1400" b="1" dirty="0"/>
              <a:t>2017</a:t>
            </a:r>
            <a:r>
              <a:rPr lang="fr-FR" sz="1400" dirty="0"/>
              <a:t>: 231–34. </a:t>
            </a:r>
          </a:p>
        </p:txBody>
      </p:sp>
      <p:sp>
        <p:nvSpPr>
          <p:cNvPr id="8" name="Rectangle 7">
            <a:extLst>
              <a:ext uri="{FF2B5EF4-FFF2-40B4-BE49-F238E27FC236}">
                <a16:creationId xmlns:a16="http://schemas.microsoft.com/office/drawing/2014/main" id="{4F01DE1B-9CBD-9B4E-95F0-49C36BDCC13D}"/>
              </a:ext>
            </a:extLst>
          </p:cNvPr>
          <p:cNvSpPr/>
          <p:nvPr/>
        </p:nvSpPr>
        <p:spPr>
          <a:xfrm>
            <a:off x="7979178" y="3519285"/>
            <a:ext cx="4003557" cy="954107"/>
          </a:xfrm>
          <a:prstGeom prst="rect">
            <a:avLst/>
          </a:prstGeom>
          <a:solidFill>
            <a:schemeClr val="bg1">
              <a:lumMod val="95000"/>
            </a:schemeClr>
          </a:solidFill>
          <a:ln>
            <a:solidFill>
              <a:schemeClr val="accent1"/>
            </a:solidFill>
          </a:ln>
        </p:spPr>
        <p:txBody>
          <a:bodyPr wrap="square">
            <a:spAutoFit/>
          </a:bodyPr>
          <a:lstStyle/>
          <a:p>
            <a:r>
              <a:rPr lang="fr-FR" sz="1400" dirty="0"/>
              <a:t>Somme,  et al. “Contribution of Routine Joint Aspiration to the </a:t>
            </a:r>
            <a:r>
              <a:rPr lang="fr-FR" sz="1400" dirty="0" err="1"/>
              <a:t>Diagnosis</a:t>
            </a:r>
            <a:r>
              <a:rPr lang="fr-FR" sz="1400" dirty="0"/>
              <a:t> of Infection </a:t>
            </a:r>
            <a:r>
              <a:rPr lang="fr-FR" sz="1400" dirty="0" err="1"/>
              <a:t>before</a:t>
            </a:r>
            <a:r>
              <a:rPr lang="fr-FR" sz="1400" dirty="0"/>
              <a:t> Hip </a:t>
            </a:r>
            <a:r>
              <a:rPr lang="fr-FR" sz="1400" dirty="0" err="1"/>
              <a:t>Revision</a:t>
            </a:r>
            <a:r>
              <a:rPr lang="fr-FR" sz="1400" dirty="0"/>
              <a:t> </a:t>
            </a:r>
            <a:r>
              <a:rPr lang="fr-FR" sz="1400" dirty="0" err="1"/>
              <a:t>Surgery</a:t>
            </a:r>
            <a:r>
              <a:rPr lang="fr-FR" sz="1400" dirty="0"/>
              <a:t>.” Joint, </a:t>
            </a:r>
            <a:r>
              <a:rPr lang="fr-FR" sz="1400" dirty="0" err="1"/>
              <a:t>Bone</a:t>
            </a:r>
            <a:r>
              <a:rPr lang="fr-FR" sz="1400" dirty="0"/>
              <a:t>, </a:t>
            </a:r>
            <a:r>
              <a:rPr lang="fr-FR" sz="1400" dirty="0" err="1"/>
              <a:t>Spine</a:t>
            </a:r>
            <a:r>
              <a:rPr lang="fr-FR" sz="1400" dirty="0"/>
              <a:t> : Revue Du Rhumatisme 70, no. 6, </a:t>
            </a:r>
            <a:r>
              <a:rPr lang="fr-FR" sz="1400" b="1" dirty="0"/>
              <a:t>2003</a:t>
            </a:r>
            <a:r>
              <a:rPr lang="fr-FR" sz="1400" dirty="0"/>
              <a:t>: 489–95.</a:t>
            </a:r>
          </a:p>
        </p:txBody>
      </p:sp>
      <p:sp>
        <p:nvSpPr>
          <p:cNvPr id="2" name="Rectangle 1">
            <a:extLst>
              <a:ext uri="{FF2B5EF4-FFF2-40B4-BE49-F238E27FC236}">
                <a16:creationId xmlns:a16="http://schemas.microsoft.com/office/drawing/2014/main" id="{B38F010B-72ED-144A-B529-75DD5BC6F715}"/>
              </a:ext>
            </a:extLst>
          </p:cNvPr>
          <p:cNvSpPr/>
          <p:nvPr/>
        </p:nvSpPr>
        <p:spPr>
          <a:xfrm>
            <a:off x="1359478" y="5012427"/>
            <a:ext cx="6034943" cy="523220"/>
          </a:xfrm>
          <a:prstGeom prst="rect">
            <a:avLst/>
          </a:prstGeom>
          <a:solidFill>
            <a:srgbClr val="C00000"/>
          </a:solidFill>
        </p:spPr>
        <p:txBody>
          <a:bodyPr wrap="square">
            <a:spAutoFit/>
          </a:bodyPr>
          <a:lstStyle/>
          <a:p>
            <a:pPr marL="50800" lvl="1"/>
            <a:r>
              <a:rPr lang="fr-FR" sz="1400" dirty="0">
                <a:solidFill>
                  <a:schemeClr val="bg1"/>
                </a:solidFill>
              </a:rPr>
              <a:t>Un seul prélèvement…Intérêt de la «  ponction + biopsie » ?</a:t>
            </a:r>
          </a:p>
          <a:p>
            <a:pPr marL="50800" lvl="1"/>
            <a:r>
              <a:rPr lang="fr-FR" sz="1400" dirty="0">
                <a:solidFill>
                  <a:schemeClr val="bg1"/>
                </a:solidFill>
              </a:rPr>
              <a:t>Difficultés d’interprétation en cas de ponction positive à bactéries « cutanées »</a:t>
            </a:r>
          </a:p>
        </p:txBody>
      </p:sp>
    </p:spTree>
    <p:extLst>
      <p:ext uri="{BB962C8B-B14F-4D97-AF65-F5344CB8AC3E}">
        <p14:creationId xmlns:p14="http://schemas.microsoft.com/office/powerpoint/2010/main" val="35629783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734D95A-F7DF-B344-970D-583FF2EEB322}"/>
              </a:ext>
            </a:extLst>
          </p:cNvPr>
          <p:cNvSpPr>
            <a:spLocks noGrp="1"/>
          </p:cNvSpPr>
          <p:nvPr>
            <p:ph type="title"/>
          </p:nvPr>
        </p:nvSpPr>
        <p:spPr/>
        <p:txBody>
          <a:bodyPr/>
          <a:lstStyle/>
          <a:p>
            <a:r>
              <a:rPr lang="fr-FR" dirty="0"/>
              <a:t>Documentation peropératoire ?</a:t>
            </a:r>
          </a:p>
        </p:txBody>
      </p:sp>
      <p:sp>
        <p:nvSpPr>
          <p:cNvPr id="5" name="Espace réservé du contenu 4">
            <a:extLst>
              <a:ext uri="{FF2B5EF4-FFF2-40B4-BE49-F238E27FC236}">
                <a16:creationId xmlns:a16="http://schemas.microsoft.com/office/drawing/2014/main" id="{36EDF146-13C7-3740-9644-0AB8AD4C641D}"/>
              </a:ext>
            </a:extLst>
          </p:cNvPr>
          <p:cNvSpPr>
            <a:spLocks noGrp="1"/>
          </p:cNvSpPr>
          <p:nvPr>
            <p:ph idx="1"/>
          </p:nvPr>
        </p:nvSpPr>
        <p:spPr>
          <a:xfrm>
            <a:off x="838200" y="1825625"/>
            <a:ext cx="7459639" cy="4351338"/>
          </a:xfrm>
        </p:spPr>
        <p:txBody>
          <a:bodyPr/>
          <a:lstStyle/>
          <a:p>
            <a:r>
              <a:rPr lang="fr-FR" dirty="0"/>
              <a:t>Pas de modification quand les prélèvements sont réalisés après 2g de céfazoline</a:t>
            </a:r>
          </a:p>
          <a:p>
            <a:endParaRPr lang="fr-FR" dirty="0"/>
          </a:p>
          <a:p>
            <a:pPr marL="0" indent="0">
              <a:buNone/>
            </a:pPr>
            <a:endParaRPr lang="fr-FR" dirty="0"/>
          </a:p>
          <a:p>
            <a:r>
              <a:rPr lang="fr-FR" dirty="0"/>
              <a:t>Sur PTH et PTG, pas d’influence de l’antibioprophylaxie sur les résultats bactério</a:t>
            </a:r>
          </a:p>
        </p:txBody>
      </p:sp>
      <p:pic>
        <p:nvPicPr>
          <p:cNvPr id="7" name="Image 6">
            <a:extLst>
              <a:ext uri="{FF2B5EF4-FFF2-40B4-BE49-F238E27FC236}">
                <a16:creationId xmlns:a16="http://schemas.microsoft.com/office/drawing/2014/main" id="{DCB6321F-D2EB-104E-BE77-2086CC48296E}"/>
              </a:ext>
            </a:extLst>
          </p:cNvPr>
          <p:cNvPicPr>
            <a:picLocks noChangeAspect="1"/>
          </p:cNvPicPr>
          <p:nvPr/>
        </p:nvPicPr>
        <p:blipFill rotWithShape="1">
          <a:blip r:embed="rId2"/>
          <a:srcRect t="1943" b="71191"/>
          <a:stretch/>
        </p:blipFill>
        <p:spPr>
          <a:xfrm>
            <a:off x="7959464" y="1690688"/>
            <a:ext cx="3872449" cy="1383066"/>
          </a:xfrm>
          <a:prstGeom prst="rect">
            <a:avLst/>
          </a:prstGeom>
        </p:spPr>
      </p:pic>
      <p:pic>
        <p:nvPicPr>
          <p:cNvPr id="9" name="Image 8">
            <a:extLst>
              <a:ext uri="{FF2B5EF4-FFF2-40B4-BE49-F238E27FC236}">
                <a16:creationId xmlns:a16="http://schemas.microsoft.com/office/drawing/2014/main" id="{83DD5353-D5F7-D042-9F0A-B5398F412EB2}"/>
              </a:ext>
            </a:extLst>
          </p:cNvPr>
          <p:cNvPicPr>
            <a:picLocks noChangeAspect="1"/>
          </p:cNvPicPr>
          <p:nvPr/>
        </p:nvPicPr>
        <p:blipFill rotWithShape="1">
          <a:blip r:embed="rId3"/>
          <a:srcRect b="73380"/>
          <a:stretch/>
        </p:blipFill>
        <p:spPr>
          <a:xfrm>
            <a:off x="7871045" y="3563240"/>
            <a:ext cx="4228495" cy="1496440"/>
          </a:xfrm>
          <a:prstGeom prst="rect">
            <a:avLst/>
          </a:prstGeom>
        </p:spPr>
      </p:pic>
      <p:sp>
        <p:nvSpPr>
          <p:cNvPr id="6" name="Rectangle 5">
            <a:extLst>
              <a:ext uri="{FF2B5EF4-FFF2-40B4-BE49-F238E27FC236}">
                <a16:creationId xmlns:a16="http://schemas.microsoft.com/office/drawing/2014/main" id="{A9F60CEE-CEEF-5E4E-B354-B6B0AC487473}"/>
              </a:ext>
            </a:extLst>
          </p:cNvPr>
          <p:cNvSpPr/>
          <p:nvPr/>
        </p:nvSpPr>
        <p:spPr>
          <a:xfrm>
            <a:off x="1724297" y="5653743"/>
            <a:ext cx="8543109" cy="646331"/>
          </a:xfrm>
          <a:prstGeom prst="rect">
            <a:avLst/>
          </a:prstGeom>
          <a:solidFill>
            <a:srgbClr val="C00000"/>
          </a:solidFill>
        </p:spPr>
        <p:txBody>
          <a:bodyPr wrap="square">
            <a:spAutoFit/>
          </a:bodyPr>
          <a:lstStyle/>
          <a:p>
            <a:pPr marL="50800" lvl="1"/>
            <a:r>
              <a:rPr lang="fr-FR" dirty="0">
                <a:solidFill>
                  <a:schemeClr val="bg1"/>
                </a:solidFill>
              </a:rPr>
              <a:t>Importance de réaliser une antibioprophylaxie lors des changements de prothèses, même lorsqu’il s’agit d’une procédure diagnostique avec prélèvements microbiologiques </a:t>
            </a:r>
          </a:p>
        </p:txBody>
      </p:sp>
    </p:spTree>
    <p:extLst>
      <p:ext uri="{BB962C8B-B14F-4D97-AF65-F5344CB8AC3E}">
        <p14:creationId xmlns:p14="http://schemas.microsoft.com/office/powerpoint/2010/main" val="38341355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746EF2-B974-DB4D-8B41-4BCA157795C7}"/>
              </a:ext>
            </a:extLst>
          </p:cNvPr>
          <p:cNvSpPr>
            <a:spLocks noGrp="1"/>
          </p:cNvSpPr>
          <p:nvPr>
            <p:ph type="title"/>
          </p:nvPr>
        </p:nvSpPr>
        <p:spPr/>
        <p:txBody>
          <a:bodyPr/>
          <a:lstStyle/>
          <a:p>
            <a:r>
              <a:rPr lang="fr-FR" dirty="0"/>
              <a:t>En pratique pour cette 1</a:t>
            </a:r>
            <a:r>
              <a:rPr lang="fr-FR" baseline="30000" dirty="0"/>
              <a:t>ère</a:t>
            </a:r>
            <a:r>
              <a:rPr lang="fr-FR" dirty="0"/>
              <a:t> partie</a:t>
            </a:r>
          </a:p>
        </p:txBody>
      </p:sp>
      <p:sp>
        <p:nvSpPr>
          <p:cNvPr id="3" name="Espace réservé du contenu 2">
            <a:extLst>
              <a:ext uri="{FF2B5EF4-FFF2-40B4-BE49-F238E27FC236}">
                <a16:creationId xmlns:a16="http://schemas.microsoft.com/office/drawing/2014/main" id="{F0EE4521-DCB0-0448-9DCF-8D5BEFD879AB}"/>
              </a:ext>
            </a:extLst>
          </p:cNvPr>
          <p:cNvSpPr>
            <a:spLocks noGrp="1"/>
          </p:cNvSpPr>
          <p:nvPr>
            <p:ph idx="1"/>
          </p:nvPr>
        </p:nvSpPr>
        <p:spPr>
          <a:xfrm>
            <a:off x="838200" y="2159726"/>
            <a:ext cx="10779034" cy="3016124"/>
          </a:xfrm>
          <a:solidFill>
            <a:srgbClr val="C00000"/>
          </a:solidFill>
        </p:spPr>
        <p:txBody>
          <a:bodyPr/>
          <a:lstStyle/>
          <a:p>
            <a:r>
              <a:rPr lang="fr-FR" dirty="0">
                <a:solidFill>
                  <a:schemeClr val="bg1"/>
                </a:solidFill>
              </a:rPr>
              <a:t>Echographie et radiographie : examens de </a:t>
            </a:r>
            <a:r>
              <a:rPr lang="fr-FR" b="1" dirty="0">
                <a:solidFill>
                  <a:schemeClr val="bg1"/>
                </a:solidFill>
              </a:rPr>
              <a:t>1</a:t>
            </a:r>
            <a:r>
              <a:rPr lang="fr-FR" b="1" baseline="30000" dirty="0">
                <a:solidFill>
                  <a:schemeClr val="bg1"/>
                </a:solidFill>
              </a:rPr>
              <a:t>er</a:t>
            </a:r>
            <a:r>
              <a:rPr lang="fr-FR" b="1" dirty="0">
                <a:solidFill>
                  <a:schemeClr val="bg1"/>
                </a:solidFill>
              </a:rPr>
              <a:t> recours</a:t>
            </a:r>
          </a:p>
          <a:p>
            <a:r>
              <a:rPr lang="fr-FR" dirty="0">
                <a:solidFill>
                  <a:schemeClr val="bg1"/>
                </a:solidFill>
              </a:rPr>
              <a:t>TDM et IRM permettent de préciser les lésions anatomiques</a:t>
            </a:r>
          </a:p>
          <a:p>
            <a:r>
              <a:rPr lang="fr-FR" dirty="0">
                <a:solidFill>
                  <a:schemeClr val="bg1"/>
                </a:solidFill>
              </a:rPr>
              <a:t>Recours aux isotopes : </a:t>
            </a:r>
            <a:r>
              <a:rPr lang="fr-FR" b="1" dirty="0">
                <a:solidFill>
                  <a:schemeClr val="bg1"/>
                </a:solidFill>
              </a:rPr>
              <a:t>la décision devrait être prise en RCP </a:t>
            </a:r>
            <a:r>
              <a:rPr lang="fr-FR" dirty="0">
                <a:solidFill>
                  <a:schemeClr val="bg1"/>
                </a:solidFill>
              </a:rPr>
              <a:t>des CRIOAC</a:t>
            </a:r>
          </a:p>
          <a:p>
            <a:r>
              <a:rPr lang="fr-FR" dirty="0">
                <a:solidFill>
                  <a:schemeClr val="bg1"/>
                </a:solidFill>
              </a:rPr>
              <a:t>Ponction </a:t>
            </a:r>
            <a:r>
              <a:rPr lang="fr-FR" dirty="0" err="1">
                <a:solidFill>
                  <a:schemeClr val="bg1"/>
                </a:solidFill>
              </a:rPr>
              <a:t>pré-opératoire</a:t>
            </a:r>
            <a:r>
              <a:rPr lang="fr-FR" dirty="0">
                <a:solidFill>
                  <a:schemeClr val="bg1"/>
                </a:solidFill>
              </a:rPr>
              <a:t> : stratégie « équipe-dépendante »</a:t>
            </a:r>
          </a:p>
          <a:p>
            <a:r>
              <a:rPr lang="fr-FR" b="1" dirty="0">
                <a:solidFill>
                  <a:schemeClr val="bg1"/>
                </a:solidFill>
              </a:rPr>
              <a:t>Conserver une antibioprophylaxie systématique </a:t>
            </a:r>
            <a:r>
              <a:rPr lang="fr-FR" dirty="0">
                <a:solidFill>
                  <a:schemeClr val="bg1"/>
                </a:solidFill>
              </a:rPr>
              <a:t>lors des reprises avec procédure diagnostique</a:t>
            </a:r>
          </a:p>
        </p:txBody>
      </p:sp>
    </p:spTree>
    <p:extLst>
      <p:ext uri="{BB962C8B-B14F-4D97-AF65-F5344CB8AC3E}">
        <p14:creationId xmlns:p14="http://schemas.microsoft.com/office/powerpoint/2010/main" val="20863547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3768A4-A820-164F-8BFA-F8746B25A6D7}"/>
              </a:ext>
            </a:extLst>
          </p:cNvPr>
          <p:cNvSpPr>
            <a:spLocks noGrp="1"/>
          </p:cNvSpPr>
          <p:nvPr>
            <p:ph type="title"/>
          </p:nvPr>
        </p:nvSpPr>
        <p:spPr/>
        <p:txBody>
          <a:bodyPr/>
          <a:lstStyle/>
          <a:p>
            <a:r>
              <a:rPr lang="fr-FR" dirty="0"/>
              <a:t>Quelles techniques de microbiologie?</a:t>
            </a:r>
          </a:p>
        </p:txBody>
      </p:sp>
      <p:sp>
        <p:nvSpPr>
          <p:cNvPr id="3" name="Espace réservé du texte 2">
            <a:extLst>
              <a:ext uri="{FF2B5EF4-FFF2-40B4-BE49-F238E27FC236}">
                <a16:creationId xmlns:a16="http://schemas.microsoft.com/office/drawing/2014/main" id="{183F95F2-2D80-8447-989C-5444C119BEA3}"/>
              </a:ext>
            </a:extLst>
          </p:cNvPr>
          <p:cNvSpPr>
            <a:spLocks noGrp="1"/>
          </p:cNvSpPr>
          <p:nvPr>
            <p:ph type="body" idx="1"/>
          </p:nvPr>
        </p:nvSpPr>
        <p:spPr/>
        <p:txBody>
          <a:bodyPr/>
          <a:lstStyle/>
          <a:p>
            <a:r>
              <a:rPr lang="fr-FR" dirty="0"/>
              <a:t>Une évolution majeure au cours des 10 dernières années</a:t>
            </a:r>
          </a:p>
        </p:txBody>
      </p:sp>
      <p:pic>
        <p:nvPicPr>
          <p:cNvPr id="5" name="Image 4">
            <a:extLst>
              <a:ext uri="{FF2B5EF4-FFF2-40B4-BE49-F238E27FC236}">
                <a16:creationId xmlns:a16="http://schemas.microsoft.com/office/drawing/2014/main" id="{FC0597AD-C6E5-E445-B6E1-664E19F4CEE7}"/>
              </a:ext>
            </a:extLst>
          </p:cNvPr>
          <p:cNvPicPr>
            <a:picLocks noChangeAspect="1"/>
          </p:cNvPicPr>
          <p:nvPr/>
        </p:nvPicPr>
        <p:blipFill>
          <a:blip r:embed="rId2">
            <a:extLst>
              <a:ext uri="{BEBA8EAE-BF5A-486C-A8C5-ECC9F3942E4B}">
                <a14:imgProps xmlns:a14="http://schemas.microsoft.com/office/drawing/2010/main">
                  <a14:imgLayer>
                    <a14:imgEffect>
                      <a14:backgroundRemoval t="242" b="100000" l="0" r="100000">
                        <a14:foregroundMark x1="11500" y1="83763" x2="11500" y2="83763"/>
                        <a14:foregroundMark x1="22000" y1="84811" x2="22000" y2="84811"/>
                        <a14:foregroundMark x1="38208" y1="84811" x2="38208" y2="84811"/>
                        <a14:foregroundMark x1="53917" y1="85294" x2="53917" y2="85294"/>
                        <a14:foregroundMark x1="54958" y1="78203" x2="54958" y2="78203"/>
                        <a14:foregroundMark x1="78542" y1="78727" x2="78542" y2="78727"/>
                        <a14:foregroundMark x1="87417" y1="82272" x2="87417" y2="82272"/>
                        <a14:foregroundMark x1="82208" y1="73650" x2="82208" y2="73650"/>
                        <a14:foregroundMark x1="87958" y1="72643" x2="87958" y2="72643"/>
                        <a14:foregroundMark x1="39250" y1="44803" x2="39250" y2="44803"/>
                        <a14:foregroundMark x1="29833" y1="44279" x2="29833" y2="44279"/>
                        <a14:foregroundMark x1="47125" y1="31144" x2="47125" y2="31144"/>
                        <a14:foregroundMark x1="48708" y1="31628" x2="48708" y2="31628"/>
                        <a14:foregroundMark x1="48708" y1="30620" x2="49208" y2="33159"/>
                        <a14:foregroundMark x1="54458" y1="45810" x2="54458" y2="45810"/>
                        <a14:foregroundMark x1="60750" y1="30137" x2="60750" y2="30137"/>
                        <a14:foregroundMark x1="76958" y1="31628" x2="76958" y2="31628"/>
                        <a14:foregroundMark x1="76958" y1="27599" x2="76958" y2="27599"/>
                        <a14:foregroundMark x1="61792" y1="29089" x2="61792" y2="29089"/>
                        <a14:foregroundMark x1="24083" y1="28606" x2="24083" y2="28606"/>
                        <a14:foregroundMark x1="40833" y1="31144" x2="40833" y2="31144"/>
                        <a14:foregroundMark x1="36667" y1="73167" x2="50250" y2="73167"/>
                        <a14:foregroundMark x1="36667" y1="74174" x2="39250" y2="93916"/>
                        <a14:foregroundMark x1="55500" y1="73650" x2="57083" y2="93916"/>
                        <a14:foregroundMark x1="58125" y1="95407" x2="64417" y2="91902"/>
                        <a14:foregroundMark x1="62292" y1="76712" x2="58625" y2="71112"/>
                        <a14:foregroundMark x1="53917" y1="76189" x2="53917" y2="76189"/>
                        <a14:foregroundMark x1="68083" y1="44279" x2="68083" y2="44279"/>
                        <a14:foregroundMark x1="75375" y1="50363" x2="78000" y2="45326"/>
                        <a14:foregroundMark x1="62292" y1="48348" x2="63875" y2="43795"/>
                        <a14:foregroundMark x1="19375" y1="49355" x2="20417" y2="39243"/>
                        <a14:foregroundMark x1="16750" y1="31628" x2="17292" y2="26068"/>
                        <a14:foregroundMark x1="33000" y1="33159" x2="34542" y2="26068"/>
                        <a14:foregroundMark x1="18250" y1="24214" x2="18625" y2="32595"/>
                        <a14:foregroundMark x1="51708" y1="32595" x2="57250" y2="27357"/>
                        <a14:foregroundMark x1="64750" y1="24698" x2="65792" y2="30782"/>
                        <a14:foregroundMark x1="70417" y1="24456" x2="70792" y2="32957"/>
                        <a14:foregroundMark x1="71292" y1="74295" x2="71167" y2="92869"/>
                        <a14:foregroundMark x1="88458" y1="71394" x2="88708" y2="94923"/>
                        <a14:foregroundMark x1="83333" y1="72724" x2="94500" y2="72482"/>
                        <a14:foregroundMark x1="59250" y1="71394" x2="65792" y2="77236"/>
                        <a14:foregroundMark x1="41458" y1="27961" x2="42083" y2="28203"/>
                        <a14:foregroundMark x1="45333" y1="98066" x2="50583" y2="87147"/>
                        <a14:foregroundMark x1="51458" y1="84126" x2="50458" y2="81587"/>
                        <a14:foregroundMark x1="45583" y1="80862" x2="43083" y2="76994"/>
                        <a14:backgroundMark x1="59125" y1="75504" x2="61625" y2="75504"/>
                        <a14:backgroundMark x1="62125" y1="76471" x2="61125" y2="74658"/>
                        <a14:backgroundMark x1="62000" y1="76229" x2="63125" y2="80741"/>
                        <a14:backgroundMark x1="11083" y1="96495" x2="11083" y2="96495"/>
                      </a14:backgroundRemoval>
                    </a14:imgEffect>
                  </a14:imgLayer>
                </a14:imgProps>
              </a:ext>
            </a:extLst>
          </a:blip>
          <a:stretch>
            <a:fillRect/>
          </a:stretch>
        </p:blipFill>
        <p:spPr>
          <a:xfrm>
            <a:off x="0" y="5624423"/>
            <a:ext cx="1192822" cy="12335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36179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BD8958C-6466-A045-A0E7-6BDA0D74EF41}"/>
              </a:ext>
            </a:extLst>
          </p:cNvPr>
          <p:cNvSpPr>
            <a:spLocks noGrp="1"/>
          </p:cNvSpPr>
          <p:nvPr>
            <p:ph type="title"/>
          </p:nvPr>
        </p:nvSpPr>
        <p:spPr/>
        <p:txBody>
          <a:bodyPr/>
          <a:lstStyle/>
          <a:p>
            <a:r>
              <a:rPr lang="fr-FR" dirty="0"/>
              <a:t>Sensibiliser les techniques de cultures : sonication</a:t>
            </a:r>
          </a:p>
        </p:txBody>
      </p:sp>
      <p:pic>
        <p:nvPicPr>
          <p:cNvPr id="7" name="Image 6">
            <a:extLst>
              <a:ext uri="{FF2B5EF4-FFF2-40B4-BE49-F238E27FC236}">
                <a16:creationId xmlns:a16="http://schemas.microsoft.com/office/drawing/2014/main" id="{693E2261-8E62-D747-B5A8-403304AF9A86}"/>
              </a:ext>
            </a:extLst>
          </p:cNvPr>
          <p:cNvPicPr>
            <a:picLocks noChangeAspect="1"/>
          </p:cNvPicPr>
          <p:nvPr/>
        </p:nvPicPr>
        <p:blipFill>
          <a:blip r:embed="rId2"/>
          <a:stretch>
            <a:fillRect/>
          </a:stretch>
        </p:blipFill>
        <p:spPr>
          <a:xfrm>
            <a:off x="1429538" y="1690688"/>
            <a:ext cx="8577939" cy="4478100"/>
          </a:xfrm>
          <a:prstGeom prst="rect">
            <a:avLst/>
          </a:prstGeom>
          <a:ln>
            <a:noFill/>
          </a:ln>
          <a:effectLst>
            <a:outerShdw blurRad="292100" dist="139700" dir="2700000" algn="tl" rotWithShape="0">
              <a:srgbClr val="333333">
                <a:alpha val="65000"/>
              </a:srgbClr>
            </a:outerShdw>
          </a:effectLst>
        </p:spPr>
      </p:pic>
      <p:sp>
        <p:nvSpPr>
          <p:cNvPr id="10" name="ZoneTexte 9">
            <a:extLst>
              <a:ext uri="{FF2B5EF4-FFF2-40B4-BE49-F238E27FC236}">
                <a16:creationId xmlns:a16="http://schemas.microsoft.com/office/drawing/2014/main" id="{A8C0CFB5-685E-6E41-B9E1-9305451F1275}"/>
              </a:ext>
            </a:extLst>
          </p:cNvPr>
          <p:cNvSpPr txBox="1"/>
          <p:nvPr/>
        </p:nvSpPr>
        <p:spPr>
          <a:xfrm>
            <a:off x="3790600" y="6488668"/>
            <a:ext cx="3909340" cy="369332"/>
          </a:xfrm>
          <a:prstGeom prst="rect">
            <a:avLst/>
          </a:prstGeom>
          <a:noFill/>
        </p:spPr>
        <p:txBody>
          <a:bodyPr wrap="none" rtlCol="0">
            <a:spAutoFit/>
          </a:bodyPr>
          <a:lstStyle/>
          <a:p>
            <a:r>
              <a:rPr lang="fr-FR" i="1" dirty="0"/>
              <a:t>Source : N. </a:t>
            </a:r>
            <a:r>
              <a:rPr lang="fr-FR" i="1" dirty="0" err="1"/>
              <a:t>Desplaces</a:t>
            </a:r>
            <a:r>
              <a:rPr lang="fr-FR" i="1" dirty="0"/>
              <a:t>, La Croix St Simon</a:t>
            </a:r>
          </a:p>
        </p:txBody>
      </p:sp>
    </p:spTree>
    <p:extLst>
      <p:ext uri="{BB962C8B-B14F-4D97-AF65-F5344CB8AC3E}">
        <p14:creationId xmlns:p14="http://schemas.microsoft.com/office/powerpoint/2010/main" val="38064252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3D7E36-41EC-C84E-9A03-87EFE8B6C43B}"/>
              </a:ext>
            </a:extLst>
          </p:cNvPr>
          <p:cNvSpPr>
            <a:spLocks noGrp="1"/>
          </p:cNvSpPr>
          <p:nvPr>
            <p:ph type="title"/>
          </p:nvPr>
        </p:nvSpPr>
        <p:spPr>
          <a:xfrm>
            <a:off x="838200" y="3081029"/>
            <a:ext cx="5043985" cy="1325563"/>
          </a:xfrm>
        </p:spPr>
        <p:txBody>
          <a:bodyPr>
            <a:normAutofit fontScale="90000"/>
          </a:bodyPr>
          <a:lstStyle/>
          <a:p>
            <a:r>
              <a:rPr lang="fr-FR" dirty="0"/>
              <a:t>Sensibiliser les techniques de cultures: Broyage des prélèvements</a:t>
            </a:r>
          </a:p>
        </p:txBody>
      </p:sp>
      <p:pic>
        <p:nvPicPr>
          <p:cNvPr id="4" name="Image 3">
            <a:extLst>
              <a:ext uri="{FF2B5EF4-FFF2-40B4-BE49-F238E27FC236}">
                <a16:creationId xmlns:a16="http://schemas.microsoft.com/office/drawing/2014/main" id="{019F10C3-6714-2D46-925B-55A169641DAB}"/>
              </a:ext>
            </a:extLst>
          </p:cNvPr>
          <p:cNvPicPr>
            <a:picLocks noChangeAspect="1"/>
          </p:cNvPicPr>
          <p:nvPr/>
        </p:nvPicPr>
        <p:blipFill>
          <a:blip r:embed="rId2"/>
          <a:stretch>
            <a:fillRect/>
          </a:stretch>
        </p:blipFill>
        <p:spPr>
          <a:xfrm>
            <a:off x="5882185" y="292275"/>
            <a:ext cx="4652749" cy="6565725"/>
          </a:xfrm>
          <a:prstGeom prst="rect">
            <a:avLst/>
          </a:prstGeom>
        </p:spPr>
      </p:pic>
      <p:sp>
        <p:nvSpPr>
          <p:cNvPr id="7" name="ZoneTexte 6">
            <a:extLst>
              <a:ext uri="{FF2B5EF4-FFF2-40B4-BE49-F238E27FC236}">
                <a16:creationId xmlns:a16="http://schemas.microsoft.com/office/drawing/2014/main" id="{99003F66-5184-FD45-98D4-A7D2C71FCCE8}"/>
              </a:ext>
            </a:extLst>
          </p:cNvPr>
          <p:cNvSpPr txBox="1"/>
          <p:nvPr/>
        </p:nvSpPr>
        <p:spPr>
          <a:xfrm>
            <a:off x="8208559" y="6346209"/>
            <a:ext cx="3947171" cy="369332"/>
          </a:xfrm>
          <a:prstGeom prst="rect">
            <a:avLst/>
          </a:prstGeom>
          <a:noFill/>
        </p:spPr>
        <p:txBody>
          <a:bodyPr wrap="none" rtlCol="0">
            <a:spAutoFit/>
          </a:bodyPr>
          <a:lstStyle/>
          <a:p>
            <a:r>
              <a:rPr lang="fr-FR" i="1" dirty="0"/>
              <a:t>Source : Anne </a:t>
            </a:r>
            <a:r>
              <a:rPr lang="fr-FR" i="1" dirty="0" err="1"/>
              <a:t>Gougeon</a:t>
            </a:r>
            <a:r>
              <a:rPr lang="fr-FR" i="1" dirty="0"/>
              <a:t>, CHU de Rennes</a:t>
            </a:r>
          </a:p>
        </p:txBody>
      </p:sp>
    </p:spTree>
    <p:extLst>
      <p:ext uri="{BB962C8B-B14F-4D97-AF65-F5344CB8AC3E}">
        <p14:creationId xmlns:p14="http://schemas.microsoft.com/office/powerpoint/2010/main" val="2071634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044127-D647-A64E-861C-F2574AF94D76}"/>
              </a:ext>
            </a:extLst>
          </p:cNvPr>
          <p:cNvSpPr>
            <a:spLocks noGrp="1"/>
          </p:cNvSpPr>
          <p:nvPr>
            <p:ph type="title"/>
          </p:nvPr>
        </p:nvSpPr>
        <p:spPr/>
        <p:txBody>
          <a:bodyPr/>
          <a:lstStyle/>
          <a:p>
            <a:r>
              <a:rPr lang="fr-FR" dirty="0"/>
              <a:t>Techniques d’identification après culture</a:t>
            </a:r>
          </a:p>
        </p:txBody>
      </p:sp>
      <p:sp>
        <p:nvSpPr>
          <p:cNvPr id="3" name="Espace réservé du contenu 2">
            <a:extLst>
              <a:ext uri="{FF2B5EF4-FFF2-40B4-BE49-F238E27FC236}">
                <a16:creationId xmlns:a16="http://schemas.microsoft.com/office/drawing/2014/main" id="{DF79640F-CC9D-B34E-907D-A9D8FDEC3E8B}"/>
              </a:ext>
            </a:extLst>
          </p:cNvPr>
          <p:cNvSpPr>
            <a:spLocks noGrp="1"/>
          </p:cNvSpPr>
          <p:nvPr>
            <p:ph idx="1"/>
          </p:nvPr>
        </p:nvSpPr>
        <p:spPr>
          <a:xfrm>
            <a:off x="838201" y="1825625"/>
            <a:ext cx="8547340" cy="4351338"/>
          </a:xfrm>
        </p:spPr>
        <p:txBody>
          <a:bodyPr>
            <a:normAutofit fontScale="92500"/>
          </a:bodyPr>
          <a:lstStyle/>
          <a:p>
            <a:r>
              <a:rPr lang="fr-FR" dirty="0"/>
              <a:t>Spectrométrie de masse à temps de vol : </a:t>
            </a:r>
            <a:r>
              <a:rPr lang="fr-FR" dirty="0" err="1"/>
              <a:t>Maldi</a:t>
            </a:r>
            <a:r>
              <a:rPr lang="fr-FR" dirty="0"/>
              <a:t>-TOF</a:t>
            </a:r>
          </a:p>
          <a:p>
            <a:pPr lvl="1"/>
            <a:r>
              <a:rPr lang="fr-FR" dirty="0"/>
              <a:t>Permet une </a:t>
            </a:r>
            <a:r>
              <a:rPr lang="fr-FR" b="1" dirty="0"/>
              <a:t>identification très précise </a:t>
            </a:r>
            <a:r>
              <a:rPr lang="fr-FR" dirty="0"/>
              <a:t>des espèces bactériennes</a:t>
            </a:r>
          </a:p>
          <a:p>
            <a:r>
              <a:rPr lang="fr-FR" dirty="0"/>
              <a:t>Techniques de biologie moléculaire</a:t>
            </a:r>
          </a:p>
          <a:p>
            <a:pPr lvl="1"/>
            <a:r>
              <a:rPr lang="fr-FR" dirty="0"/>
              <a:t>ARN 16s</a:t>
            </a:r>
          </a:p>
          <a:p>
            <a:pPr lvl="2"/>
            <a:r>
              <a:rPr lang="fr-FR" dirty="0"/>
              <a:t>Permet une recherche « à l’aveugle »</a:t>
            </a:r>
          </a:p>
          <a:p>
            <a:pPr lvl="2"/>
            <a:r>
              <a:rPr lang="fr-FR" dirty="0"/>
              <a:t>Comparaisons des séquences d’ARNr amplifiée à une banque de données</a:t>
            </a:r>
          </a:p>
          <a:p>
            <a:pPr lvl="2"/>
            <a:r>
              <a:rPr lang="fr-FR" dirty="0"/>
              <a:t>Sensibilité : 50-92%</a:t>
            </a:r>
          </a:p>
          <a:p>
            <a:pPr lvl="2"/>
            <a:r>
              <a:rPr lang="fr-FR" dirty="0"/>
              <a:t>Spécificité : 65-94%</a:t>
            </a:r>
          </a:p>
          <a:p>
            <a:pPr lvl="1"/>
            <a:r>
              <a:rPr lang="fr-FR" dirty="0"/>
              <a:t>Amplification de gènes spécifiques</a:t>
            </a:r>
          </a:p>
          <a:p>
            <a:pPr lvl="2"/>
            <a:r>
              <a:rPr lang="fr-FR" dirty="0"/>
              <a:t>Détection de </a:t>
            </a:r>
            <a:r>
              <a:rPr lang="fr-FR" i="1" dirty="0"/>
              <a:t>S. aureus </a:t>
            </a:r>
            <a:r>
              <a:rPr lang="fr-FR" dirty="0"/>
              <a:t>et de la résistance à la méticilline</a:t>
            </a:r>
          </a:p>
          <a:p>
            <a:pPr lvl="2"/>
            <a:r>
              <a:rPr lang="fr-FR" i="1" dirty="0" err="1"/>
              <a:t>Kingella</a:t>
            </a:r>
            <a:r>
              <a:rPr lang="fr-FR" i="1" dirty="0"/>
              <a:t> </a:t>
            </a:r>
            <a:r>
              <a:rPr lang="fr-FR" i="1" dirty="0" err="1"/>
              <a:t>Kingae</a:t>
            </a:r>
            <a:r>
              <a:rPr lang="fr-FR" i="1" dirty="0"/>
              <a:t> </a:t>
            </a:r>
            <a:r>
              <a:rPr lang="fr-FR" dirty="0"/>
              <a:t>pour les infections pédiatriques</a:t>
            </a:r>
          </a:p>
          <a:p>
            <a:pPr lvl="2"/>
            <a:r>
              <a:rPr lang="fr-FR" i="1" dirty="0"/>
              <a:t>Mycobacterium tuberculosis</a:t>
            </a:r>
            <a:r>
              <a:rPr lang="fr-FR" dirty="0"/>
              <a:t>, avec détection de résistance</a:t>
            </a:r>
            <a:endParaRPr lang="fr-FR" i="1" dirty="0"/>
          </a:p>
          <a:p>
            <a:pPr lvl="2"/>
            <a:endParaRPr lang="fr-FR" dirty="0"/>
          </a:p>
          <a:p>
            <a:pPr lvl="1"/>
            <a:endParaRPr lang="fr-FR" dirty="0"/>
          </a:p>
        </p:txBody>
      </p:sp>
      <p:pic>
        <p:nvPicPr>
          <p:cNvPr id="1026" name="Picture 2" descr="Image associée">
            <a:extLst>
              <a:ext uri="{FF2B5EF4-FFF2-40B4-BE49-F238E27FC236}">
                <a16:creationId xmlns:a16="http://schemas.microsoft.com/office/drawing/2014/main" id="{52EB4E89-CACA-BE4B-9534-B64BD56279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71" r="29886"/>
          <a:stretch/>
        </p:blipFill>
        <p:spPr bwMode="auto">
          <a:xfrm>
            <a:off x="10017557" y="3048000"/>
            <a:ext cx="1506584"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8E72AC45-3929-C14C-9BC9-5B9A776390DE}"/>
              </a:ext>
            </a:extLst>
          </p:cNvPr>
          <p:cNvPicPr>
            <a:picLocks noChangeAspect="1"/>
          </p:cNvPicPr>
          <p:nvPr/>
        </p:nvPicPr>
        <p:blipFill>
          <a:blip r:embed="rId4"/>
          <a:stretch>
            <a:fillRect/>
          </a:stretch>
        </p:blipFill>
        <p:spPr>
          <a:xfrm>
            <a:off x="9541286" y="1825625"/>
            <a:ext cx="2459127" cy="658268"/>
          </a:xfrm>
          <a:prstGeom prst="rect">
            <a:avLst/>
          </a:prstGeom>
        </p:spPr>
      </p:pic>
      <p:cxnSp>
        <p:nvCxnSpPr>
          <p:cNvPr id="6" name="Connecteur droit avec flèche 5">
            <a:extLst>
              <a:ext uri="{FF2B5EF4-FFF2-40B4-BE49-F238E27FC236}">
                <a16:creationId xmlns:a16="http://schemas.microsoft.com/office/drawing/2014/main" id="{AF115ABE-6D13-CD40-9B46-C9F263081AC0}"/>
              </a:ext>
            </a:extLst>
          </p:cNvPr>
          <p:cNvCxnSpPr>
            <a:endCxn id="1026" idx="0"/>
          </p:cNvCxnSpPr>
          <p:nvPr/>
        </p:nvCxnSpPr>
        <p:spPr>
          <a:xfrm>
            <a:off x="10770849" y="2579298"/>
            <a:ext cx="0" cy="4687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67671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BE180-D2D6-384E-8B3E-416F66023D20}"/>
              </a:ext>
            </a:extLst>
          </p:cNvPr>
          <p:cNvSpPr>
            <a:spLocks noGrp="1"/>
          </p:cNvSpPr>
          <p:nvPr>
            <p:ph type="title"/>
          </p:nvPr>
        </p:nvSpPr>
        <p:spPr/>
        <p:txBody>
          <a:bodyPr/>
          <a:lstStyle/>
          <a:p>
            <a:r>
              <a:rPr lang="fr-FR" dirty="0"/>
              <a:t>Objectifs pédagogiques</a:t>
            </a:r>
          </a:p>
        </p:txBody>
      </p:sp>
      <p:sp>
        <p:nvSpPr>
          <p:cNvPr id="3" name="Espace réservé du contenu 2">
            <a:extLst>
              <a:ext uri="{FF2B5EF4-FFF2-40B4-BE49-F238E27FC236}">
                <a16:creationId xmlns:a16="http://schemas.microsoft.com/office/drawing/2014/main" id="{C23E5F25-3EB5-AC4A-BCEC-6F7C7C01A8D2}"/>
              </a:ext>
            </a:extLst>
          </p:cNvPr>
          <p:cNvSpPr>
            <a:spLocks noGrp="1"/>
          </p:cNvSpPr>
          <p:nvPr>
            <p:ph idx="1"/>
          </p:nvPr>
        </p:nvSpPr>
        <p:spPr/>
        <p:txBody>
          <a:bodyPr/>
          <a:lstStyle/>
          <a:p>
            <a:r>
              <a:rPr lang="fr-FR" dirty="0"/>
              <a:t>En cas de suspicion d’infection ostéo-articulaire sur prothèse</a:t>
            </a:r>
          </a:p>
          <a:p>
            <a:pPr lvl="1"/>
            <a:r>
              <a:rPr lang="fr-FR" dirty="0"/>
              <a:t>Être en capacité de déterminer les examens complémentaires nécessaires aux investigations diagnostiques.</a:t>
            </a:r>
          </a:p>
          <a:p>
            <a:pPr lvl="1"/>
            <a:r>
              <a:rPr lang="fr-FR" dirty="0"/>
              <a:t>Être en capacité d’avoir un raisonnement scientifique basé sur les preuves pour déterminer une attitude diagnostique et thérapeutique.</a:t>
            </a:r>
          </a:p>
          <a:p>
            <a:r>
              <a:rPr lang="fr-FR" dirty="0"/>
              <a:t>Savoir hiérarchiser les demandes d’examens complémentaires, et réserver les techniques complexes et couteuses aux cas complexes</a:t>
            </a:r>
          </a:p>
          <a:p>
            <a:r>
              <a:rPr lang="fr-FR" dirty="0"/>
              <a:t>Savoir déterminer le bon moment pour demander un avis en RCP de CRIOAC en cas de suspicion d’infection</a:t>
            </a:r>
          </a:p>
          <a:p>
            <a:endParaRPr lang="fr-FR" dirty="0"/>
          </a:p>
        </p:txBody>
      </p:sp>
    </p:spTree>
    <p:extLst>
      <p:ext uri="{BB962C8B-B14F-4D97-AF65-F5344CB8AC3E}">
        <p14:creationId xmlns:p14="http://schemas.microsoft.com/office/powerpoint/2010/main" val="3829642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FDD01-AF50-FE4E-B24E-156FD69D2FFB}"/>
              </a:ext>
            </a:extLst>
          </p:cNvPr>
          <p:cNvSpPr>
            <a:spLocks noGrp="1"/>
          </p:cNvSpPr>
          <p:nvPr>
            <p:ph type="title"/>
          </p:nvPr>
        </p:nvSpPr>
        <p:spPr/>
        <p:txBody>
          <a:bodyPr/>
          <a:lstStyle/>
          <a:p>
            <a:r>
              <a:rPr lang="fr-FR" dirty="0"/>
              <a:t>Importance du « couplage » des techniques</a:t>
            </a:r>
          </a:p>
        </p:txBody>
      </p:sp>
      <p:sp>
        <p:nvSpPr>
          <p:cNvPr id="3" name="Espace réservé du contenu 2">
            <a:extLst>
              <a:ext uri="{FF2B5EF4-FFF2-40B4-BE49-F238E27FC236}">
                <a16:creationId xmlns:a16="http://schemas.microsoft.com/office/drawing/2014/main" id="{22D15B74-D7E9-6442-9E56-827927BFFBA2}"/>
              </a:ext>
            </a:extLst>
          </p:cNvPr>
          <p:cNvSpPr>
            <a:spLocks noGrp="1"/>
          </p:cNvSpPr>
          <p:nvPr>
            <p:ph idx="1"/>
          </p:nvPr>
        </p:nvSpPr>
        <p:spPr>
          <a:xfrm>
            <a:off x="838200" y="1825624"/>
            <a:ext cx="10515600" cy="4930018"/>
          </a:xfrm>
        </p:spPr>
        <p:txBody>
          <a:bodyPr>
            <a:normAutofit fontScale="92500" lnSpcReduction="10000"/>
          </a:bodyPr>
          <a:lstStyle/>
          <a:p>
            <a:r>
              <a:rPr lang="fr-FR" dirty="0"/>
              <a:t>Etude MICROBIOS</a:t>
            </a:r>
          </a:p>
          <a:p>
            <a:pPr lvl="1"/>
            <a:r>
              <a:rPr lang="fr-FR" dirty="0"/>
              <a:t>Prospective, 264 patients</a:t>
            </a:r>
          </a:p>
          <a:p>
            <a:pPr lvl="1"/>
            <a:r>
              <a:rPr lang="fr-FR" dirty="0"/>
              <a:t>Prélèvements multiples</a:t>
            </a:r>
          </a:p>
          <a:p>
            <a:pPr lvl="1"/>
            <a:r>
              <a:rPr lang="fr-FR" dirty="0"/>
              <a:t>Broyage</a:t>
            </a:r>
          </a:p>
          <a:p>
            <a:pPr lvl="1"/>
            <a:r>
              <a:rPr lang="fr-FR" dirty="0"/>
              <a:t>Milieux de culture liquide et solide</a:t>
            </a:r>
          </a:p>
          <a:p>
            <a:pPr lvl="1"/>
            <a:endParaRPr lang="fr-FR" dirty="0"/>
          </a:p>
          <a:p>
            <a:pPr lvl="1"/>
            <a:endParaRPr lang="fr-FR" dirty="0"/>
          </a:p>
          <a:p>
            <a:pPr lvl="1"/>
            <a:endParaRPr lang="fr-FR" dirty="0"/>
          </a:p>
          <a:p>
            <a:pPr lvl="1"/>
            <a:endParaRPr lang="fr-FR" dirty="0"/>
          </a:p>
          <a:p>
            <a:r>
              <a:rPr lang="fr-FR" dirty="0"/>
              <a:t>Sonication + PCR</a:t>
            </a:r>
          </a:p>
          <a:p>
            <a:pPr lvl="1"/>
            <a:r>
              <a:rPr lang="fr-FR" dirty="0"/>
              <a:t>37 patients</a:t>
            </a:r>
          </a:p>
          <a:p>
            <a:pPr lvl="1"/>
            <a:r>
              <a:rPr lang="fr-FR" dirty="0"/>
              <a:t>5 détections par sonication seule</a:t>
            </a:r>
          </a:p>
          <a:p>
            <a:pPr lvl="2"/>
            <a:r>
              <a:rPr lang="fr-FR" i="1" dirty="0" err="1"/>
              <a:t>Cutibacterium</a:t>
            </a:r>
            <a:r>
              <a:rPr lang="fr-FR" i="1" dirty="0"/>
              <a:t> </a:t>
            </a:r>
            <a:r>
              <a:rPr lang="fr-FR" dirty="0"/>
              <a:t>5/5</a:t>
            </a:r>
          </a:p>
          <a:p>
            <a:pPr lvl="1"/>
            <a:r>
              <a:rPr lang="fr-FR" dirty="0"/>
              <a:t>11 détections par PCR seule</a:t>
            </a:r>
          </a:p>
        </p:txBody>
      </p:sp>
      <p:sp>
        <p:nvSpPr>
          <p:cNvPr id="4" name="Rectangle 3">
            <a:extLst>
              <a:ext uri="{FF2B5EF4-FFF2-40B4-BE49-F238E27FC236}">
                <a16:creationId xmlns:a16="http://schemas.microsoft.com/office/drawing/2014/main" id="{0A75EAAA-603D-0F4B-83B1-A6490BF0185A}"/>
              </a:ext>
            </a:extLst>
          </p:cNvPr>
          <p:cNvSpPr/>
          <p:nvPr/>
        </p:nvSpPr>
        <p:spPr>
          <a:xfrm>
            <a:off x="6414448" y="3077964"/>
            <a:ext cx="5503436" cy="1077218"/>
          </a:xfrm>
          <a:prstGeom prst="rect">
            <a:avLst/>
          </a:prstGeom>
          <a:solidFill>
            <a:schemeClr val="bg1">
              <a:lumMod val="95000"/>
            </a:schemeClr>
          </a:solidFill>
          <a:ln>
            <a:solidFill>
              <a:schemeClr val="accent1"/>
            </a:solidFill>
          </a:ln>
        </p:spPr>
        <p:txBody>
          <a:bodyPr wrap="square">
            <a:spAutoFit/>
          </a:bodyPr>
          <a:lstStyle/>
          <a:p>
            <a:r>
              <a:rPr lang="fr-FR" sz="1600" dirty="0" err="1"/>
              <a:t>Bémer</a:t>
            </a:r>
            <a:r>
              <a:rPr lang="fr-FR" sz="1600" dirty="0"/>
              <a:t> P. et al. “How </a:t>
            </a:r>
            <a:r>
              <a:rPr lang="fr-FR" sz="1600" dirty="0" err="1"/>
              <a:t>Many</a:t>
            </a:r>
            <a:r>
              <a:rPr lang="fr-FR" sz="1600" dirty="0"/>
              <a:t> </a:t>
            </a:r>
            <a:r>
              <a:rPr lang="fr-FR" sz="1600" dirty="0" err="1"/>
              <a:t>Samples</a:t>
            </a:r>
            <a:r>
              <a:rPr lang="fr-FR" sz="1600" dirty="0"/>
              <a:t> and How </a:t>
            </a:r>
            <a:r>
              <a:rPr lang="fr-FR" sz="1600" dirty="0" err="1"/>
              <a:t>Many</a:t>
            </a:r>
            <a:r>
              <a:rPr lang="fr-FR" sz="1600" dirty="0"/>
              <a:t> Culture Media To Diagnose a </a:t>
            </a:r>
            <a:r>
              <a:rPr lang="fr-FR" sz="1600" dirty="0" err="1"/>
              <a:t>Prosthetic</a:t>
            </a:r>
            <a:r>
              <a:rPr lang="fr-FR" sz="1600" dirty="0"/>
              <a:t> Joint Infection: A </a:t>
            </a:r>
            <a:r>
              <a:rPr lang="fr-FR" sz="1600" dirty="0" err="1"/>
              <a:t>Clinical</a:t>
            </a:r>
            <a:r>
              <a:rPr lang="fr-FR" sz="1600" dirty="0"/>
              <a:t> and </a:t>
            </a:r>
            <a:r>
              <a:rPr lang="fr-FR" sz="1600" dirty="0" err="1"/>
              <a:t>Microbiological</a:t>
            </a:r>
            <a:r>
              <a:rPr lang="fr-FR" sz="1600" dirty="0"/>
              <a:t> Prospective </a:t>
            </a:r>
            <a:r>
              <a:rPr lang="fr-FR" sz="1600" dirty="0" err="1"/>
              <a:t>Multicenter</a:t>
            </a:r>
            <a:r>
              <a:rPr lang="fr-FR" sz="1600" dirty="0"/>
              <a:t> </a:t>
            </a:r>
            <a:r>
              <a:rPr lang="fr-FR" sz="1600" dirty="0" err="1"/>
              <a:t>Study</a:t>
            </a:r>
            <a:r>
              <a:rPr lang="fr-FR" sz="1600" dirty="0"/>
              <a:t>.” </a:t>
            </a:r>
            <a:r>
              <a:rPr lang="fr-FR" sz="1600" i="1" dirty="0"/>
              <a:t>Journal of </a:t>
            </a:r>
            <a:r>
              <a:rPr lang="fr-FR" sz="1600" i="1" dirty="0" err="1"/>
              <a:t>Clinical</a:t>
            </a:r>
            <a:r>
              <a:rPr lang="fr-FR" sz="1600" i="1" dirty="0"/>
              <a:t> </a:t>
            </a:r>
            <a:r>
              <a:rPr lang="fr-FR" sz="1600" i="1" dirty="0" err="1"/>
              <a:t>Microbiology</a:t>
            </a:r>
            <a:r>
              <a:rPr lang="fr-FR" sz="1600" dirty="0"/>
              <a:t> 54, </a:t>
            </a:r>
            <a:r>
              <a:rPr lang="fr-FR" sz="1600" b="1" dirty="0"/>
              <a:t>2016</a:t>
            </a:r>
            <a:r>
              <a:rPr lang="fr-FR" sz="1600" dirty="0"/>
              <a:t>: 385–91.</a:t>
            </a:r>
            <a:endParaRPr lang="fr-FR" sz="1600" dirty="0">
              <a:effectLst/>
            </a:endParaRPr>
          </a:p>
        </p:txBody>
      </p:sp>
      <p:sp>
        <p:nvSpPr>
          <p:cNvPr id="5" name="ZoneTexte 4">
            <a:extLst>
              <a:ext uri="{FF2B5EF4-FFF2-40B4-BE49-F238E27FC236}">
                <a16:creationId xmlns:a16="http://schemas.microsoft.com/office/drawing/2014/main" id="{A13B43DE-EA43-3E40-9F7B-67D731DD4E13}"/>
              </a:ext>
            </a:extLst>
          </p:cNvPr>
          <p:cNvSpPr txBox="1"/>
          <p:nvPr/>
        </p:nvSpPr>
        <p:spPr>
          <a:xfrm>
            <a:off x="641246" y="3616573"/>
            <a:ext cx="5209118" cy="1015663"/>
          </a:xfrm>
          <a:prstGeom prst="rect">
            <a:avLst/>
          </a:prstGeom>
          <a:solidFill>
            <a:srgbClr val="0070C0"/>
          </a:solidFill>
          <a:ln>
            <a:solidFill>
              <a:srgbClr val="C00000"/>
            </a:solidFill>
          </a:ln>
        </p:spPr>
        <p:txBody>
          <a:bodyPr wrap="none" rtlCol="0">
            <a:spAutoFit/>
          </a:bodyPr>
          <a:lstStyle/>
          <a:p>
            <a:r>
              <a:rPr lang="fr-FR" sz="2000" dirty="0">
                <a:solidFill>
                  <a:schemeClr val="bg1"/>
                </a:solidFill>
              </a:rPr>
              <a:t>Performance de la combinaison : sensibilité 90%</a:t>
            </a:r>
          </a:p>
          <a:p>
            <a:r>
              <a:rPr lang="fr-FR" sz="2000" dirty="0">
                <a:solidFill>
                  <a:schemeClr val="bg1"/>
                </a:solidFill>
              </a:rPr>
              <a:t>Performance de l’ARN 16S : sensibilité 73,3%</a:t>
            </a:r>
          </a:p>
          <a:p>
            <a:r>
              <a:rPr lang="fr-FR" sz="2000" dirty="0">
                <a:solidFill>
                  <a:schemeClr val="bg1"/>
                </a:solidFill>
              </a:rPr>
              <a:t>Nombre optimal de prélèvements : 4</a:t>
            </a:r>
          </a:p>
        </p:txBody>
      </p:sp>
      <p:sp>
        <p:nvSpPr>
          <p:cNvPr id="6" name="Rectangle 5">
            <a:extLst>
              <a:ext uri="{FF2B5EF4-FFF2-40B4-BE49-F238E27FC236}">
                <a16:creationId xmlns:a16="http://schemas.microsoft.com/office/drawing/2014/main" id="{02B81348-B60C-0242-A62D-E6C7AF3248EA}"/>
              </a:ext>
            </a:extLst>
          </p:cNvPr>
          <p:cNvSpPr/>
          <p:nvPr/>
        </p:nvSpPr>
        <p:spPr>
          <a:xfrm>
            <a:off x="6469040" y="1707380"/>
            <a:ext cx="5503436" cy="1077218"/>
          </a:xfrm>
          <a:prstGeom prst="rect">
            <a:avLst/>
          </a:prstGeom>
          <a:solidFill>
            <a:schemeClr val="bg1">
              <a:lumMod val="95000"/>
            </a:schemeClr>
          </a:solidFill>
          <a:ln>
            <a:solidFill>
              <a:schemeClr val="accent1"/>
            </a:solidFill>
          </a:ln>
        </p:spPr>
        <p:txBody>
          <a:bodyPr wrap="square">
            <a:spAutoFit/>
          </a:bodyPr>
          <a:lstStyle/>
          <a:p>
            <a:r>
              <a:rPr lang="fr-FR" sz="1600" dirty="0" err="1"/>
              <a:t>Bémer</a:t>
            </a:r>
            <a:r>
              <a:rPr lang="fr-FR" sz="1600" dirty="0"/>
              <a:t> P. et al. “Evaluation of 16S RRNA Gene PCR </a:t>
            </a:r>
            <a:r>
              <a:rPr lang="fr-FR" sz="1600" dirty="0" err="1"/>
              <a:t>Sensitivity</a:t>
            </a:r>
            <a:r>
              <a:rPr lang="fr-FR" sz="1600" dirty="0"/>
              <a:t> and </a:t>
            </a:r>
            <a:r>
              <a:rPr lang="fr-FR" sz="1600" dirty="0" err="1"/>
              <a:t>Specificity</a:t>
            </a:r>
            <a:r>
              <a:rPr lang="fr-FR" sz="1600" dirty="0"/>
              <a:t> for </a:t>
            </a:r>
            <a:r>
              <a:rPr lang="fr-FR" sz="1600" dirty="0" err="1"/>
              <a:t>Diagnosis</a:t>
            </a:r>
            <a:r>
              <a:rPr lang="fr-FR" sz="1600" dirty="0"/>
              <a:t> of </a:t>
            </a:r>
            <a:r>
              <a:rPr lang="fr-FR" sz="1600" dirty="0" err="1"/>
              <a:t>Prosthetic</a:t>
            </a:r>
            <a:r>
              <a:rPr lang="fr-FR" sz="1600" dirty="0"/>
              <a:t> Joint Infection: A Prospective </a:t>
            </a:r>
            <a:r>
              <a:rPr lang="fr-FR" sz="1600" dirty="0" err="1"/>
              <a:t>Multicenter</a:t>
            </a:r>
            <a:r>
              <a:rPr lang="fr-FR" sz="1600" dirty="0"/>
              <a:t> Cross-</a:t>
            </a:r>
            <a:r>
              <a:rPr lang="fr-FR" sz="1600" dirty="0" err="1"/>
              <a:t>Sectional</a:t>
            </a:r>
            <a:r>
              <a:rPr lang="fr-FR" sz="1600" dirty="0"/>
              <a:t> </a:t>
            </a:r>
            <a:r>
              <a:rPr lang="fr-FR" sz="1600" dirty="0" err="1"/>
              <a:t>Study</a:t>
            </a:r>
            <a:r>
              <a:rPr lang="fr-FR" sz="1600" dirty="0"/>
              <a:t>.” Journal of </a:t>
            </a:r>
            <a:r>
              <a:rPr lang="fr-FR" sz="1600" dirty="0" err="1"/>
              <a:t>Clinical</a:t>
            </a:r>
            <a:r>
              <a:rPr lang="fr-FR" sz="1600" dirty="0"/>
              <a:t> </a:t>
            </a:r>
            <a:r>
              <a:rPr lang="fr-FR" sz="1600" dirty="0" err="1"/>
              <a:t>Microbiology</a:t>
            </a:r>
            <a:r>
              <a:rPr lang="fr-FR" sz="1600" dirty="0"/>
              <a:t> 52, </a:t>
            </a:r>
            <a:r>
              <a:rPr lang="fr-FR" sz="1600" b="1" dirty="0"/>
              <a:t>2014</a:t>
            </a:r>
            <a:r>
              <a:rPr lang="fr-FR" sz="1600" dirty="0"/>
              <a:t>: 3583–89. </a:t>
            </a:r>
          </a:p>
        </p:txBody>
      </p:sp>
      <p:sp>
        <p:nvSpPr>
          <p:cNvPr id="7" name="Rectangle 6">
            <a:extLst>
              <a:ext uri="{FF2B5EF4-FFF2-40B4-BE49-F238E27FC236}">
                <a16:creationId xmlns:a16="http://schemas.microsoft.com/office/drawing/2014/main" id="{75698C50-A2E3-8649-81A2-8D35A526F4F0}"/>
              </a:ext>
            </a:extLst>
          </p:cNvPr>
          <p:cNvSpPr/>
          <p:nvPr/>
        </p:nvSpPr>
        <p:spPr>
          <a:xfrm>
            <a:off x="6414448" y="5382988"/>
            <a:ext cx="5503436" cy="861774"/>
          </a:xfrm>
          <a:prstGeom prst="rect">
            <a:avLst/>
          </a:prstGeom>
          <a:solidFill>
            <a:schemeClr val="bg1">
              <a:lumMod val="95000"/>
            </a:schemeClr>
          </a:solidFill>
          <a:ln>
            <a:solidFill>
              <a:schemeClr val="accent1"/>
            </a:solidFill>
          </a:ln>
        </p:spPr>
        <p:txBody>
          <a:bodyPr wrap="square">
            <a:spAutoFit/>
          </a:bodyPr>
          <a:lstStyle/>
          <a:p>
            <a:r>
              <a:rPr lang="fr-FR" sz="1600" dirty="0" err="1"/>
              <a:t>Achermann</a:t>
            </a:r>
            <a:r>
              <a:rPr lang="fr-FR" sz="1600" dirty="0"/>
              <a:t> Y. et al. “</a:t>
            </a:r>
            <a:r>
              <a:rPr lang="fr-FR" sz="1600" dirty="0" err="1"/>
              <a:t>Improved</a:t>
            </a:r>
            <a:r>
              <a:rPr lang="fr-FR" sz="1600" dirty="0"/>
              <a:t> </a:t>
            </a:r>
            <a:r>
              <a:rPr lang="fr-FR" sz="1600" dirty="0" err="1"/>
              <a:t>Diagnosis</a:t>
            </a:r>
            <a:r>
              <a:rPr lang="fr-FR" sz="1600" dirty="0"/>
              <a:t> of Periprosthetic Joint Infection by Multiplex PCR of Sonication </a:t>
            </a:r>
            <a:r>
              <a:rPr lang="fr-FR" sz="1600" dirty="0" err="1"/>
              <a:t>Fluid</a:t>
            </a:r>
            <a:r>
              <a:rPr lang="fr-FR" sz="1600" dirty="0"/>
              <a:t> </a:t>
            </a:r>
            <a:r>
              <a:rPr lang="fr-FR" sz="1600" dirty="0" err="1"/>
              <a:t>from</a:t>
            </a:r>
            <a:r>
              <a:rPr lang="fr-FR" sz="1600" dirty="0"/>
              <a:t> </a:t>
            </a:r>
            <a:r>
              <a:rPr lang="fr-FR" sz="1600" dirty="0" err="1"/>
              <a:t>Removed</a:t>
            </a:r>
            <a:r>
              <a:rPr lang="fr-FR" sz="1600" dirty="0"/>
              <a:t> Implants.” Journal of </a:t>
            </a:r>
            <a:r>
              <a:rPr lang="fr-FR" sz="1600" dirty="0" err="1"/>
              <a:t>Clinical</a:t>
            </a:r>
            <a:r>
              <a:rPr lang="fr-FR" sz="1600" dirty="0"/>
              <a:t> </a:t>
            </a:r>
            <a:r>
              <a:rPr lang="fr-FR" sz="1600" dirty="0" err="1"/>
              <a:t>Microbiology</a:t>
            </a:r>
            <a:r>
              <a:rPr lang="fr-FR" sz="1600" dirty="0"/>
              <a:t> 48, </a:t>
            </a:r>
            <a:r>
              <a:rPr lang="fr-FR" sz="1600" b="1" dirty="0"/>
              <a:t>2010</a:t>
            </a:r>
            <a:r>
              <a:rPr lang="fr-FR" sz="1600" dirty="0"/>
              <a:t>: 1208–14.</a:t>
            </a:r>
          </a:p>
        </p:txBody>
      </p:sp>
      <p:sp>
        <p:nvSpPr>
          <p:cNvPr id="8" name="Accolade fermante 7">
            <a:extLst>
              <a:ext uri="{FF2B5EF4-FFF2-40B4-BE49-F238E27FC236}">
                <a16:creationId xmlns:a16="http://schemas.microsoft.com/office/drawing/2014/main" id="{C6BE4928-D8D9-0647-A403-2B679988CFF4}"/>
              </a:ext>
            </a:extLst>
          </p:cNvPr>
          <p:cNvSpPr/>
          <p:nvPr/>
        </p:nvSpPr>
        <p:spPr>
          <a:xfrm>
            <a:off x="5904956" y="1690688"/>
            <a:ext cx="564084" cy="263377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9586558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6E4C84-69F5-8647-A6A2-CCD25D93C0BF}"/>
              </a:ext>
            </a:extLst>
          </p:cNvPr>
          <p:cNvSpPr>
            <a:spLocks noGrp="1"/>
          </p:cNvSpPr>
          <p:nvPr>
            <p:ph type="title"/>
          </p:nvPr>
        </p:nvSpPr>
        <p:spPr/>
        <p:txBody>
          <a:bodyPr/>
          <a:lstStyle/>
          <a:p>
            <a:r>
              <a:rPr lang="fr-FR" dirty="0"/>
              <a:t>En pratique, pour les techniques microbiologiques</a:t>
            </a:r>
          </a:p>
        </p:txBody>
      </p:sp>
      <p:sp>
        <p:nvSpPr>
          <p:cNvPr id="3" name="Espace réservé du contenu 2">
            <a:extLst>
              <a:ext uri="{FF2B5EF4-FFF2-40B4-BE49-F238E27FC236}">
                <a16:creationId xmlns:a16="http://schemas.microsoft.com/office/drawing/2014/main" id="{D408E2D6-DC77-EE4C-9A77-F88F38DCAFF9}"/>
              </a:ext>
            </a:extLst>
          </p:cNvPr>
          <p:cNvSpPr>
            <a:spLocks noGrp="1"/>
          </p:cNvSpPr>
          <p:nvPr>
            <p:ph idx="1"/>
          </p:nvPr>
        </p:nvSpPr>
        <p:spPr>
          <a:xfrm>
            <a:off x="441385" y="2404221"/>
            <a:ext cx="11309230" cy="2668111"/>
          </a:xfrm>
          <a:solidFill>
            <a:srgbClr val="C00000"/>
          </a:solidFill>
        </p:spPr>
        <p:txBody>
          <a:bodyPr/>
          <a:lstStyle/>
          <a:p>
            <a:r>
              <a:rPr lang="fr-FR" dirty="0">
                <a:solidFill>
                  <a:schemeClr val="bg1"/>
                </a:solidFill>
              </a:rPr>
              <a:t>Les recherches d’infections sur matériel étranger devraient être couplées à une technique de sensibilisation</a:t>
            </a:r>
          </a:p>
          <a:p>
            <a:pPr lvl="1"/>
            <a:r>
              <a:rPr lang="fr-FR" dirty="0">
                <a:solidFill>
                  <a:schemeClr val="bg1"/>
                </a:solidFill>
              </a:rPr>
              <a:t>Sonication ou broyage</a:t>
            </a:r>
          </a:p>
          <a:p>
            <a:pPr lvl="1"/>
            <a:r>
              <a:rPr lang="fr-FR" dirty="0">
                <a:solidFill>
                  <a:schemeClr val="bg1"/>
                </a:solidFill>
              </a:rPr>
              <a:t>« Obligatoire » en cas de premier échec de procédure diagnostique</a:t>
            </a:r>
          </a:p>
          <a:p>
            <a:r>
              <a:rPr lang="fr-FR" dirty="0">
                <a:solidFill>
                  <a:schemeClr val="bg1"/>
                </a:solidFill>
              </a:rPr>
              <a:t>Les techniques d’amplification génique restent au second plan aujourd’hui</a:t>
            </a:r>
          </a:p>
        </p:txBody>
      </p:sp>
    </p:spTree>
    <p:extLst>
      <p:ext uri="{BB962C8B-B14F-4D97-AF65-F5344CB8AC3E}">
        <p14:creationId xmlns:p14="http://schemas.microsoft.com/office/powerpoint/2010/main" val="1943241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4A4C2C-D620-3844-90AB-063736ED63E0}"/>
              </a:ext>
            </a:extLst>
          </p:cNvPr>
          <p:cNvSpPr>
            <a:spLocks noGrp="1"/>
          </p:cNvSpPr>
          <p:nvPr>
            <p:ph type="title"/>
          </p:nvPr>
        </p:nvSpPr>
        <p:spPr>
          <a:xfrm>
            <a:off x="665447" y="1425665"/>
            <a:ext cx="11187871" cy="2852737"/>
          </a:xfrm>
        </p:spPr>
        <p:txBody>
          <a:bodyPr>
            <a:noAutofit/>
          </a:bodyPr>
          <a:lstStyle/>
          <a:p>
            <a:r>
              <a:rPr lang="fr-FR" sz="4800" dirty="0"/>
              <a:t>Quelles analyses non microbiologiques sont utiles au diagnostic des infections ostéo-articulaires sur matériel ?</a:t>
            </a:r>
          </a:p>
        </p:txBody>
      </p:sp>
      <p:sp>
        <p:nvSpPr>
          <p:cNvPr id="3" name="Espace réservé du texte 2">
            <a:extLst>
              <a:ext uri="{FF2B5EF4-FFF2-40B4-BE49-F238E27FC236}">
                <a16:creationId xmlns:a16="http://schemas.microsoft.com/office/drawing/2014/main" id="{FA544003-4994-CE4E-B1CC-BFE97AF9444A}"/>
              </a:ext>
            </a:extLst>
          </p:cNvPr>
          <p:cNvSpPr>
            <a:spLocks noGrp="1"/>
          </p:cNvSpPr>
          <p:nvPr>
            <p:ph type="body" idx="1"/>
          </p:nvPr>
        </p:nvSpPr>
        <p:spPr>
          <a:xfrm>
            <a:off x="734459" y="4201319"/>
            <a:ext cx="10515600" cy="1500187"/>
          </a:xfrm>
        </p:spPr>
        <p:txBody>
          <a:bodyPr>
            <a:normAutofit/>
          </a:bodyPr>
          <a:lstStyle/>
          <a:p>
            <a:pPr>
              <a:lnSpc>
                <a:spcPct val="200000"/>
              </a:lnSpc>
            </a:pPr>
            <a:r>
              <a:rPr lang="fr-FR" dirty="0"/>
              <a:t>Anatomopathologie - Biomarqueurs sériques - Biomarqueurs synoviaux</a:t>
            </a:r>
          </a:p>
          <a:p>
            <a:endParaRPr lang="fr-FR" dirty="0"/>
          </a:p>
        </p:txBody>
      </p:sp>
      <p:pic>
        <p:nvPicPr>
          <p:cNvPr id="5" name="Image 4">
            <a:extLst>
              <a:ext uri="{FF2B5EF4-FFF2-40B4-BE49-F238E27FC236}">
                <a16:creationId xmlns:a16="http://schemas.microsoft.com/office/drawing/2014/main" id="{09B5DE5E-63B0-0140-BA2B-B66239BFF765}"/>
              </a:ext>
            </a:extLst>
          </p:cNvPr>
          <p:cNvPicPr>
            <a:picLocks noChangeAspect="1"/>
          </p:cNvPicPr>
          <p:nvPr/>
        </p:nvPicPr>
        <p:blipFill>
          <a:blip r:embed="rId2">
            <a:extLst>
              <a:ext uri="{BEBA8EAE-BF5A-486C-A8C5-ECC9F3942E4B}">
                <a14:imgProps xmlns:a14="http://schemas.microsoft.com/office/drawing/2010/main">
                  <a14:imgLayer>
                    <a14:imgEffect>
                      <a14:backgroundRemoval t="242" b="100000" l="0" r="100000">
                        <a14:foregroundMark x1="11500" y1="83763" x2="11500" y2="83763"/>
                        <a14:foregroundMark x1="22000" y1="84811" x2="22000" y2="84811"/>
                        <a14:foregroundMark x1="38208" y1="84811" x2="38208" y2="84811"/>
                        <a14:foregroundMark x1="53917" y1="85294" x2="53917" y2="85294"/>
                        <a14:foregroundMark x1="54958" y1="78203" x2="54958" y2="78203"/>
                        <a14:foregroundMark x1="78542" y1="78727" x2="78542" y2="78727"/>
                        <a14:foregroundMark x1="87417" y1="82272" x2="87417" y2="82272"/>
                        <a14:foregroundMark x1="82208" y1="73650" x2="82208" y2="73650"/>
                        <a14:foregroundMark x1="87958" y1="72643" x2="87958" y2="72643"/>
                        <a14:foregroundMark x1="39250" y1="44803" x2="39250" y2="44803"/>
                        <a14:foregroundMark x1="29833" y1="44279" x2="29833" y2="44279"/>
                        <a14:foregroundMark x1="47125" y1="31144" x2="47125" y2="31144"/>
                        <a14:foregroundMark x1="48708" y1="31628" x2="48708" y2="31628"/>
                        <a14:foregroundMark x1="48708" y1="30620" x2="49208" y2="33159"/>
                        <a14:foregroundMark x1="54458" y1="45810" x2="54458" y2="45810"/>
                        <a14:foregroundMark x1="60750" y1="30137" x2="60750" y2="30137"/>
                        <a14:foregroundMark x1="76958" y1="31628" x2="76958" y2="31628"/>
                        <a14:foregroundMark x1="76958" y1="27599" x2="76958" y2="27599"/>
                        <a14:foregroundMark x1="61792" y1="29089" x2="61792" y2="29089"/>
                        <a14:foregroundMark x1="24083" y1="28606" x2="24083" y2="28606"/>
                        <a14:foregroundMark x1="40833" y1="31144" x2="40833" y2="31144"/>
                        <a14:foregroundMark x1="36667" y1="73167" x2="50250" y2="73167"/>
                        <a14:foregroundMark x1="36667" y1="74174" x2="39250" y2="93916"/>
                        <a14:foregroundMark x1="55500" y1="73650" x2="57083" y2="93916"/>
                        <a14:foregroundMark x1="58125" y1="95407" x2="64417" y2="91902"/>
                        <a14:foregroundMark x1="62292" y1="76712" x2="58625" y2="71112"/>
                        <a14:foregroundMark x1="53917" y1="76189" x2="53917" y2="76189"/>
                        <a14:foregroundMark x1="68083" y1="44279" x2="68083" y2="44279"/>
                        <a14:foregroundMark x1="75375" y1="50363" x2="78000" y2="45326"/>
                        <a14:foregroundMark x1="62292" y1="48348" x2="63875" y2="43795"/>
                        <a14:foregroundMark x1="19375" y1="49355" x2="20417" y2="39243"/>
                        <a14:foregroundMark x1="16750" y1="31628" x2="17292" y2="26068"/>
                        <a14:foregroundMark x1="33000" y1="33159" x2="34542" y2="26068"/>
                        <a14:foregroundMark x1="18250" y1="24214" x2="18625" y2="32595"/>
                        <a14:foregroundMark x1="51708" y1="32595" x2="57250" y2="27357"/>
                        <a14:foregroundMark x1="64750" y1="24698" x2="65792" y2="30782"/>
                        <a14:foregroundMark x1="70417" y1="24456" x2="70792" y2="32957"/>
                        <a14:foregroundMark x1="71292" y1="74295" x2="71167" y2="92869"/>
                        <a14:foregroundMark x1="88458" y1="71394" x2="88708" y2="94923"/>
                        <a14:foregroundMark x1="83333" y1="72724" x2="94500" y2="72482"/>
                        <a14:foregroundMark x1="59250" y1="71394" x2="65792" y2="77236"/>
                        <a14:foregroundMark x1="41458" y1="27961" x2="42083" y2="28203"/>
                        <a14:foregroundMark x1="45333" y1="98066" x2="50583" y2="87147"/>
                        <a14:foregroundMark x1="51458" y1="84126" x2="50458" y2="81587"/>
                        <a14:foregroundMark x1="45583" y1="80862" x2="43083" y2="76994"/>
                        <a14:backgroundMark x1="59125" y1="75504" x2="61625" y2="75504"/>
                        <a14:backgroundMark x1="62125" y1="76471" x2="61125" y2="74658"/>
                        <a14:backgroundMark x1="62000" y1="76229" x2="63125" y2="80741"/>
                        <a14:backgroundMark x1="11083" y1="96495" x2="11083" y2="96495"/>
                      </a14:backgroundRemoval>
                    </a14:imgEffect>
                  </a14:imgLayer>
                </a14:imgProps>
              </a:ext>
            </a:extLst>
          </a:blip>
          <a:stretch>
            <a:fillRect/>
          </a:stretch>
        </p:blipFill>
        <p:spPr>
          <a:xfrm>
            <a:off x="0" y="5624423"/>
            <a:ext cx="1192822" cy="12335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9899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p:cNvPicPr>
            <a:picLocks noChangeAspect="1"/>
          </p:cNvPicPr>
          <p:nvPr/>
        </p:nvPicPr>
        <p:blipFill rotWithShape="1">
          <a:blip r:embed="rId2">
            <a:alphaModFix/>
            <a:extLst>
              <a:ext uri="{28A0092B-C50C-407E-A947-70E740481C1C}">
                <a14:useLocalDpi xmlns:a14="http://schemas.microsoft.com/office/drawing/2010/main" val="0"/>
              </a:ext>
            </a:extLst>
          </a:blip>
          <a:srcRect r="7047" b="3"/>
          <a:stretch/>
        </p:blipFill>
        <p:spPr>
          <a:xfrm>
            <a:off x="-305" y="-1"/>
            <a:ext cx="6423053" cy="6858001"/>
          </a:xfrm>
          <a:prstGeom prst="rect">
            <a:avLst/>
          </a:prstGeom>
        </p:spPr>
      </p:pic>
      <p:pic>
        <p:nvPicPr>
          <p:cNvPr id="11" name="Picture 10">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ctrTitle"/>
          </p:nvPr>
        </p:nvSpPr>
        <p:spPr>
          <a:xfrm>
            <a:off x="6748272" y="3178204"/>
            <a:ext cx="4800261" cy="2108172"/>
          </a:xfrm>
        </p:spPr>
        <p:txBody>
          <a:bodyPr anchor="t">
            <a:noAutofit/>
          </a:bodyPr>
          <a:lstStyle/>
          <a:p>
            <a:pPr algn="l"/>
            <a:r>
              <a:rPr lang="fr-FR" sz="4400" dirty="0">
                <a:solidFill>
                  <a:srgbClr val="000000"/>
                </a:solidFill>
              </a:rPr>
              <a:t>Analyses non microbiologiques</a:t>
            </a:r>
            <a:r>
              <a:rPr lang="fr-FR" sz="4400">
                <a:solidFill>
                  <a:srgbClr val="000000"/>
                </a:solidFill>
              </a:rPr>
              <a:t>: </a:t>
            </a:r>
            <a:br>
              <a:rPr lang="fr-FR" sz="4400">
                <a:solidFill>
                  <a:srgbClr val="000000"/>
                </a:solidFill>
              </a:rPr>
            </a:br>
            <a:br>
              <a:rPr lang="fr-FR" sz="4400">
                <a:solidFill>
                  <a:srgbClr val="000000"/>
                </a:solidFill>
              </a:rPr>
            </a:br>
            <a:r>
              <a:rPr lang="fr-FR" sz="4400">
                <a:solidFill>
                  <a:srgbClr val="000000"/>
                </a:solidFill>
              </a:rPr>
              <a:t>Anatomopathologie</a:t>
            </a:r>
            <a:endParaRPr lang="fr-FR" sz="4400" dirty="0">
              <a:solidFill>
                <a:srgbClr val="000000"/>
              </a:solidFill>
            </a:endParaRPr>
          </a:p>
        </p:txBody>
      </p:sp>
    </p:spTree>
    <p:extLst>
      <p:ext uri="{BB962C8B-B14F-4D97-AF65-F5344CB8AC3E}">
        <p14:creationId xmlns:p14="http://schemas.microsoft.com/office/powerpoint/2010/main" val="13114667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Analyses non microbiologiques: Anatomopathologie</a:t>
            </a:r>
          </a:p>
        </p:txBody>
      </p:sp>
      <p:sp>
        <p:nvSpPr>
          <p:cNvPr id="3" name="Espace réservé du contenu 2"/>
          <p:cNvSpPr>
            <a:spLocks noGrp="1"/>
          </p:cNvSpPr>
          <p:nvPr>
            <p:ph idx="1"/>
          </p:nvPr>
        </p:nvSpPr>
        <p:spPr>
          <a:xfrm>
            <a:off x="418682" y="2602136"/>
            <a:ext cx="10515600" cy="4301078"/>
          </a:xfrm>
        </p:spPr>
        <p:txBody>
          <a:bodyPr anchor="ctr">
            <a:normAutofit/>
          </a:bodyPr>
          <a:lstStyle/>
          <a:p>
            <a:pPr lvl="1"/>
            <a:r>
              <a:rPr lang="fr-FR" dirty="0"/>
              <a:t>Présence de plus de 5 PNN par champ à fort grossissement (x400) dans au moins 5 champs microscopiques séparés</a:t>
            </a:r>
          </a:p>
          <a:p>
            <a:pPr lvl="1"/>
            <a:r>
              <a:rPr lang="fr-FR" dirty="0"/>
              <a:t>Manque de sensibilité (43 à 100%) et de spécificité (81-98%)</a:t>
            </a:r>
          </a:p>
          <a:p>
            <a:pPr lvl="1"/>
            <a:r>
              <a:rPr lang="fr-FR" dirty="0"/>
              <a:t>Utilité pour orienter vers une infection fongique ou à mycobactéries</a:t>
            </a:r>
          </a:p>
          <a:p>
            <a:pPr lvl="1"/>
            <a:endParaRPr lang="fr-FR" dirty="0"/>
          </a:p>
          <a:p>
            <a:pPr lvl="1"/>
            <a:endParaRPr lang="fr-FR" dirty="0"/>
          </a:p>
          <a:p>
            <a:pPr lvl="1"/>
            <a:endParaRPr lang="fr-FR" dirty="0"/>
          </a:p>
          <a:p>
            <a:pPr lvl="1"/>
            <a:r>
              <a:rPr lang="fr-FR" dirty="0"/>
              <a:t>Etude </a:t>
            </a:r>
            <a:r>
              <a:rPr lang="fr-FR" dirty="0" err="1"/>
              <a:t>Microbios</a:t>
            </a:r>
            <a:r>
              <a:rPr lang="fr-FR" dirty="0"/>
              <a:t> (264 patients, 190 résultats anatomopathologiques)</a:t>
            </a:r>
          </a:p>
          <a:p>
            <a:pPr lvl="1"/>
            <a:r>
              <a:rPr lang="fr-FR" dirty="0"/>
              <a:t>Présence de 23 leucocytes pour 10 champs</a:t>
            </a:r>
          </a:p>
          <a:p>
            <a:pPr lvl="2"/>
            <a:r>
              <a:rPr lang="fr-FR" dirty="0"/>
              <a:t>Se : 82%, </a:t>
            </a:r>
            <a:r>
              <a:rPr lang="fr-FR" dirty="0" err="1"/>
              <a:t>Sp</a:t>
            </a:r>
            <a:r>
              <a:rPr lang="fr-FR" dirty="0"/>
              <a:t> : 90%, </a:t>
            </a:r>
            <a:r>
              <a:rPr lang="fr-FR" b="1" dirty="0"/>
              <a:t>VPP: 96,9%, </a:t>
            </a:r>
            <a:r>
              <a:rPr lang="fr-FR" dirty="0"/>
              <a:t>VPN: 57,1%</a:t>
            </a:r>
          </a:p>
          <a:p>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82" y="1714375"/>
            <a:ext cx="4157932" cy="709891"/>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4BCC918E-98EA-2E41-8924-4D15357D9865}"/>
              </a:ext>
            </a:extLst>
          </p:cNvPr>
          <p:cNvPicPr>
            <a:picLocks noChangeAspect="1"/>
          </p:cNvPicPr>
          <p:nvPr/>
        </p:nvPicPr>
        <p:blipFill>
          <a:blip r:embed="rId4"/>
          <a:stretch>
            <a:fillRect/>
          </a:stretch>
        </p:blipFill>
        <p:spPr>
          <a:xfrm>
            <a:off x="418682" y="4179957"/>
            <a:ext cx="4945822" cy="8773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10254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700" dirty="0"/>
              <a:t>Analyses non microbiologiques</a:t>
            </a:r>
            <a:br>
              <a:rPr lang="fr-FR" sz="4700" dirty="0"/>
            </a:br>
            <a:r>
              <a:rPr lang="fr-FR" sz="4700" dirty="0"/>
              <a:t>Biomarqueurs sériques</a:t>
            </a:r>
          </a:p>
        </p:txBody>
      </p:sp>
      <p:sp>
        <p:nvSpPr>
          <p:cNvPr id="5" name="Espace réservé du texte 4">
            <a:extLst>
              <a:ext uri="{FF2B5EF4-FFF2-40B4-BE49-F238E27FC236}">
                <a16:creationId xmlns:a16="http://schemas.microsoft.com/office/drawing/2014/main" id="{C34394C2-A331-9240-BD70-E58880507B63}"/>
              </a:ext>
            </a:extLst>
          </p:cNvPr>
          <p:cNvSpPr>
            <a:spLocks noGrp="1"/>
          </p:cNvSpPr>
          <p:nvPr>
            <p:ph type="body" idx="1"/>
          </p:nvPr>
        </p:nvSpPr>
        <p:spPr/>
        <p:txBody>
          <a:bodyPr/>
          <a:lstStyle/>
          <a:p>
            <a:endParaRPr lang="fr-FR" dirty="0"/>
          </a:p>
        </p:txBody>
      </p:sp>
      <p:pic>
        <p:nvPicPr>
          <p:cNvPr id="6" name="Image 5">
            <a:extLst>
              <a:ext uri="{FF2B5EF4-FFF2-40B4-BE49-F238E27FC236}">
                <a16:creationId xmlns:a16="http://schemas.microsoft.com/office/drawing/2014/main" id="{F4D9CA8A-7073-234D-A5CA-011EB746F638}"/>
              </a:ext>
            </a:extLst>
          </p:cNvPr>
          <p:cNvPicPr>
            <a:picLocks noChangeAspect="1"/>
          </p:cNvPicPr>
          <p:nvPr/>
        </p:nvPicPr>
        <p:blipFill>
          <a:blip r:embed="rId2">
            <a:extLst>
              <a:ext uri="{BEBA8EAE-BF5A-486C-A8C5-ECC9F3942E4B}">
                <a14:imgProps xmlns:a14="http://schemas.microsoft.com/office/drawing/2010/main">
                  <a14:imgLayer>
                    <a14:imgEffect>
                      <a14:backgroundRemoval t="242" b="100000" l="0" r="100000">
                        <a14:foregroundMark x1="11500" y1="83763" x2="11500" y2="83763"/>
                        <a14:foregroundMark x1="22000" y1="84811" x2="22000" y2="84811"/>
                        <a14:foregroundMark x1="38208" y1="84811" x2="38208" y2="84811"/>
                        <a14:foregroundMark x1="53917" y1="85294" x2="53917" y2="85294"/>
                        <a14:foregroundMark x1="54958" y1="78203" x2="54958" y2="78203"/>
                        <a14:foregroundMark x1="78542" y1="78727" x2="78542" y2="78727"/>
                        <a14:foregroundMark x1="87417" y1="82272" x2="87417" y2="82272"/>
                        <a14:foregroundMark x1="82208" y1="73650" x2="82208" y2="73650"/>
                        <a14:foregroundMark x1="87958" y1="72643" x2="87958" y2="72643"/>
                        <a14:foregroundMark x1="39250" y1="44803" x2="39250" y2="44803"/>
                        <a14:foregroundMark x1="29833" y1="44279" x2="29833" y2="44279"/>
                        <a14:foregroundMark x1="47125" y1="31144" x2="47125" y2="31144"/>
                        <a14:foregroundMark x1="48708" y1="31628" x2="48708" y2="31628"/>
                        <a14:foregroundMark x1="48708" y1="30620" x2="49208" y2="33159"/>
                        <a14:foregroundMark x1="54458" y1="45810" x2="54458" y2="45810"/>
                        <a14:foregroundMark x1="60750" y1="30137" x2="60750" y2="30137"/>
                        <a14:foregroundMark x1="76958" y1="31628" x2="76958" y2="31628"/>
                        <a14:foregroundMark x1="76958" y1="27599" x2="76958" y2="27599"/>
                        <a14:foregroundMark x1="61792" y1="29089" x2="61792" y2="29089"/>
                        <a14:foregroundMark x1="24083" y1="28606" x2="24083" y2="28606"/>
                        <a14:foregroundMark x1="40833" y1="31144" x2="40833" y2="31144"/>
                        <a14:foregroundMark x1="36667" y1="73167" x2="50250" y2="73167"/>
                        <a14:foregroundMark x1="36667" y1="74174" x2="39250" y2="93916"/>
                        <a14:foregroundMark x1="55500" y1="73650" x2="57083" y2="93916"/>
                        <a14:foregroundMark x1="58125" y1="95407" x2="64417" y2="91902"/>
                        <a14:foregroundMark x1="62292" y1="76712" x2="58625" y2="71112"/>
                        <a14:foregroundMark x1="53917" y1="76189" x2="53917" y2="76189"/>
                        <a14:foregroundMark x1="68083" y1="44279" x2="68083" y2="44279"/>
                        <a14:foregroundMark x1="75375" y1="50363" x2="78000" y2="45326"/>
                        <a14:foregroundMark x1="62292" y1="48348" x2="63875" y2="43795"/>
                        <a14:foregroundMark x1="19375" y1="49355" x2="20417" y2="39243"/>
                        <a14:foregroundMark x1="16750" y1="31628" x2="17292" y2="26068"/>
                        <a14:foregroundMark x1="33000" y1="33159" x2="34542" y2="26068"/>
                        <a14:foregroundMark x1="18250" y1="24214" x2="18625" y2="32595"/>
                        <a14:foregroundMark x1="51708" y1="32595" x2="57250" y2="27357"/>
                        <a14:foregroundMark x1="64750" y1="24698" x2="65792" y2="30782"/>
                        <a14:foregroundMark x1="70417" y1="24456" x2="70792" y2="32957"/>
                        <a14:foregroundMark x1="71292" y1="74295" x2="71167" y2="92869"/>
                        <a14:foregroundMark x1="88458" y1="71394" x2="88708" y2="94923"/>
                        <a14:foregroundMark x1="83333" y1="72724" x2="94500" y2="72482"/>
                        <a14:foregroundMark x1="59250" y1="71394" x2="65792" y2="77236"/>
                        <a14:foregroundMark x1="41458" y1="27961" x2="42083" y2="28203"/>
                        <a14:foregroundMark x1="45333" y1="98066" x2="50583" y2="87147"/>
                        <a14:foregroundMark x1="51458" y1="84126" x2="50458" y2="81587"/>
                        <a14:foregroundMark x1="45583" y1="80862" x2="43083" y2="76994"/>
                        <a14:backgroundMark x1="59125" y1="75504" x2="61625" y2="75504"/>
                        <a14:backgroundMark x1="62125" y1="76471" x2="61125" y2="74658"/>
                        <a14:backgroundMark x1="62000" y1="76229" x2="63125" y2="80741"/>
                        <a14:backgroundMark x1="11083" y1="96495" x2="11083" y2="96495"/>
                      </a14:backgroundRemoval>
                    </a14:imgEffect>
                  </a14:imgLayer>
                </a14:imgProps>
              </a:ext>
            </a:extLst>
          </a:blip>
          <a:stretch>
            <a:fillRect/>
          </a:stretch>
        </p:blipFill>
        <p:spPr>
          <a:xfrm>
            <a:off x="0" y="5624423"/>
            <a:ext cx="1192822" cy="12335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86529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Analyses non microbiologiques</a:t>
            </a:r>
            <a:br>
              <a:rPr lang="fr-FR" dirty="0"/>
            </a:br>
            <a:r>
              <a:rPr lang="fr-FR" dirty="0"/>
              <a:t>Biomarqueurs sériques</a:t>
            </a:r>
          </a:p>
        </p:txBody>
      </p:sp>
      <p:sp>
        <p:nvSpPr>
          <p:cNvPr id="3" name="Espace réservé du contenu 2"/>
          <p:cNvSpPr>
            <a:spLocks noGrp="1"/>
          </p:cNvSpPr>
          <p:nvPr>
            <p:ph sz="half" idx="1"/>
          </p:nvPr>
        </p:nvSpPr>
        <p:spPr>
          <a:xfrm>
            <a:off x="465320" y="1825625"/>
            <a:ext cx="5181600" cy="4351338"/>
          </a:xfrm>
        </p:spPr>
        <p:txBody>
          <a:bodyPr anchor="ctr">
            <a:normAutofit fontScale="77500" lnSpcReduction="20000"/>
          </a:bodyPr>
          <a:lstStyle/>
          <a:p>
            <a:r>
              <a:rPr lang="fr-FR" b="1" dirty="0">
                <a:solidFill>
                  <a:srgbClr val="FF0000"/>
                </a:solidFill>
              </a:rPr>
              <a:t>Protéine C-réactive (CRP)</a:t>
            </a:r>
          </a:p>
          <a:p>
            <a:r>
              <a:rPr lang="fr-FR" b="1" dirty="0">
                <a:solidFill>
                  <a:srgbClr val="FF0000"/>
                </a:solidFill>
              </a:rPr>
              <a:t>Vitesse de sédimentation (VS)</a:t>
            </a:r>
          </a:p>
          <a:p>
            <a:r>
              <a:rPr lang="fr-FR" b="1" dirty="0">
                <a:solidFill>
                  <a:srgbClr val="FF0000"/>
                </a:solidFill>
              </a:rPr>
              <a:t>Leucocytes polynucléaires (PNN)</a:t>
            </a:r>
          </a:p>
        </p:txBody>
      </p:sp>
      <p:sp>
        <p:nvSpPr>
          <p:cNvPr id="5" name="Espace réservé du contenu 4"/>
          <p:cNvSpPr>
            <a:spLocks noGrp="1"/>
          </p:cNvSpPr>
          <p:nvPr>
            <p:ph sz="half" idx="2"/>
          </p:nvPr>
        </p:nvSpPr>
        <p:spPr>
          <a:xfrm>
            <a:off x="6757442" y="1825625"/>
            <a:ext cx="4982980" cy="4351338"/>
          </a:xfrm>
        </p:spPr>
        <p:txBody>
          <a:bodyPr>
            <a:normAutofit fontScale="77500" lnSpcReduction="20000"/>
          </a:bodyPr>
          <a:lstStyle/>
          <a:p>
            <a:r>
              <a:rPr lang="fr-FR" dirty="0"/>
              <a:t>Valeurs normales ne peuvent exclure une infection sur matériel</a:t>
            </a:r>
          </a:p>
          <a:p>
            <a:pPr lvl="1"/>
            <a:r>
              <a:rPr lang="fr-FR" dirty="0"/>
              <a:t>micro-organisme de faible pathogénicité:</a:t>
            </a:r>
          </a:p>
          <a:p>
            <a:pPr lvl="2"/>
            <a:r>
              <a:rPr lang="fr-FR" dirty="0"/>
              <a:t>staphylocoques à </a:t>
            </a:r>
            <a:r>
              <a:rPr lang="fr-FR" dirty="0" err="1"/>
              <a:t>coagulase</a:t>
            </a:r>
            <a:r>
              <a:rPr lang="fr-FR" dirty="0"/>
              <a:t> négative</a:t>
            </a:r>
          </a:p>
          <a:p>
            <a:pPr lvl="2"/>
            <a:r>
              <a:rPr lang="fr-FR" i="1" dirty="0" err="1"/>
              <a:t>Corynebacterium</a:t>
            </a:r>
            <a:endParaRPr lang="fr-FR" dirty="0"/>
          </a:p>
          <a:p>
            <a:pPr lvl="2"/>
            <a:r>
              <a:rPr lang="fr-FR" i="1" dirty="0" err="1"/>
              <a:t>Cutibacterium</a:t>
            </a:r>
            <a:r>
              <a:rPr lang="fr-FR" i="1" dirty="0"/>
              <a:t> </a:t>
            </a:r>
            <a:r>
              <a:rPr lang="fr-FR" i="1" dirty="0" err="1"/>
              <a:t>acnes</a:t>
            </a:r>
            <a:endParaRPr lang="fr-FR" dirty="0"/>
          </a:p>
          <a:p>
            <a:pPr lvl="2"/>
            <a:r>
              <a:rPr lang="fr-FR" i="1" dirty="0" err="1"/>
              <a:t>Actinomyces</a:t>
            </a:r>
            <a:endParaRPr lang="fr-FR" dirty="0"/>
          </a:p>
          <a:p>
            <a:pPr lvl="2"/>
            <a:r>
              <a:rPr lang="fr-FR" i="1" dirty="0"/>
              <a:t>Candida</a:t>
            </a:r>
            <a:endParaRPr lang="fr-FR" dirty="0"/>
          </a:p>
          <a:p>
            <a:pPr lvl="2"/>
            <a:r>
              <a:rPr lang="fr-FR" dirty="0"/>
              <a:t>mycobactéries </a:t>
            </a:r>
          </a:p>
          <a:p>
            <a:endParaRPr lang="fr-FR" dirty="0"/>
          </a:p>
          <a:p>
            <a:r>
              <a:rPr lang="fr-FR" dirty="0"/>
              <a:t>Peu spécifiques</a:t>
            </a:r>
          </a:p>
          <a:p>
            <a:pPr lvl="1"/>
            <a:r>
              <a:rPr lang="fr-FR" dirty="0"/>
              <a:t>Maladies inflammatoires </a:t>
            </a:r>
            <a:r>
              <a:rPr lang="fr-FR" dirty="0" err="1"/>
              <a:t>concommitentes</a:t>
            </a:r>
            <a:endParaRPr lang="fr-FR" dirty="0"/>
          </a:p>
          <a:p>
            <a:endParaRPr lang="fr-FR" dirty="0"/>
          </a:p>
          <a:p>
            <a:r>
              <a:rPr lang="fr-FR" dirty="0"/>
              <a:t>La VS devrait être abandonnée</a:t>
            </a:r>
          </a:p>
        </p:txBody>
      </p:sp>
      <p:sp>
        <p:nvSpPr>
          <p:cNvPr id="6" name="Flèche vers la droite 5"/>
          <p:cNvSpPr/>
          <p:nvPr/>
        </p:nvSpPr>
        <p:spPr>
          <a:xfrm>
            <a:off x="5378346" y="3529103"/>
            <a:ext cx="1124263" cy="944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97259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Analyses non microbiologiques</a:t>
            </a:r>
            <a:br>
              <a:rPr lang="fr-FR" dirty="0"/>
            </a:br>
            <a:r>
              <a:rPr lang="fr-FR" dirty="0"/>
              <a:t>Biomarqueurs sériques</a:t>
            </a:r>
          </a:p>
        </p:txBody>
      </p:sp>
      <p:sp>
        <p:nvSpPr>
          <p:cNvPr id="3" name="Espace réservé du contenu 2"/>
          <p:cNvSpPr>
            <a:spLocks noGrp="1"/>
          </p:cNvSpPr>
          <p:nvPr>
            <p:ph sz="half" idx="1"/>
          </p:nvPr>
        </p:nvSpPr>
        <p:spPr>
          <a:xfrm>
            <a:off x="104931" y="1825625"/>
            <a:ext cx="5914869" cy="4351338"/>
          </a:xfrm>
        </p:spPr>
        <p:txBody>
          <a:bodyPr anchor="ctr">
            <a:normAutofit/>
          </a:bodyPr>
          <a:lstStyle/>
          <a:p>
            <a:r>
              <a:rPr lang="fr-FR" b="1" dirty="0">
                <a:solidFill>
                  <a:srgbClr val="FF0000"/>
                </a:solidFill>
              </a:rPr>
              <a:t>PCT</a:t>
            </a:r>
          </a:p>
          <a:p>
            <a:r>
              <a:rPr lang="fr-FR" b="1" dirty="0">
                <a:solidFill>
                  <a:srgbClr val="FF0000"/>
                </a:solidFill>
              </a:rPr>
              <a:t>Interleukin-6 (IL-6)</a:t>
            </a:r>
          </a:p>
          <a:p>
            <a:r>
              <a:rPr lang="fr-FR" b="1" dirty="0" err="1">
                <a:solidFill>
                  <a:srgbClr val="FF0000"/>
                </a:solidFill>
              </a:rPr>
              <a:t>Tumor</a:t>
            </a:r>
            <a:r>
              <a:rPr lang="fr-FR" b="1" dirty="0">
                <a:solidFill>
                  <a:srgbClr val="FF0000"/>
                </a:solidFill>
              </a:rPr>
              <a:t> </a:t>
            </a:r>
            <a:r>
              <a:rPr lang="fr-FR" b="1" dirty="0" err="1">
                <a:solidFill>
                  <a:srgbClr val="FF0000"/>
                </a:solidFill>
              </a:rPr>
              <a:t>necrosis</a:t>
            </a:r>
            <a:r>
              <a:rPr lang="fr-FR" b="1" dirty="0">
                <a:solidFill>
                  <a:srgbClr val="FF0000"/>
                </a:solidFill>
              </a:rPr>
              <a:t> factor-alpha (TNF-α)</a:t>
            </a:r>
          </a:p>
          <a:p>
            <a:r>
              <a:rPr lang="fr-FR" b="1" dirty="0" err="1">
                <a:solidFill>
                  <a:srgbClr val="FF0000"/>
                </a:solidFill>
              </a:rPr>
              <a:t>Interferon</a:t>
            </a:r>
            <a:r>
              <a:rPr lang="fr-FR" b="1" dirty="0">
                <a:solidFill>
                  <a:srgbClr val="FF0000"/>
                </a:solidFill>
              </a:rPr>
              <a:t>-gamma (IFN-</a:t>
            </a:r>
            <a:r>
              <a:rPr lang="fr-FR" b="1" dirty="0" err="1">
                <a:solidFill>
                  <a:srgbClr val="FF0000"/>
                </a:solidFill>
              </a:rPr>
              <a:t>γ</a:t>
            </a:r>
            <a:r>
              <a:rPr lang="fr-FR" b="1" dirty="0">
                <a:solidFill>
                  <a:srgbClr val="FF0000"/>
                </a:solidFill>
              </a:rPr>
              <a:t>)</a:t>
            </a:r>
          </a:p>
          <a:p>
            <a:r>
              <a:rPr lang="fr-FR" b="1" dirty="0">
                <a:solidFill>
                  <a:srgbClr val="FF0000"/>
                </a:solidFill>
              </a:rPr>
              <a:t>…</a:t>
            </a:r>
          </a:p>
        </p:txBody>
      </p:sp>
      <p:sp>
        <p:nvSpPr>
          <p:cNvPr id="4" name="Espace réservé du contenu 3"/>
          <p:cNvSpPr>
            <a:spLocks noGrp="1"/>
          </p:cNvSpPr>
          <p:nvPr>
            <p:ph sz="half" idx="2"/>
          </p:nvPr>
        </p:nvSpPr>
        <p:spPr>
          <a:xfrm>
            <a:off x="7010400" y="1825624"/>
            <a:ext cx="4790606" cy="4351338"/>
          </a:xfrm>
        </p:spPr>
        <p:txBody>
          <a:bodyPr anchor="ctr">
            <a:normAutofit/>
          </a:bodyPr>
          <a:lstStyle/>
          <a:p>
            <a:r>
              <a:rPr lang="fr-FR" dirty="0"/>
              <a:t>Etudiés avec des seuils variables</a:t>
            </a:r>
          </a:p>
          <a:p>
            <a:endParaRPr lang="fr-FR" dirty="0"/>
          </a:p>
          <a:p>
            <a:r>
              <a:rPr lang="fr-FR" dirty="0"/>
              <a:t>Sensibilité supérieure à celles de la VS et de la CRP…</a:t>
            </a:r>
          </a:p>
          <a:p>
            <a:endParaRPr lang="fr-FR" dirty="0"/>
          </a:p>
          <a:p>
            <a:r>
              <a:rPr lang="fr-FR" dirty="0"/>
              <a:t>…mais spécificité trop faible pour une pratique cohérente</a:t>
            </a:r>
          </a:p>
          <a:p>
            <a:endParaRPr lang="fr-FR" dirty="0"/>
          </a:p>
        </p:txBody>
      </p:sp>
      <p:sp>
        <p:nvSpPr>
          <p:cNvPr id="5" name="Flèche vers la droite 4"/>
          <p:cNvSpPr/>
          <p:nvPr/>
        </p:nvSpPr>
        <p:spPr>
          <a:xfrm>
            <a:off x="5886137" y="3529102"/>
            <a:ext cx="1124263" cy="944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258254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Analyses non microbiologiques</a:t>
            </a:r>
            <a:br>
              <a:rPr lang="fr-FR" dirty="0"/>
            </a:br>
            <a:r>
              <a:rPr lang="fr-FR" dirty="0"/>
              <a:t>Biomarqueurs sériques</a:t>
            </a:r>
          </a:p>
        </p:txBody>
      </p:sp>
      <p:sp>
        <p:nvSpPr>
          <p:cNvPr id="3" name="Espace réservé du contenu 2"/>
          <p:cNvSpPr>
            <a:spLocks noGrp="1"/>
          </p:cNvSpPr>
          <p:nvPr>
            <p:ph idx="1"/>
          </p:nvPr>
        </p:nvSpPr>
        <p:spPr/>
        <p:txBody>
          <a:bodyPr>
            <a:normAutofit/>
          </a:bodyPr>
          <a:lstStyle/>
          <a:p>
            <a:r>
              <a:rPr lang="fr-FR" b="1" dirty="0">
                <a:solidFill>
                  <a:srgbClr val="FF0000"/>
                </a:solidFill>
              </a:rPr>
              <a:t>Test BJI Inoplex</a:t>
            </a:r>
            <a:r>
              <a:rPr lang="fr-FR" b="1" dirty="0"/>
              <a:t> </a:t>
            </a:r>
            <a:r>
              <a:rPr lang="fr-FR" dirty="0"/>
              <a:t>(</a:t>
            </a:r>
            <a:r>
              <a:rPr lang="fr-FR" i="1" dirty="0" err="1"/>
              <a:t>Diaxonhit</a:t>
            </a:r>
            <a:r>
              <a:rPr lang="fr-FR" i="1" dirty="0"/>
              <a:t>, Paris, France</a:t>
            </a:r>
            <a:r>
              <a:rPr lang="fr-FR" dirty="0"/>
              <a:t>)</a:t>
            </a:r>
          </a:p>
          <a:p>
            <a:pPr lvl="1"/>
            <a:r>
              <a:rPr lang="fr-FR" dirty="0" err="1"/>
              <a:t>Immunodosage</a:t>
            </a:r>
            <a:r>
              <a:rPr lang="fr-FR" dirty="0"/>
              <a:t> basé sur la détection d'anticorps</a:t>
            </a:r>
          </a:p>
          <a:p>
            <a:pPr lvl="1"/>
            <a:r>
              <a:rPr lang="fr-FR" dirty="0"/>
              <a:t>Etude prospective </a:t>
            </a:r>
            <a:r>
              <a:rPr lang="fr-FR" dirty="0" err="1"/>
              <a:t>bicentrique</a:t>
            </a:r>
            <a:r>
              <a:rPr lang="fr-FR" dirty="0"/>
              <a:t> française</a:t>
            </a:r>
          </a:p>
          <a:p>
            <a:pPr lvl="2"/>
            <a:r>
              <a:rPr lang="fr-FR" dirty="0"/>
              <a:t>Sensibilité et spécificité:</a:t>
            </a:r>
          </a:p>
          <a:p>
            <a:pPr lvl="3"/>
            <a:r>
              <a:rPr lang="fr-FR" dirty="0"/>
              <a:t>Staphylocoques: de 72,3% et 80,7%</a:t>
            </a:r>
          </a:p>
          <a:p>
            <a:pPr lvl="3"/>
            <a:r>
              <a:rPr lang="fr-FR" i="1" dirty="0"/>
              <a:t>Streptococcus agalactiae:</a:t>
            </a:r>
            <a:r>
              <a:rPr lang="fr-FR" dirty="0"/>
              <a:t> de 75% et 92,6%</a:t>
            </a:r>
          </a:p>
          <a:p>
            <a:pPr lvl="3"/>
            <a:r>
              <a:rPr lang="fr-FR" i="1" dirty="0"/>
              <a:t>C. acnes:</a:t>
            </a:r>
            <a:r>
              <a:rPr lang="fr-FR" dirty="0"/>
              <a:t> de 38,5% et 84,8% pour</a:t>
            </a:r>
          </a:p>
          <a:p>
            <a:pPr lvl="1"/>
            <a:r>
              <a:rPr lang="fr-FR" dirty="0"/>
              <a:t>Défaut d’identification de 40% des pathogènes des infections sur matériel</a:t>
            </a:r>
          </a:p>
          <a:p>
            <a:pPr lvl="1"/>
            <a:r>
              <a:rPr lang="fr-FR" dirty="0"/>
              <a:t>Absence de place précise de cet examen dans la démarche diagnostique</a:t>
            </a:r>
          </a:p>
          <a:p>
            <a:pPr lvl="2"/>
            <a:r>
              <a:rPr lang="fr-FR" dirty="0"/>
              <a:t>Pas utile quand l’infection est certaine, pas été étudié spécifiquement dans des situations de diagnostic incertain</a:t>
            </a:r>
          </a:p>
          <a:p>
            <a:pPr lvl="1"/>
            <a:endParaRPr lang="fr-FR" dirty="0"/>
          </a:p>
          <a:p>
            <a:pPr lvl="1"/>
            <a:endParaRPr lang="fr-FR" dirty="0"/>
          </a:p>
        </p:txBody>
      </p:sp>
      <p:pic>
        <p:nvPicPr>
          <p:cNvPr id="4" name="Image 3"/>
          <p:cNvPicPr>
            <a:picLocks noChangeAspect="1"/>
          </p:cNvPicPr>
          <p:nvPr/>
        </p:nvPicPr>
        <p:blipFill>
          <a:blip r:embed="rId3"/>
          <a:stretch>
            <a:fillRect/>
          </a:stretch>
        </p:blipFill>
        <p:spPr>
          <a:xfrm>
            <a:off x="8731525" y="904946"/>
            <a:ext cx="2728178" cy="2728178"/>
          </a:xfrm>
          <a:prstGeom prst="rect">
            <a:avLst/>
          </a:prstGeom>
          <a:ln>
            <a:solidFill>
              <a:srgbClr val="49BEFF"/>
            </a:solidFill>
          </a:ln>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0" y="5867399"/>
            <a:ext cx="8789852" cy="811213"/>
          </a:xfrm>
          <a:prstGeom prst="rect">
            <a:avLst/>
          </a:prstGeom>
          <a:ln>
            <a:noFill/>
          </a:ln>
          <a:effectLst>
            <a:outerShdw blurRad="292100" dist="139700" dir="2700000" algn="tl" rotWithShape="0">
              <a:srgbClr val="333333">
                <a:alpha val="65000"/>
              </a:srgbClr>
            </a:outerShdw>
          </a:effectLst>
        </p:spPr>
      </p:pic>
      <p:sp>
        <p:nvSpPr>
          <p:cNvPr id="6" name="ZoneTexte 5">
            <a:extLst>
              <a:ext uri="{FF2B5EF4-FFF2-40B4-BE49-F238E27FC236}">
                <a16:creationId xmlns:a16="http://schemas.microsoft.com/office/drawing/2014/main" id="{BAB770B4-601D-4048-B250-7EB4638E93C0}"/>
              </a:ext>
            </a:extLst>
          </p:cNvPr>
          <p:cNvSpPr txBox="1"/>
          <p:nvPr/>
        </p:nvSpPr>
        <p:spPr>
          <a:xfrm rot="20131016">
            <a:off x="1144280" y="3073210"/>
            <a:ext cx="8031346" cy="646331"/>
          </a:xfrm>
          <a:prstGeom prst="rect">
            <a:avLst/>
          </a:prstGeom>
          <a:solidFill>
            <a:srgbClr val="C00000"/>
          </a:solidFill>
        </p:spPr>
        <p:txBody>
          <a:bodyPr wrap="square" rtlCol="0">
            <a:spAutoFit/>
          </a:bodyPr>
          <a:lstStyle/>
          <a:p>
            <a:pPr algn="ctr"/>
            <a:r>
              <a:rPr lang="fr-FR" sz="3600" dirty="0">
                <a:solidFill>
                  <a:schemeClr val="bg1"/>
                </a:solidFill>
              </a:rPr>
              <a:t>Retour en développement</a:t>
            </a:r>
          </a:p>
        </p:txBody>
      </p:sp>
    </p:spTree>
    <p:extLst>
      <p:ext uri="{BB962C8B-B14F-4D97-AF65-F5344CB8AC3E}">
        <p14:creationId xmlns:p14="http://schemas.microsoft.com/office/powerpoint/2010/main" val="5506177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D-Dimères</a:t>
            </a:r>
          </a:p>
        </p:txBody>
      </p:sp>
      <p:sp>
        <p:nvSpPr>
          <p:cNvPr id="3" name="Espace réservé du contenu 2"/>
          <p:cNvSpPr>
            <a:spLocks noGrp="1"/>
          </p:cNvSpPr>
          <p:nvPr>
            <p:ph idx="1"/>
          </p:nvPr>
        </p:nvSpPr>
        <p:spPr>
          <a:xfrm>
            <a:off x="838200" y="1825625"/>
            <a:ext cx="7219951" cy="3483354"/>
          </a:xfrm>
        </p:spPr>
        <p:txBody>
          <a:bodyPr anchor="ctr"/>
          <a:lstStyle/>
          <a:p>
            <a:r>
              <a:rPr lang="fr-FR" b="1" dirty="0">
                <a:solidFill>
                  <a:srgbClr val="FF0000"/>
                </a:solidFill>
              </a:rPr>
              <a:t>Taux de D-dimères:</a:t>
            </a:r>
          </a:p>
          <a:p>
            <a:pPr lvl="1"/>
            <a:r>
              <a:rPr lang="fr-FR" dirty="0"/>
              <a:t>Plus élevés si infection sur matériel</a:t>
            </a:r>
          </a:p>
          <a:p>
            <a:pPr lvl="2"/>
            <a:r>
              <a:rPr lang="fr-FR" sz="1600" dirty="0"/>
              <a:t>Différence significative infection sur matériel vs autre infection</a:t>
            </a:r>
            <a:endParaRPr lang="fr-FR" dirty="0"/>
          </a:p>
          <a:p>
            <a:pPr lvl="1"/>
            <a:r>
              <a:rPr lang="fr-FR" dirty="0"/>
              <a:t>Pour une valeur seuil de 850 </a:t>
            </a:r>
            <a:r>
              <a:rPr lang="fr-FR" dirty="0" err="1"/>
              <a:t>ng</a:t>
            </a:r>
            <a:r>
              <a:rPr lang="fr-FR" dirty="0"/>
              <a:t>/mL: </a:t>
            </a:r>
          </a:p>
          <a:p>
            <a:pPr lvl="2"/>
            <a:r>
              <a:rPr lang="fr-FR" dirty="0"/>
              <a:t>sensibilité de 89% et spécificité 93% </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63" y="5651667"/>
            <a:ext cx="7862888" cy="965618"/>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nvPicPr>
        <p:blipFill rotWithShape="1">
          <a:blip r:embed="rId3"/>
          <a:srcRect t="32608"/>
          <a:stretch/>
        </p:blipFill>
        <p:spPr>
          <a:xfrm>
            <a:off x="7810499" y="1279869"/>
            <a:ext cx="4381501" cy="4374855"/>
          </a:xfrm>
          <a:prstGeom prst="rect">
            <a:avLst/>
          </a:prstGeom>
        </p:spPr>
      </p:pic>
      <p:sp>
        <p:nvSpPr>
          <p:cNvPr id="6" name="ZoneTexte 5"/>
          <p:cNvSpPr txBox="1"/>
          <p:nvPr/>
        </p:nvSpPr>
        <p:spPr>
          <a:xfrm>
            <a:off x="8542764" y="5798336"/>
            <a:ext cx="3068212" cy="1015663"/>
          </a:xfrm>
          <a:prstGeom prst="rect">
            <a:avLst/>
          </a:prstGeom>
          <a:noFill/>
        </p:spPr>
        <p:txBody>
          <a:bodyPr wrap="none" rtlCol="0">
            <a:spAutoFit/>
          </a:bodyPr>
          <a:lstStyle/>
          <a:p>
            <a:r>
              <a:rPr lang="fr-FR" sz="1200" dirty="0"/>
              <a:t>Groupe A: </a:t>
            </a:r>
            <a:r>
              <a:rPr lang="fr-FR" sz="1200" dirty="0" err="1"/>
              <a:t>primary</a:t>
            </a:r>
            <a:r>
              <a:rPr lang="fr-FR" sz="1200" dirty="0"/>
              <a:t> </a:t>
            </a:r>
            <a:r>
              <a:rPr lang="fr-FR" sz="1200" dirty="0" err="1"/>
              <a:t>arthroplasty</a:t>
            </a:r>
            <a:endParaRPr lang="fr-FR" sz="1200" dirty="0"/>
          </a:p>
          <a:p>
            <a:r>
              <a:rPr lang="fr-FR" sz="1200" dirty="0"/>
              <a:t>Groupe B: </a:t>
            </a:r>
            <a:r>
              <a:rPr lang="fr-FR" sz="1200" dirty="0" err="1"/>
              <a:t>aseptic</a:t>
            </a:r>
            <a:r>
              <a:rPr lang="fr-FR" sz="1200" dirty="0"/>
              <a:t> </a:t>
            </a:r>
            <a:r>
              <a:rPr lang="fr-FR" sz="1200" dirty="0" err="1"/>
              <a:t>revision</a:t>
            </a:r>
            <a:endParaRPr lang="fr-FR" sz="1200" dirty="0"/>
          </a:p>
          <a:p>
            <a:r>
              <a:rPr lang="fr-FR" sz="1200" dirty="0"/>
              <a:t>Groupe C: </a:t>
            </a:r>
            <a:r>
              <a:rPr lang="fr-FR" sz="1200" dirty="0" err="1"/>
              <a:t>revision</a:t>
            </a:r>
            <a:r>
              <a:rPr lang="fr-FR" sz="1200" dirty="0"/>
              <a:t> for PJI</a:t>
            </a:r>
          </a:p>
          <a:p>
            <a:r>
              <a:rPr lang="fr-FR" sz="1200" dirty="0"/>
              <a:t>Groupe D: </a:t>
            </a:r>
            <a:r>
              <a:rPr lang="fr-FR" sz="1200" dirty="0" err="1"/>
              <a:t>reimplantation</a:t>
            </a:r>
            <a:endParaRPr lang="fr-FR" sz="1200" dirty="0"/>
          </a:p>
          <a:p>
            <a:r>
              <a:rPr lang="fr-FR" sz="1200" dirty="0"/>
              <a:t>Groupe E:  infection in a site </a:t>
            </a:r>
            <a:r>
              <a:rPr lang="fr-FR" sz="1200" dirty="0" err="1"/>
              <a:t>other</a:t>
            </a:r>
            <a:r>
              <a:rPr lang="fr-FR" sz="1200" dirty="0"/>
              <a:t> </a:t>
            </a:r>
            <a:r>
              <a:rPr lang="fr-FR" sz="1200" dirty="0" err="1"/>
              <a:t>than</a:t>
            </a:r>
            <a:r>
              <a:rPr lang="fr-FR" sz="1200" dirty="0"/>
              <a:t> a joint</a:t>
            </a:r>
          </a:p>
        </p:txBody>
      </p:sp>
      <p:sp>
        <p:nvSpPr>
          <p:cNvPr id="7" name="Ellipse 6"/>
          <p:cNvSpPr/>
          <p:nvPr/>
        </p:nvSpPr>
        <p:spPr>
          <a:xfrm>
            <a:off x="9601199" y="2440780"/>
            <a:ext cx="1014413" cy="3290087"/>
          </a:xfrm>
          <a:prstGeom prst="ellipse">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77196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E7F9B4-AB71-1643-BF48-AB2CEBB1FE1D}"/>
              </a:ext>
            </a:extLst>
          </p:cNvPr>
          <p:cNvSpPr>
            <a:spLocks noGrp="1"/>
          </p:cNvSpPr>
          <p:nvPr>
            <p:ph type="title"/>
          </p:nvPr>
        </p:nvSpPr>
        <p:spPr/>
        <p:txBody>
          <a:bodyPr/>
          <a:lstStyle/>
          <a:p>
            <a:r>
              <a:rPr lang="fr-FR" dirty="0"/>
              <a:t>Questions auxquelles la conférence tentera de répondre</a:t>
            </a:r>
          </a:p>
        </p:txBody>
      </p:sp>
      <p:sp>
        <p:nvSpPr>
          <p:cNvPr id="3" name="Espace réservé du contenu 2">
            <a:extLst>
              <a:ext uri="{FF2B5EF4-FFF2-40B4-BE49-F238E27FC236}">
                <a16:creationId xmlns:a16="http://schemas.microsoft.com/office/drawing/2014/main" id="{E1E66078-D51F-4B47-9AB9-7D03E14CE50D}"/>
              </a:ext>
            </a:extLst>
          </p:cNvPr>
          <p:cNvSpPr>
            <a:spLocks noGrp="1"/>
          </p:cNvSpPr>
          <p:nvPr>
            <p:ph idx="1"/>
          </p:nvPr>
        </p:nvSpPr>
        <p:spPr>
          <a:xfrm>
            <a:off x="605286" y="2164079"/>
            <a:ext cx="10824713" cy="4012883"/>
          </a:xfrm>
        </p:spPr>
        <p:txBody>
          <a:bodyPr>
            <a:normAutofit/>
          </a:bodyPr>
          <a:lstStyle/>
          <a:p>
            <a:pPr marL="514350" indent="-514350">
              <a:buFont typeface="+mj-lt"/>
              <a:buAutoNum type="arabicPeriod"/>
            </a:pPr>
            <a:r>
              <a:rPr lang="fr-FR" dirty="0"/>
              <a:t>Reste-t-il une place pour le diagnostic clinique ?</a:t>
            </a:r>
          </a:p>
          <a:p>
            <a:pPr marL="514350" indent="-514350">
              <a:buFont typeface="+mj-lt"/>
              <a:buAutoNum type="arabicPeriod"/>
            </a:pPr>
            <a:r>
              <a:rPr lang="fr-FR" dirty="0"/>
              <a:t>Quelle est la place des techniques d'imagerie ?</a:t>
            </a:r>
          </a:p>
          <a:p>
            <a:pPr marL="514350" indent="-514350">
              <a:buFont typeface="+mj-lt"/>
              <a:buAutoNum type="arabicPeriod"/>
            </a:pPr>
            <a:r>
              <a:rPr lang="fr-FR" dirty="0"/>
              <a:t>Doit-on documenter l'infection en préopératoire, et si oui, comment?</a:t>
            </a:r>
          </a:p>
          <a:p>
            <a:pPr marL="514350" indent="-514350">
              <a:buFont typeface="+mj-lt"/>
              <a:buAutoNum type="arabicPeriod"/>
            </a:pPr>
            <a:r>
              <a:rPr lang="fr-FR" dirty="0"/>
              <a:t>Quelles techniques de microbiologie?</a:t>
            </a:r>
          </a:p>
          <a:p>
            <a:pPr marL="514350" indent="-514350">
              <a:buFont typeface="+mj-lt"/>
              <a:buAutoNum type="arabicPeriod"/>
            </a:pPr>
            <a:r>
              <a:rPr lang="fr-FR" dirty="0"/>
              <a:t>Quelles analyses non microbiologiques sont utiles au diagnostic des infections ostéo-articulaires sur matériel ?</a:t>
            </a:r>
          </a:p>
          <a:p>
            <a:pPr marL="514350" indent="-514350">
              <a:buFont typeface="+mj-lt"/>
              <a:buAutoNum type="arabicPeriod"/>
            </a:pPr>
            <a:r>
              <a:rPr lang="fr-FR" dirty="0"/>
              <a:t>Quelle est la place des CRIOAC dans la démarche diagnostique ? </a:t>
            </a:r>
          </a:p>
        </p:txBody>
      </p:sp>
    </p:spTree>
    <p:extLst>
      <p:ext uri="{BB962C8B-B14F-4D97-AF65-F5344CB8AC3E}">
        <p14:creationId xmlns:p14="http://schemas.microsoft.com/office/powerpoint/2010/main" val="7152413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D-dimères</a:t>
            </a:r>
          </a:p>
        </p:txBody>
      </p:sp>
      <p:pic>
        <p:nvPicPr>
          <p:cNvPr id="5" name="Image 4"/>
          <p:cNvPicPr>
            <a:picLocks noChangeAspect="1"/>
          </p:cNvPicPr>
          <p:nvPr/>
        </p:nvPicPr>
        <p:blipFill rotWithShape="1">
          <a:blip r:embed="rId3"/>
          <a:srcRect t="29749"/>
          <a:stretch/>
        </p:blipFill>
        <p:spPr>
          <a:xfrm>
            <a:off x="317196" y="1730088"/>
            <a:ext cx="3716739" cy="3868529"/>
          </a:xfrm>
          <a:prstGeom prst="rect">
            <a:avLst/>
          </a:prstGeom>
        </p:spPr>
      </p:pic>
      <p:pic>
        <p:nvPicPr>
          <p:cNvPr id="8" name="Image 7"/>
          <p:cNvPicPr>
            <a:picLocks noChangeAspect="1"/>
          </p:cNvPicPr>
          <p:nvPr/>
        </p:nvPicPr>
        <p:blipFill>
          <a:blip r:embed="rId4"/>
          <a:stretch>
            <a:fillRect/>
          </a:stretch>
        </p:blipFill>
        <p:spPr>
          <a:xfrm>
            <a:off x="4033935" y="1993555"/>
            <a:ext cx="3651023" cy="3672532"/>
          </a:xfrm>
          <a:prstGeom prst="rect">
            <a:avLst/>
          </a:prstGeom>
        </p:spPr>
      </p:pic>
      <p:pic>
        <p:nvPicPr>
          <p:cNvPr id="9" name="Image 8"/>
          <p:cNvPicPr>
            <a:picLocks noChangeAspect="1"/>
          </p:cNvPicPr>
          <p:nvPr/>
        </p:nvPicPr>
        <p:blipFill rotWithShape="1">
          <a:blip r:embed="rId5"/>
          <a:srcRect t="41484"/>
          <a:stretch/>
        </p:blipFill>
        <p:spPr>
          <a:xfrm>
            <a:off x="7619180" y="2267375"/>
            <a:ext cx="3734620" cy="3398712"/>
          </a:xfrm>
          <a:prstGeom prst="rect">
            <a:avLst/>
          </a:prstGeom>
        </p:spPr>
      </p:pic>
      <p:sp>
        <p:nvSpPr>
          <p:cNvPr id="10" name="ZoneTexte 9"/>
          <p:cNvSpPr txBox="1"/>
          <p:nvPr/>
        </p:nvSpPr>
        <p:spPr>
          <a:xfrm>
            <a:off x="1712527" y="1823428"/>
            <a:ext cx="1169551" cy="369332"/>
          </a:xfrm>
          <a:prstGeom prst="rect">
            <a:avLst/>
          </a:prstGeom>
          <a:noFill/>
        </p:spPr>
        <p:txBody>
          <a:bodyPr wrap="none" rtlCol="0">
            <a:spAutoFit/>
          </a:bodyPr>
          <a:lstStyle/>
          <a:p>
            <a:r>
              <a:rPr lang="fr-FR" b="1" dirty="0">
                <a:solidFill>
                  <a:srgbClr val="00B0F0"/>
                </a:solidFill>
              </a:rPr>
              <a:t>D-dimères</a:t>
            </a:r>
          </a:p>
        </p:txBody>
      </p:sp>
      <p:sp>
        <p:nvSpPr>
          <p:cNvPr id="11" name="ZoneTexte 10"/>
          <p:cNvSpPr txBox="1"/>
          <p:nvPr/>
        </p:nvSpPr>
        <p:spPr>
          <a:xfrm>
            <a:off x="5807152" y="1898198"/>
            <a:ext cx="428322" cy="369332"/>
          </a:xfrm>
          <a:prstGeom prst="rect">
            <a:avLst/>
          </a:prstGeom>
          <a:noFill/>
        </p:spPr>
        <p:txBody>
          <a:bodyPr wrap="none" rtlCol="0">
            <a:spAutoFit/>
          </a:bodyPr>
          <a:lstStyle/>
          <a:p>
            <a:r>
              <a:rPr lang="fr-FR" b="1" dirty="0">
                <a:solidFill>
                  <a:srgbClr val="00B0F0"/>
                </a:solidFill>
              </a:rPr>
              <a:t>VS</a:t>
            </a:r>
          </a:p>
        </p:txBody>
      </p:sp>
      <p:sp>
        <p:nvSpPr>
          <p:cNvPr id="12" name="ZoneTexte 11"/>
          <p:cNvSpPr txBox="1"/>
          <p:nvPr/>
        </p:nvSpPr>
        <p:spPr>
          <a:xfrm>
            <a:off x="9404467" y="1930202"/>
            <a:ext cx="559769" cy="369332"/>
          </a:xfrm>
          <a:prstGeom prst="rect">
            <a:avLst/>
          </a:prstGeom>
          <a:noFill/>
        </p:spPr>
        <p:txBody>
          <a:bodyPr wrap="none" rtlCol="0">
            <a:spAutoFit/>
          </a:bodyPr>
          <a:lstStyle/>
          <a:p>
            <a:r>
              <a:rPr lang="fr-FR" b="1" dirty="0">
                <a:solidFill>
                  <a:srgbClr val="00B0F0"/>
                </a:solidFill>
              </a:rPr>
              <a:t>CRP</a:t>
            </a:r>
          </a:p>
        </p:txBody>
      </p:sp>
      <p:sp>
        <p:nvSpPr>
          <p:cNvPr id="13" name="Ellipse 12">
            <a:extLst>
              <a:ext uri="{FF2B5EF4-FFF2-40B4-BE49-F238E27FC236}">
                <a16:creationId xmlns:a16="http://schemas.microsoft.com/office/drawing/2014/main" id="{02D1A8C0-252D-4C41-A860-D9784F1DFBD6}"/>
              </a:ext>
            </a:extLst>
          </p:cNvPr>
          <p:cNvSpPr/>
          <p:nvPr/>
        </p:nvSpPr>
        <p:spPr>
          <a:xfrm>
            <a:off x="1790095" y="2192760"/>
            <a:ext cx="1014413" cy="3290087"/>
          </a:xfrm>
          <a:prstGeom prst="ellipse">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AF3D1F2B-3725-6C4C-A282-4BE055A92790}"/>
              </a:ext>
            </a:extLst>
          </p:cNvPr>
          <p:cNvSpPr/>
          <p:nvPr/>
        </p:nvSpPr>
        <p:spPr>
          <a:xfrm>
            <a:off x="5521632" y="2192760"/>
            <a:ext cx="1014413" cy="3290087"/>
          </a:xfrm>
          <a:prstGeom prst="ellipse">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FDCBAA38-72C4-F048-A0B7-B6E748585DF6}"/>
              </a:ext>
            </a:extLst>
          </p:cNvPr>
          <p:cNvSpPr/>
          <p:nvPr/>
        </p:nvSpPr>
        <p:spPr>
          <a:xfrm>
            <a:off x="9147821" y="2192760"/>
            <a:ext cx="1014413" cy="3290087"/>
          </a:xfrm>
          <a:prstGeom prst="ellipse">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AD393DEE-5316-884D-B5A8-D7FFF9EED54B}"/>
              </a:ext>
            </a:extLst>
          </p:cNvPr>
          <p:cNvSpPr txBox="1"/>
          <p:nvPr/>
        </p:nvSpPr>
        <p:spPr>
          <a:xfrm>
            <a:off x="8542764" y="5798336"/>
            <a:ext cx="3068212" cy="1015663"/>
          </a:xfrm>
          <a:prstGeom prst="rect">
            <a:avLst/>
          </a:prstGeom>
          <a:noFill/>
        </p:spPr>
        <p:txBody>
          <a:bodyPr wrap="none" rtlCol="0">
            <a:spAutoFit/>
          </a:bodyPr>
          <a:lstStyle/>
          <a:p>
            <a:r>
              <a:rPr lang="fr-FR" sz="1200" dirty="0"/>
              <a:t>Groupe A: </a:t>
            </a:r>
            <a:r>
              <a:rPr lang="fr-FR" sz="1200" dirty="0" err="1"/>
              <a:t>primary</a:t>
            </a:r>
            <a:r>
              <a:rPr lang="fr-FR" sz="1200" dirty="0"/>
              <a:t> </a:t>
            </a:r>
            <a:r>
              <a:rPr lang="fr-FR" sz="1200" dirty="0" err="1"/>
              <a:t>arthroplasty</a:t>
            </a:r>
            <a:endParaRPr lang="fr-FR" sz="1200" dirty="0"/>
          </a:p>
          <a:p>
            <a:r>
              <a:rPr lang="fr-FR" sz="1200" dirty="0"/>
              <a:t>Groupe B: </a:t>
            </a:r>
            <a:r>
              <a:rPr lang="fr-FR" sz="1200" dirty="0" err="1"/>
              <a:t>aseptic</a:t>
            </a:r>
            <a:r>
              <a:rPr lang="fr-FR" sz="1200" dirty="0"/>
              <a:t> </a:t>
            </a:r>
            <a:r>
              <a:rPr lang="fr-FR" sz="1200" dirty="0" err="1"/>
              <a:t>revision</a:t>
            </a:r>
            <a:endParaRPr lang="fr-FR" sz="1200" dirty="0"/>
          </a:p>
          <a:p>
            <a:r>
              <a:rPr lang="fr-FR" sz="1200" dirty="0"/>
              <a:t>Groupe C: </a:t>
            </a:r>
            <a:r>
              <a:rPr lang="fr-FR" sz="1200" dirty="0" err="1"/>
              <a:t>revision</a:t>
            </a:r>
            <a:r>
              <a:rPr lang="fr-FR" sz="1200" dirty="0"/>
              <a:t> for PJI</a:t>
            </a:r>
          </a:p>
          <a:p>
            <a:r>
              <a:rPr lang="fr-FR" sz="1200" dirty="0"/>
              <a:t>Groupe D: </a:t>
            </a:r>
            <a:r>
              <a:rPr lang="fr-FR" sz="1200" dirty="0" err="1"/>
              <a:t>reimplantation</a:t>
            </a:r>
            <a:endParaRPr lang="fr-FR" sz="1200" dirty="0"/>
          </a:p>
          <a:p>
            <a:r>
              <a:rPr lang="fr-FR" sz="1200" dirty="0"/>
              <a:t>Groupe E:  infection in a site </a:t>
            </a:r>
            <a:r>
              <a:rPr lang="fr-FR" sz="1200" dirty="0" err="1"/>
              <a:t>other</a:t>
            </a:r>
            <a:r>
              <a:rPr lang="fr-FR" sz="1200" dirty="0"/>
              <a:t> </a:t>
            </a:r>
            <a:r>
              <a:rPr lang="fr-FR" sz="1200" dirty="0" err="1"/>
              <a:t>than</a:t>
            </a:r>
            <a:r>
              <a:rPr lang="fr-FR" sz="1200" dirty="0"/>
              <a:t> a joint</a:t>
            </a:r>
          </a:p>
        </p:txBody>
      </p:sp>
    </p:spTree>
    <p:extLst>
      <p:ext uri="{BB962C8B-B14F-4D97-AF65-F5344CB8AC3E}">
        <p14:creationId xmlns:p14="http://schemas.microsoft.com/office/powerpoint/2010/main" val="758612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4700" dirty="0"/>
              <a:t>Analyses non microbiologiques</a:t>
            </a:r>
            <a:br>
              <a:rPr lang="fr-FR" sz="4700" dirty="0"/>
            </a:br>
            <a:r>
              <a:rPr lang="fr-FR" sz="4700" dirty="0"/>
              <a:t>Biomarqueurs synoviaux</a:t>
            </a:r>
          </a:p>
        </p:txBody>
      </p:sp>
      <p:sp>
        <p:nvSpPr>
          <p:cNvPr id="2" name="Espace réservé du texte 1">
            <a:extLst>
              <a:ext uri="{FF2B5EF4-FFF2-40B4-BE49-F238E27FC236}">
                <a16:creationId xmlns:a16="http://schemas.microsoft.com/office/drawing/2014/main" id="{026FDB22-4DE0-BB4C-9846-6FC3BFE2450F}"/>
              </a:ext>
            </a:extLst>
          </p:cNvPr>
          <p:cNvSpPr>
            <a:spLocks noGrp="1"/>
          </p:cNvSpPr>
          <p:nvPr>
            <p:ph type="body" idx="1"/>
          </p:nvPr>
        </p:nvSpPr>
        <p:spPr/>
        <p:txBody>
          <a:bodyPr/>
          <a:lstStyle/>
          <a:p>
            <a:endParaRPr lang="fr-FR"/>
          </a:p>
        </p:txBody>
      </p:sp>
      <p:pic>
        <p:nvPicPr>
          <p:cNvPr id="6" name="Image 5">
            <a:extLst>
              <a:ext uri="{FF2B5EF4-FFF2-40B4-BE49-F238E27FC236}">
                <a16:creationId xmlns:a16="http://schemas.microsoft.com/office/drawing/2014/main" id="{82F72F8B-C342-8347-ABFE-5E1127B73279}"/>
              </a:ext>
            </a:extLst>
          </p:cNvPr>
          <p:cNvPicPr>
            <a:picLocks noChangeAspect="1"/>
          </p:cNvPicPr>
          <p:nvPr/>
        </p:nvPicPr>
        <p:blipFill>
          <a:blip r:embed="rId2">
            <a:extLst>
              <a:ext uri="{BEBA8EAE-BF5A-486C-A8C5-ECC9F3942E4B}">
                <a14:imgProps xmlns:a14="http://schemas.microsoft.com/office/drawing/2010/main">
                  <a14:imgLayer>
                    <a14:imgEffect>
                      <a14:backgroundRemoval t="242" b="100000" l="0" r="100000">
                        <a14:foregroundMark x1="11500" y1="83763" x2="11500" y2="83763"/>
                        <a14:foregroundMark x1="22000" y1="84811" x2="22000" y2="84811"/>
                        <a14:foregroundMark x1="38208" y1="84811" x2="38208" y2="84811"/>
                        <a14:foregroundMark x1="53917" y1="85294" x2="53917" y2="85294"/>
                        <a14:foregroundMark x1="54958" y1="78203" x2="54958" y2="78203"/>
                        <a14:foregroundMark x1="78542" y1="78727" x2="78542" y2="78727"/>
                        <a14:foregroundMark x1="87417" y1="82272" x2="87417" y2="82272"/>
                        <a14:foregroundMark x1="82208" y1="73650" x2="82208" y2="73650"/>
                        <a14:foregroundMark x1="87958" y1="72643" x2="87958" y2="72643"/>
                        <a14:foregroundMark x1="39250" y1="44803" x2="39250" y2="44803"/>
                        <a14:foregroundMark x1="29833" y1="44279" x2="29833" y2="44279"/>
                        <a14:foregroundMark x1="47125" y1="31144" x2="47125" y2="31144"/>
                        <a14:foregroundMark x1="48708" y1="31628" x2="48708" y2="31628"/>
                        <a14:foregroundMark x1="48708" y1="30620" x2="49208" y2="33159"/>
                        <a14:foregroundMark x1="54458" y1="45810" x2="54458" y2="45810"/>
                        <a14:foregroundMark x1="60750" y1="30137" x2="60750" y2="30137"/>
                        <a14:foregroundMark x1="76958" y1="31628" x2="76958" y2="31628"/>
                        <a14:foregroundMark x1="76958" y1="27599" x2="76958" y2="27599"/>
                        <a14:foregroundMark x1="61792" y1="29089" x2="61792" y2="29089"/>
                        <a14:foregroundMark x1="24083" y1="28606" x2="24083" y2="28606"/>
                        <a14:foregroundMark x1="40833" y1="31144" x2="40833" y2="31144"/>
                        <a14:foregroundMark x1="36667" y1="73167" x2="50250" y2="73167"/>
                        <a14:foregroundMark x1="36667" y1="74174" x2="39250" y2="93916"/>
                        <a14:foregroundMark x1="55500" y1="73650" x2="57083" y2="93916"/>
                        <a14:foregroundMark x1="58125" y1="95407" x2="64417" y2="91902"/>
                        <a14:foregroundMark x1="62292" y1="76712" x2="58625" y2="71112"/>
                        <a14:foregroundMark x1="53917" y1="76189" x2="53917" y2="76189"/>
                        <a14:foregroundMark x1="68083" y1="44279" x2="68083" y2="44279"/>
                        <a14:foregroundMark x1="75375" y1="50363" x2="78000" y2="45326"/>
                        <a14:foregroundMark x1="62292" y1="48348" x2="63875" y2="43795"/>
                        <a14:foregroundMark x1="19375" y1="49355" x2="20417" y2="39243"/>
                        <a14:foregroundMark x1="16750" y1="31628" x2="17292" y2="26068"/>
                        <a14:foregroundMark x1="33000" y1="33159" x2="34542" y2="26068"/>
                        <a14:foregroundMark x1="18250" y1="24214" x2="18625" y2="32595"/>
                        <a14:foregroundMark x1="51708" y1="32595" x2="57250" y2="27357"/>
                        <a14:foregroundMark x1="64750" y1="24698" x2="65792" y2="30782"/>
                        <a14:foregroundMark x1="70417" y1="24456" x2="70792" y2="32957"/>
                        <a14:foregroundMark x1="71292" y1="74295" x2="71167" y2="92869"/>
                        <a14:foregroundMark x1="88458" y1="71394" x2="88708" y2="94923"/>
                        <a14:foregroundMark x1="83333" y1="72724" x2="94500" y2="72482"/>
                        <a14:foregroundMark x1="59250" y1="71394" x2="65792" y2="77236"/>
                        <a14:foregroundMark x1="41458" y1="27961" x2="42083" y2="28203"/>
                        <a14:foregroundMark x1="45333" y1="98066" x2="50583" y2="87147"/>
                        <a14:foregroundMark x1="51458" y1="84126" x2="50458" y2="81587"/>
                        <a14:foregroundMark x1="45583" y1="80862" x2="43083" y2="76994"/>
                        <a14:backgroundMark x1="59125" y1="75504" x2="61625" y2="75504"/>
                        <a14:backgroundMark x1="62125" y1="76471" x2="61125" y2="74658"/>
                        <a14:backgroundMark x1="62000" y1="76229" x2="63125" y2="80741"/>
                        <a14:backgroundMark x1="11083" y1="96495" x2="11083" y2="96495"/>
                      </a14:backgroundRemoval>
                    </a14:imgEffect>
                  </a14:imgLayer>
                </a14:imgProps>
              </a:ext>
            </a:extLst>
          </a:blip>
          <a:stretch>
            <a:fillRect/>
          </a:stretch>
        </p:blipFill>
        <p:spPr>
          <a:xfrm>
            <a:off x="0" y="5624423"/>
            <a:ext cx="1192822" cy="12335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934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Analyses non microbiologiques</a:t>
            </a:r>
            <a:br>
              <a:rPr lang="fr-FR" dirty="0"/>
            </a:br>
            <a:r>
              <a:rPr lang="fr-FR" dirty="0"/>
              <a:t>Biomarqueurs synoviaux</a:t>
            </a:r>
          </a:p>
        </p:txBody>
      </p:sp>
      <p:sp>
        <p:nvSpPr>
          <p:cNvPr id="3" name="Espace réservé du contenu 2"/>
          <p:cNvSpPr>
            <a:spLocks noGrp="1"/>
          </p:cNvSpPr>
          <p:nvPr>
            <p:ph idx="1"/>
          </p:nvPr>
        </p:nvSpPr>
        <p:spPr>
          <a:xfrm>
            <a:off x="838200" y="2471737"/>
            <a:ext cx="10515600" cy="3705225"/>
          </a:xfrm>
        </p:spPr>
        <p:txBody>
          <a:bodyPr/>
          <a:lstStyle/>
          <a:p>
            <a:r>
              <a:rPr lang="fr-FR" dirty="0"/>
              <a:t>A partir du liquide synovial</a:t>
            </a:r>
          </a:p>
          <a:p>
            <a:r>
              <a:rPr lang="fr-FR" dirty="0"/>
              <a:t>Prometteurs et plus performants que les marqueurs sériques usuels</a:t>
            </a:r>
          </a:p>
          <a:p>
            <a:endParaRPr lang="fr-FR" dirty="0"/>
          </a:p>
          <a:p>
            <a:r>
              <a:rPr lang="fr-FR" b="1" dirty="0">
                <a:solidFill>
                  <a:srgbClr val="FF0000"/>
                </a:solidFill>
              </a:rPr>
              <a:t>Test à l’alpha </a:t>
            </a:r>
            <a:r>
              <a:rPr lang="fr-FR" b="1" dirty="0" err="1">
                <a:solidFill>
                  <a:srgbClr val="FF0000"/>
                </a:solidFill>
              </a:rPr>
              <a:t>défensine</a:t>
            </a:r>
            <a:endParaRPr lang="fr-FR" b="1" dirty="0">
              <a:solidFill>
                <a:srgbClr val="FF0000"/>
              </a:solidFill>
            </a:endParaRPr>
          </a:p>
          <a:p>
            <a:r>
              <a:rPr lang="fr-FR" b="1" dirty="0">
                <a:solidFill>
                  <a:srgbClr val="FF0000"/>
                </a:solidFill>
              </a:rPr>
              <a:t>Test à la bandelette urinaire: identification de la leucocyte estérase</a:t>
            </a:r>
          </a:p>
          <a:p>
            <a:r>
              <a:rPr lang="fr-FR" b="1" dirty="0">
                <a:solidFill>
                  <a:srgbClr val="FF0000"/>
                </a:solidFill>
              </a:rPr>
              <a:t>Autres marqueurs synoviaux : CRP et Interleukines</a:t>
            </a:r>
          </a:p>
        </p:txBody>
      </p:sp>
    </p:spTree>
    <p:extLst>
      <p:ext uri="{BB962C8B-B14F-4D97-AF65-F5344CB8AC3E}">
        <p14:creationId xmlns:p14="http://schemas.microsoft.com/office/powerpoint/2010/main" val="1581593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Alpha-défensine</a:t>
            </a:r>
          </a:p>
        </p:txBody>
      </p:sp>
      <p:sp>
        <p:nvSpPr>
          <p:cNvPr id="3" name="Espace réservé du contenu 2"/>
          <p:cNvSpPr>
            <a:spLocks noGrp="1"/>
          </p:cNvSpPr>
          <p:nvPr>
            <p:ph idx="1"/>
          </p:nvPr>
        </p:nvSpPr>
        <p:spPr>
          <a:xfrm>
            <a:off x="428767" y="1839271"/>
            <a:ext cx="7382821" cy="5018729"/>
          </a:xfrm>
        </p:spPr>
        <p:txBody>
          <a:bodyPr anchor="ctr">
            <a:normAutofit/>
          </a:bodyPr>
          <a:lstStyle/>
          <a:p>
            <a:r>
              <a:rPr lang="fr-FR" dirty="0"/>
              <a:t>Identification de peptides produits par les cellules de la réponse immune</a:t>
            </a:r>
          </a:p>
          <a:p>
            <a:pPr lvl="1"/>
            <a:r>
              <a:rPr lang="fr-FR" dirty="0"/>
              <a:t>Bactéries Gram + ou -, mycobactéries, champignons</a:t>
            </a:r>
          </a:p>
          <a:p>
            <a:r>
              <a:rPr lang="fr-FR" dirty="0"/>
              <a:t>Procédure:</a:t>
            </a:r>
          </a:p>
          <a:p>
            <a:pPr lvl="1"/>
            <a:r>
              <a:rPr lang="fr-FR" dirty="0"/>
              <a:t>Ponction articulaire et mise en contact d’un prélèvement &gt; 1 mL avec le réactif</a:t>
            </a:r>
          </a:p>
          <a:p>
            <a:pPr lvl="1"/>
            <a:r>
              <a:rPr lang="fr-FR" dirty="0"/>
              <a:t>Réponse positive ou négative</a:t>
            </a:r>
          </a:p>
          <a:p>
            <a:r>
              <a:rPr lang="fr-FR" dirty="0"/>
              <a:t>Techniques actuellement disponibles :</a:t>
            </a:r>
          </a:p>
          <a:p>
            <a:pPr lvl="1"/>
            <a:r>
              <a:rPr lang="fr-FR" dirty="0"/>
              <a:t>ELISA: réponse en 24h</a:t>
            </a:r>
          </a:p>
          <a:p>
            <a:pPr lvl="1"/>
            <a:r>
              <a:rPr lang="fr-FR" dirty="0"/>
              <a:t>SYNOVASURE</a:t>
            </a:r>
            <a:r>
              <a:rPr lang="fr-FR" baseline="30000" dirty="0"/>
              <a:t>TM</a:t>
            </a:r>
            <a:r>
              <a:rPr lang="fr-FR" dirty="0"/>
              <a:t> (Zimmer Inc., USA)</a:t>
            </a:r>
          </a:p>
          <a:p>
            <a:pPr lvl="2"/>
            <a:r>
              <a:rPr lang="fr-FR" dirty="0"/>
              <a:t>Usage unique, réponse en 20 min</a:t>
            </a:r>
          </a:p>
          <a:p>
            <a:endParaRPr lang="fr-FR" dirty="0"/>
          </a:p>
        </p:txBody>
      </p:sp>
      <p:grpSp>
        <p:nvGrpSpPr>
          <p:cNvPr id="6" name="Grouper 3">
            <a:extLst>
              <a:ext uri="{FF2B5EF4-FFF2-40B4-BE49-F238E27FC236}">
                <a16:creationId xmlns:a16="http://schemas.microsoft.com/office/drawing/2014/main" id="{505E4166-E8F4-F64C-B6FF-87657A6B75D0}"/>
              </a:ext>
            </a:extLst>
          </p:cNvPr>
          <p:cNvGrpSpPr/>
          <p:nvPr/>
        </p:nvGrpSpPr>
        <p:grpSpPr>
          <a:xfrm>
            <a:off x="8122338" y="1197639"/>
            <a:ext cx="3600450" cy="5115826"/>
            <a:chOff x="4539285" y="0"/>
            <a:chExt cx="4604715" cy="6806514"/>
          </a:xfrm>
        </p:grpSpPr>
        <p:pic>
          <p:nvPicPr>
            <p:cNvPr id="7" name="Image 6" descr="2.tiff">
              <a:extLst>
                <a:ext uri="{FF2B5EF4-FFF2-40B4-BE49-F238E27FC236}">
                  <a16:creationId xmlns:a16="http://schemas.microsoft.com/office/drawing/2014/main" id="{150FC00E-9BE0-D24A-9420-752F6ACF5B1C}"/>
                </a:ext>
              </a:extLst>
            </p:cNvPr>
            <p:cNvPicPr>
              <a:picLocks noChangeAspect="1"/>
            </p:cNvPicPr>
            <p:nvPr/>
          </p:nvPicPr>
          <p:blipFill>
            <a:blip r:embed="rId2"/>
            <a:stretch>
              <a:fillRect/>
            </a:stretch>
          </p:blipFill>
          <p:spPr>
            <a:xfrm>
              <a:off x="4539285" y="0"/>
              <a:ext cx="4604715" cy="1666011"/>
            </a:xfrm>
            <a:prstGeom prst="rect">
              <a:avLst/>
            </a:prstGeom>
            <a:ln>
              <a:solidFill>
                <a:srgbClr val="49BEFF"/>
              </a:solidFill>
            </a:ln>
          </p:spPr>
        </p:pic>
        <p:pic>
          <p:nvPicPr>
            <p:cNvPr id="8" name="Image 7">
              <a:extLst>
                <a:ext uri="{FF2B5EF4-FFF2-40B4-BE49-F238E27FC236}">
                  <a16:creationId xmlns:a16="http://schemas.microsoft.com/office/drawing/2014/main" id="{DA9FEBA1-4DA4-8E48-8558-3B539316F142}"/>
                </a:ext>
              </a:extLst>
            </p:cNvPr>
            <p:cNvPicPr>
              <a:picLocks noChangeAspect="1"/>
            </p:cNvPicPr>
            <p:nvPr/>
          </p:nvPicPr>
          <p:blipFill>
            <a:blip r:embed="rId3"/>
            <a:stretch>
              <a:fillRect/>
            </a:stretch>
          </p:blipFill>
          <p:spPr>
            <a:xfrm>
              <a:off x="5083895" y="2044489"/>
              <a:ext cx="3496994" cy="4762025"/>
            </a:xfrm>
            <a:prstGeom prst="rect">
              <a:avLst/>
            </a:prstGeom>
          </p:spPr>
        </p:pic>
      </p:grpSp>
    </p:spTree>
    <p:extLst>
      <p:ext uri="{BB962C8B-B14F-4D97-AF65-F5344CB8AC3E}">
        <p14:creationId xmlns:p14="http://schemas.microsoft.com/office/powerpoint/2010/main" val="2182748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Alpha-défensine</a:t>
            </a:r>
          </a:p>
        </p:txBody>
      </p:sp>
      <p:sp>
        <p:nvSpPr>
          <p:cNvPr id="3" name="Espace réservé du contenu 2"/>
          <p:cNvSpPr>
            <a:spLocks noGrp="1"/>
          </p:cNvSpPr>
          <p:nvPr>
            <p:ph idx="1"/>
          </p:nvPr>
        </p:nvSpPr>
        <p:spPr>
          <a:xfrm>
            <a:off x="838200" y="1825625"/>
            <a:ext cx="10953466" cy="3503613"/>
          </a:xfrm>
        </p:spPr>
        <p:txBody>
          <a:bodyPr anchor="ctr">
            <a:normAutofit lnSpcReduction="10000"/>
          </a:bodyPr>
          <a:lstStyle/>
          <a:p>
            <a:r>
              <a:rPr lang="fr-FR" dirty="0"/>
              <a:t>Sensibilité très bonne (entre 67 et 100%, VPN 87-100%)</a:t>
            </a:r>
          </a:p>
          <a:p>
            <a:pPr lvl="1"/>
            <a:endParaRPr lang="fr-FR" dirty="0"/>
          </a:p>
          <a:p>
            <a:pPr lvl="1"/>
            <a:r>
              <a:rPr lang="fr-FR" dirty="0"/>
              <a:t>Supériorité de la technique ELISA</a:t>
            </a:r>
          </a:p>
          <a:p>
            <a:pPr lvl="1"/>
            <a:endParaRPr lang="fr-FR" dirty="0"/>
          </a:p>
          <a:p>
            <a:pPr lvl="1"/>
            <a:r>
              <a:rPr lang="fr-FR" dirty="0"/>
              <a:t>Pour les infections de prothèse de hanche ou de genou (seuil de 5.2 mg/L)</a:t>
            </a:r>
          </a:p>
          <a:p>
            <a:pPr lvl="2"/>
            <a:r>
              <a:rPr lang="fr-FR" dirty="0"/>
              <a:t>Sensibilité de 100 % et spécificité de 98 %</a:t>
            </a:r>
          </a:p>
          <a:p>
            <a:pPr lvl="2"/>
            <a:r>
              <a:rPr lang="fr-FR" dirty="0"/>
              <a:t>Utilisation combinée au dosage de la CRP synoviale: sensibilité à 97% et spécificité à 100%</a:t>
            </a:r>
          </a:p>
          <a:p>
            <a:pPr lvl="1"/>
            <a:endParaRPr lang="fr-FR" dirty="0"/>
          </a:p>
          <a:p>
            <a:pPr lvl="1"/>
            <a:r>
              <a:rPr lang="fr-FR" dirty="0"/>
              <a:t>Risque de faux + en cas de métallose</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4933" y="6089357"/>
            <a:ext cx="5598812" cy="605676"/>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88" y="6040691"/>
            <a:ext cx="5903912" cy="7030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53961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5186363" y="360043"/>
            <a:ext cx="6785602" cy="1454051"/>
          </a:xfrm>
        </p:spPr>
        <p:txBody>
          <a:bodyPr>
            <a:normAutofit/>
          </a:bodyPr>
          <a:lstStyle/>
          <a:p>
            <a:r>
              <a:rPr lang="fr-FR" sz="3100" b="1" dirty="0">
                <a:solidFill>
                  <a:srgbClr val="000000"/>
                </a:solidFill>
              </a:rPr>
              <a:t>Test à la bandelette urinaire pour identification de la leucocyte estérase</a:t>
            </a:r>
          </a:p>
        </p:txBody>
      </p:sp>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p:cNvPicPr>
            <a:picLocks noChangeAspect="1"/>
          </p:cNvPicPr>
          <p:nvPr/>
        </p:nvPicPr>
        <p:blipFill rotWithShape="1">
          <a:blip r:embed="rId3">
            <a:alphaModFix/>
          </a:blip>
          <a:srcRect l="3632" r="24472"/>
          <a:stretch/>
        </p:blipFill>
        <p:spPr>
          <a:xfrm>
            <a:off x="-92952" y="724945"/>
            <a:ext cx="5186341" cy="5428309"/>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Espace réservé du contenu 2"/>
          <p:cNvSpPr>
            <a:spLocks noGrp="1"/>
          </p:cNvSpPr>
          <p:nvPr>
            <p:ph idx="1"/>
          </p:nvPr>
        </p:nvSpPr>
        <p:spPr>
          <a:xfrm>
            <a:off x="5292587" y="1957388"/>
            <a:ext cx="6447363" cy="4620833"/>
          </a:xfrm>
        </p:spPr>
        <p:txBody>
          <a:bodyPr anchor="ctr">
            <a:normAutofit/>
          </a:bodyPr>
          <a:lstStyle/>
          <a:p>
            <a:r>
              <a:rPr lang="fr-FR" sz="2400" dirty="0">
                <a:solidFill>
                  <a:srgbClr val="000000"/>
                </a:solidFill>
              </a:rPr>
              <a:t>Technique simple, rapide et de faible coût</a:t>
            </a:r>
          </a:p>
          <a:p>
            <a:endParaRPr lang="fr-FR" sz="2400" dirty="0">
              <a:solidFill>
                <a:srgbClr val="000000"/>
              </a:solidFill>
            </a:endParaRPr>
          </a:p>
          <a:p>
            <a:r>
              <a:rPr lang="fr-FR" sz="2400" dirty="0">
                <a:solidFill>
                  <a:srgbClr val="000000"/>
                </a:solidFill>
              </a:rPr>
              <a:t>Prélèvement de liquide articulaire déposé sur une bandelette</a:t>
            </a:r>
          </a:p>
          <a:p>
            <a:endParaRPr lang="fr-FR" sz="2400" dirty="0">
              <a:solidFill>
                <a:srgbClr val="000000"/>
              </a:solidFill>
            </a:endParaRPr>
          </a:p>
          <a:p>
            <a:r>
              <a:rPr lang="fr-FR" sz="2400" dirty="0">
                <a:solidFill>
                  <a:srgbClr val="000000"/>
                </a:solidFill>
              </a:rPr>
              <a:t>Evocateur d’infection à deux ++ ou plus</a:t>
            </a:r>
          </a:p>
        </p:txBody>
      </p:sp>
    </p:spTree>
    <p:extLst>
      <p:ext uri="{BB962C8B-B14F-4D97-AF65-F5344CB8AC3E}">
        <p14:creationId xmlns:p14="http://schemas.microsoft.com/office/powerpoint/2010/main" val="251382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0000"/>
                </a:solidFill>
              </a:rPr>
              <a:t>Test à la bandelette urinaire pour identification de la leucocyte estérase</a:t>
            </a:r>
            <a:endParaRPr lang="fr-FR" dirty="0"/>
          </a:p>
        </p:txBody>
      </p:sp>
      <p:sp>
        <p:nvSpPr>
          <p:cNvPr id="3" name="Espace réservé du contenu 2"/>
          <p:cNvSpPr>
            <a:spLocks noGrp="1"/>
          </p:cNvSpPr>
          <p:nvPr>
            <p:ph idx="1"/>
          </p:nvPr>
        </p:nvSpPr>
        <p:spPr>
          <a:xfrm>
            <a:off x="838200" y="1825625"/>
            <a:ext cx="10515600" cy="2551014"/>
          </a:xfrm>
        </p:spPr>
        <p:txBody>
          <a:bodyPr anchor="ctr">
            <a:normAutofit/>
          </a:bodyPr>
          <a:lstStyle/>
          <a:p>
            <a:pPr lvl="1"/>
            <a:endParaRPr lang="fr-FR" dirty="0"/>
          </a:p>
          <a:p>
            <a:r>
              <a:rPr lang="fr-FR" dirty="0"/>
              <a:t>Négatif lorsque le nombre de PNN est peu élevé</a:t>
            </a:r>
          </a:p>
          <a:p>
            <a:r>
              <a:rPr lang="fr-FR" dirty="0"/>
              <a:t>VPN faible</a:t>
            </a:r>
          </a:p>
          <a:p>
            <a:r>
              <a:rPr lang="fr-FR" dirty="0"/>
              <a:t>Inutilisable en cas de contamination sanguine du prélèvement</a:t>
            </a:r>
          </a:p>
          <a:p>
            <a:r>
              <a:rPr lang="fr-FR" dirty="0"/>
              <a:t>Efficacité non évaluée en cas de prise d’antibiotiques</a:t>
            </a:r>
          </a:p>
        </p:txBody>
      </p:sp>
      <p:sp>
        <p:nvSpPr>
          <p:cNvPr id="8" name="ZoneTexte 7"/>
          <p:cNvSpPr txBox="1"/>
          <p:nvPr/>
        </p:nvSpPr>
        <p:spPr>
          <a:xfrm>
            <a:off x="6884618" y="4494014"/>
            <a:ext cx="4778295" cy="1815882"/>
          </a:xfrm>
          <a:prstGeom prst="rect">
            <a:avLst/>
          </a:prstGeom>
          <a:solidFill>
            <a:srgbClr val="FFFFFF"/>
          </a:solidFill>
          <a:ln>
            <a:solidFill>
              <a:srgbClr val="00AEEF"/>
            </a:solidFill>
          </a:ln>
        </p:spPr>
        <p:txBody>
          <a:bodyPr wrap="square" rtlCol="0">
            <a:spAutoFit/>
          </a:bodyPr>
          <a:lstStyle/>
          <a:p>
            <a:r>
              <a:rPr lang="fr-FR" sz="1600" dirty="0"/>
              <a:t>Comparaison sur 650 cas (OR de présence d’infection):</a:t>
            </a:r>
          </a:p>
          <a:p>
            <a:pPr marL="342900" indent="-342900">
              <a:buAutoNum type="arabicParenR"/>
            </a:pPr>
            <a:r>
              <a:rPr lang="fr-FR" sz="1600" b="1" dirty="0"/>
              <a:t>Leucocyte </a:t>
            </a:r>
            <a:r>
              <a:rPr lang="fr-FR" sz="1600" b="1" dirty="0" err="1"/>
              <a:t>Esterase</a:t>
            </a:r>
            <a:r>
              <a:rPr lang="fr-FR" sz="1600" b="1" dirty="0"/>
              <a:t> : 30.06 </a:t>
            </a:r>
            <a:r>
              <a:rPr lang="fr-FR" sz="1600" dirty="0"/>
              <a:t>(95% CI:17.8-50.7) </a:t>
            </a:r>
          </a:p>
          <a:p>
            <a:endParaRPr lang="fr-FR" sz="1600" dirty="0"/>
          </a:p>
          <a:p>
            <a:r>
              <a:rPr lang="fr-FR" sz="1600" dirty="0"/>
              <a:t>2) </a:t>
            </a:r>
            <a:r>
              <a:rPr lang="fr-FR" sz="1600" dirty="0" err="1"/>
              <a:t>Nbre</a:t>
            </a:r>
            <a:r>
              <a:rPr lang="fr-FR" sz="1600" dirty="0"/>
              <a:t> PNN sanguins : 29.4 (20.2-42.8)</a:t>
            </a:r>
          </a:p>
          <a:p>
            <a:r>
              <a:rPr lang="fr-FR" sz="1600" dirty="0"/>
              <a:t>3) CRP: 25.6 (19.5-33.7),</a:t>
            </a:r>
          </a:p>
          <a:p>
            <a:r>
              <a:rPr lang="fr-FR" sz="1600" dirty="0"/>
              <a:t>4) % PNN sanguins : 25.5 (17.5-37.0)</a:t>
            </a:r>
          </a:p>
          <a:p>
            <a:r>
              <a:rPr lang="fr-FR" sz="1600" dirty="0"/>
              <a:t>5) VS: 14.6 (95% CI: 11.5-18.6)</a:t>
            </a: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606" y="5031658"/>
            <a:ext cx="5858988" cy="8632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177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731065"/>
            <a:ext cx="10515600" cy="1325563"/>
          </a:xfrm>
        </p:spPr>
        <p:txBody>
          <a:bodyPr>
            <a:normAutofit fontScale="90000"/>
          </a:bodyPr>
          <a:lstStyle/>
          <a:p>
            <a:r>
              <a:rPr lang="fr-FR" dirty="0"/>
              <a:t>Conclusion:</a:t>
            </a:r>
            <a:br>
              <a:rPr lang="fr-FR" dirty="0"/>
            </a:br>
            <a:r>
              <a:rPr lang="fr-FR" sz="2000" dirty="0"/>
              <a:t>« </a:t>
            </a:r>
            <a:r>
              <a:rPr lang="fr-FR" sz="2000" dirty="0" err="1"/>
              <a:t>Given</a:t>
            </a:r>
            <a:r>
              <a:rPr lang="fr-FR" sz="2000" dirty="0"/>
              <a:t> the </a:t>
            </a:r>
            <a:r>
              <a:rPr lang="fr-FR" sz="2000" dirty="0" err="1"/>
              <a:t>limited</a:t>
            </a:r>
            <a:r>
              <a:rPr lang="fr-FR" sz="2000" dirty="0"/>
              <a:t> </a:t>
            </a:r>
            <a:r>
              <a:rPr lang="fr-FR" sz="2000" dirty="0" err="1"/>
              <a:t>number</a:t>
            </a:r>
            <a:r>
              <a:rPr lang="fr-FR" sz="2000" dirty="0"/>
              <a:t> and </a:t>
            </a:r>
            <a:r>
              <a:rPr lang="fr-FR" sz="2000" dirty="0" err="1"/>
              <a:t>heterogeneity</a:t>
            </a:r>
            <a:r>
              <a:rPr lang="fr-FR" sz="2000" dirty="0"/>
              <a:t> of </a:t>
            </a:r>
            <a:r>
              <a:rPr lang="fr-FR" sz="2000" dirty="0" err="1"/>
              <a:t>studies</a:t>
            </a:r>
            <a:r>
              <a:rPr lang="fr-FR" sz="2000" dirty="0"/>
              <a:t> and the large </a:t>
            </a:r>
            <a:r>
              <a:rPr lang="fr-FR" sz="2000" dirty="0" err="1"/>
              <a:t>cost</a:t>
            </a:r>
            <a:r>
              <a:rPr lang="fr-FR" sz="2000" dirty="0"/>
              <a:t> </a:t>
            </a:r>
            <a:r>
              <a:rPr lang="fr-FR" sz="2000" dirty="0" err="1"/>
              <a:t>difference</a:t>
            </a:r>
            <a:r>
              <a:rPr lang="fr-FR" sz="2000" dirty="0"/>
              <a:t> </a:t>
            </a:r>
            <a:r>
              <a:rPr lang="fr-FR" sz="2000" dirty="0" err="1"/>
              <a:t>between</a:t>
            </a:r>
            <a:r>
              <a:rPr lang="fr-FR" sz="2000" dirty="0"/>
              <a:t> the tests, more </a:t>
            </a:r>
            <a:r>
              <a:rPr lang="fr-FR" sz="2000" b="1" u="sng" dirty="0" err="1"/>
              <a:t>independent</a:t>
            </a:r>
            <a:r>
              <a:rPr lang="fr-FR" sz="2000" b="1" u="sng" dirty="0"/>
              <a:t> </a:t>
            </a:r>
            <a:r>
              <a:rPr lang="fr-FR" sz="2000" b="1" u="sng" dirty="0" err="1"/>
              <a:t>research</a:t>
            </a:r>
            <a:r>
              <a:rPr lang="fr-FR" sz="2000" b="1" u="sng" dirty="0"/>
              <a:t> </a:t>
            </a:r>
            <a:r>
              <a:rPr lang="fr-FR" sz="2000" dirty="0"/>
              <a:t>on </a:t>
            </a:r>
            <a:r>
              <a:rPr lang="fr-FR" sz="2000" dirty="0" err="1"/>
              <a:t>these</a:t>
            </a:r>
            <a:r>
              <a:rPr lang="fr-FR" sz="2000" dirty="0"/>
              <a:t> tests </a:t>
            </a:r>
            <a:r>
              <a:rPr lang="fr-FR" sz="2000" dirty="0" err="1"/>
              <a:t>is</a:t>
            </a:r>
            <a:r>
              <a:rPr lang="fr-FR" sz="2000" dirty="0"/>
              <a:t> </a:t>
            </a:r>
            <a:r>
              <a:rPr lang="fr-FR" sz="2000" dirty="0" err="1"/>
              <a:t>warranted</a:t>
            </a:r>
            <a:r>
              <a:rPr lang="fr-FR" sz="2000" dirty="0"/>
              <a:t> » </a:t>
            </a:r>
            <a:br>
              <a:rPr lang="fr-FR" sz="2000" dirty="0"/>
            </a:br>
            <a:endParaRPr lang="fr-FR" dirty="0"/>
          </a:p>
        </p:txBody>
      </p:sp>
      <p:pic>
        <p:nvPicPr>
          <p:cNvPr id="6" name="Espace réservé du contenu 5" descr="1.tiff"/>
          <p:cNvPicPr>
            <a:picLocks noGrp="1" noChangeAspect="1"/>
          </p:cNvPicPr>
          <p:nvPr>
            <p:ph idx="1"/>
          </p:nvPr>
        </p:nvPicPr>
        <p:blipFill>
          <a:blip r:embed="rId2"/>
          <a:stretch>
            <a:fillRect/>
          </a:stretch>
        </p:blipFill>
        <p:spPr>
          <a:xfrm>
            <a:off x="1572013" y="2375428"/>
            <a:ext cx="9064199" cy="3352512"/>
          </a:xfrm>
          <a:prstGeom prst="rect">
            <a:avLst/>
          </a:prstGeom>
          <a:ln>
            <a:solidFill>
              <a:srgbClr val="00AEEF"/>
            </a:solidFill>
          </a:ln>
        </p:spPr>
      </p:pic>
      <p:sp>
        <p:nvSpPr>
          <p:cNvPr id="3" name="Rectangle 2">
            <a:extLst>
              <a:ext uri="{FF2B5EF4-FFF2-40B4-BE49-F238E27FC236}">
                <a16:creationId xmlns:a16="http://schemas.microsoft.com/office/drawing/2014/main" id="{4966EE2A-6270-3A49-94D1-2EDE6340332C}"/>
              </a:ext>
            </a:extLst>
          </p:cNvPr>
          <p:cNvSpPr/>
          <p:nvPr/>
        </p:nvSpPr>
        <p:spPr>
          <a:xfrm>
            <a:off x="1041011" y="6211669"/>
            <a:ext cx="10312789" cy="369332"/>
          </a:xfrm>
          <a:prstGeom prst="rect">
            <a:avLst/>
          </a:prstGeom>
        </p:spPr>
        <p:txBody>
          <a:bodyPr wrap="square">
            <a:spAutoFit/>
          </a:bodyPr>
          <a:lstStyle/>
          <a:p>
            <a:pPr algn="ctr"/>
            <a:r>
              <a:rPr lang="fr-FR" i="1" dirty="0"/>
              <a:t>The Journal of </a:t>
            </a:r>
            <a:r>
              <a:rPr lang="fr-FR" i="1" dirty="0" err="1"/>
              <a:t>Bone</a:t>
            </a:r>
            <a:r>
              <a:rPr lang="fr-FR" i="1" dirty="0"/>
              <a:t> and Joint </a:t>
            </a:r>
            <a:r>
              <a:rPr lang="fr-FR" i="1" dirty="0" err="1"/>
              <a:t>Surgery</a:t>
            </a:r>
            <a:r>
              <a:rPr lang="fr-FR" i="1" dirty="0"/>
              <a:t>. American Volume</a:t>
            </a:r>
            <a:r>
              <a:rPr lang="fr-FR" dirty="0"/>
              <a:t> 98, </a:t>
            </a:r>
            <a:r>
              <a:rPr lang="fr-FR" b="1" dirty="0"/>
              <a:t>2016</a:t>
            </a:r>
            <a:r>
              <a:rPr lang="fr-FR" dirty="0"/>
              <a:t>: 992–1000. </a:t>
            </a:r>
            <a:endParaRPr lang="fr-FR" dirty="0">
              <a:effectLst/>
            </a:endParaRPr>
          </a:p>
        </p:txBody>
      </p:sp>
    </p:spTree>
    <p:extLst>
      <p:ext uri="{BB962C8B-B14F-4D97-AF65-F5344CB8AC3E}">
        <p14:creationId xmlns:p14="http://schemas.microsoft.com/office/powerpoint/2010/main" val="665650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CRP synoviale</a:t>
            </a:r>
          </a:p>
        </p:txBody>
      </p:sp>
      <p:sp>
        <p:nvSpPr>
          <p:cNvPr id="3" name="Espace réservé du contenu 2"/>
          <p:cNvSpPr>
            <a:spLocks noGrp="1"/>
          </p:cNvSpPr>
          <p:nvPr>
            <p:ph idx="1"/>
          </p:nvPr>
        </p:nvSpPr>
        <p:spPr>
          <a:xfrm>
            <a:off x="838200" y="1484430"/>
            <a:ext cx="11021704" cy="2773671"/>
          </a:xfrm>
        </p:spPr>
        <p:txBody>
          <a:bodyPr>
            <a:normAutofit/>
          </a:bodyPr>
          <a:lstStyle/>
          <a:p>
            <a:r>
              <a:rPr lang="fr-FR" dirty="0"/>
              <a:t>Sensibilité de 90% et Spécificité de 97% pour une valeur seuil 12,2mg/L</a:t>
            </a:r>
          </a:p>
          <a:p>
            <a:r>
              <a:rPr lang="fr-FR" dirty="0"/>
              <a:t>CRP synoviale inférieure à 3mg/L + test à l’alpha-</a:t>
            </a:r>
            <a:r>
              <a:rPr lang="fr-FR" dirty="0" err="1"/>
              <a:t>défensine</a:t>
            </a:r>
            <a:r>
              <a:rPr lang="fr-FR" dirty="0"/>
              <a:t> positif</a:t>
            </a:r>
          </a:p>
          <a:p>
            <a:pPr lvl="1"/>
            <a:r>
              <a:rPr lang="fr-FR" dirty="0"/>
              <a:t>Converti les faux positifs du test à l’alpha-défensine en vrais négatifs</a:t>
            </a:r>
          </a:p>
          <a:p>
            <a:pPr lvl="1"/>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127" y="5787302"/>
            <a:ext cx="7519916" cy="904570"/>
          </a:xfrm>
          <a:prstGeom prst="rect">
            <a:avLst/>
          </a:prstGeom>
          <a:ln>
            <a:noFill/>
          </a:ln>
          <a:effectLst>
            <a:outerShdw blurRad="292100" dist="139700" dir="2700000" algn="tl" rotWithShape="0">
              <a:srgbClr val="333333">
                <a:alpha val="65000"/>
              </a:srgbClr>
            </a:outerShdw>
          </a:effectLst>
        </p:spPr>
      </p:pic>
      <p:grpSp>
        <p:nvGrpSpPr>
          <p:cNvPr id="5" name="Grouper 4">
            <a:extLst>
              <a:ext uri="{FF2B5EF4-FFF2-40B4-BE49-F238E27FC236}">
                <a16:creationId xmlns:a16="http://schemas.microsoft.com/office/drawing/2014/main" id="{F467B3A2-42CA-9443-BB7F-FF226D34EC94}"/>
              </a:ext>
            </a:extLst>
          </p:cNvPr>
          <p:cNvGrpSpPr/>
          <p:nvPr/>
        </p:nvGrpSpPr>
        <p:grpSpPr>
          <a:xfrm>
            <a:off x="2475932" y="3219889"/>
            <a:ext cx="7240135" cy="2425699"/>
            <a:chOff x="-4259444" y="31232"/>
            <a:chExt cx="9099685" cy="2716688"/>
          </a:xfrm>
        </p:grpSpPr>
        <p:pic>
          <p:nvPicPr>
            <p:cNvPr id="6" name="Image 5">
              <a:extLst>
                <a:ext uri="{FF2B5EF4-FFF2-40B4-BE49-F238E27FC236}">
                  <a16:creationId xmlns:a16="http://schemas.microsoft.com/office/drawing/2014/main" id="{9246A42F-8BD2-8241-9CA1-E6E81D9F2730}"/>
                </a:ext>
              </a:extLst>
            </p:cNvPr>
            <p:cNvPicPr>
              <a:picLocks noChangeAspect="1"/>
            </p:cNvPicPr>
            <p:nvPr/>
          </p:nvPicPr>
          <p:blipFill>
            <a:blip r:embed="rId3"/>
            <a:stretch>
              <a:fillRect/>
            </a:stretch>
          </p:blipFill>
          <p:spPr>
            <a:xfrm>
              <a:off x="-4259444" y="31232"/>
              <a:ext cx="3804478" cy="2716688"/>
            </a:xfrm>
            <a:prstGeom prst="rect">
              <a:avLst/>
            </a:prstGeom>
            <a:ln>
              <a:solidFill>
                <a:srgbClr val="49BEFF"/>
              </a:solidFill>
            </a:ln>
          </p:spPr>
        </p:pic>
        <p:pic>
          <p:nvPicPr>
            <p:cNvPr id="7" name="Image 6">
              <a:extLst>
                <a:ext uri="{FF2B5EF4-FFF2-40B4-BE49-F238E27FC236}">
                  <a16:creationId xmlns:a16="http://schemas.microsoft.com/office/drawing/2014/main" id="{75E8EFDD-29A9-A94B-9EA2-34E52C054A36}"/>
                </a:ext>
              </a:extLst>
            </p:cNvPr>
            <p:cNvPicPr>
              <a:picLocks noChangeAspect="1"/>
            </p:cNvPicPr>
            <p:nvPr/>
          </p:nvPicPr>
          <p:blipFill>
            <a:blip r:embed="rId4"/>
            <a:stretch>
              <a:fillRect/>
            </a:stretch>
          </p:blipFill>
          <p:spPr>
            <a:xfrm>
              <a:off x="988306" y="31232"/>
              <a:ext cx="3851935" cy="2716688"/>
            </a:xfrm>
            <a:prstGeom prst="rect">
              <a:avLst/>
            </a:prstGeom>
            <a:ln>
              <a:solidFill>
                <a:srgbClr val="49BEFF"/>
              </a:solidFill>
            </a:ln>
          </p:spPr>
        </p:pic>
      </p:grpSp>
    </p:spTree>
    <p:extLst>
      <p:ext uri="{BB962C8B-B14F-4D97-AF65-F5344CB8AC3E}">
        <p14:creationId xmlns:p14="http://schemas.microsoft.com/office/powerpoint/2010/main" val="12503143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 résumé pour les analyses non-microbiologiques</a:t>
            </a:r>
          </a:p>
        </p:txBody>
      </p:sp>
      <p:sp>
        <p:nvSpPr>
          <p:cNvPr id="3" name="Espace réservé du contenu 2"/>
          <p:cNvSpPr>
            <a:spLocks noGrp="1"/>
          </p:cNvSpPr>
          <p:nvPr>
            <p:ph idx="1"/>
          </p:nvPr>
        </p:nvSpPr>
        <p:spPr>
          <a:xfrm>
            <a:off x="838200" y="2117536"/>
            <a:ext cx="10850592" cy="4044738"/>
          </a:xfrm>
          <a:solidFill>
            <a:srgbClr val="C00000"/>
          </a:solidFill>
        </p:spPr>
        <p:txBody>
          <a:bodyPr>
            <a:normAutofit/>
          </a:bodyPr>
          <a:lstStyle/>
          <a:p>
            <a:r>
              <a:rPr lang="fr-FR" dirty="0">
                <a:solidFill>
                  <a:schemeClr val="bg1"/>
                </a:solidFill>
              </a:rPr>
              <a:t>Anatomo-pathologie:</a:t>
            </a:r>
          </a:p>
          <a:p>
            <a:pPr lvl="1"/>
            <a:r>
              <a:rPr lang="fr-FR" dirty="0">
                <a:solidFill>
                  <a:schemeClr val="bg1"/>
                </a:solidFill>
              </a:rPr>
              <a:t>Intéressante en cas de doute diagnostique</a:t>
            </a:r>
          </a:p>
          <a:p>
            <a:pPr lvl="1"/>
            <a:r>
              <a:rPr lang="fr-FR" dirty="0">
                <a:solidFill>
                  <a:schemeClr val="bg1"/>
                </a:solidFill>
              </a:rPr>
              <a:t>Systématiquement</a:t>
            </a:r>
          </a:p>
          <a:p>
            <a:r>
              <a:rPr lang="fr-FR" dirty="0">
                <a:solidFill>
                  <a:schemeClr val="bg1"/>
                </a:solidFill>
              </a:rPr>
              <a:t>Biomarqueurs sériques et synoviaux</a:t>
            </a:r>
          </a:p>
          <a:p>
            <a:pPr lvl="1"/>
            <a:r>
              <a:rPr lang="fr-FR" dirty="0">
                <a:solidFill>
                  <a:schemeClr val="bg1"/>
                </a:solidFill>
              </a:rPr>
              <a:t>VPN très bonne</a:t>
            </a:r>
          </a:p>
          <a:p>
            <a:pPr lvl="1"/>
            <a:r>
              <a:rPr lang="fr-FR" dirty="0">
                <a:solidFill>
                  <a:schemeClr val="bg1"/>
                </a:solidFill>
              </a:rPr>
              <a:t>Marqueurs sériques:</a:t>
            </a:r>
          </a:p>
          <a:p>
            <a:pPr lvl="2"/>
            <a:r>
              <a:rPr lang="fr-FR" dirty="0">
                <a:solidFill>
                  <a:schemeClr val="bg1"/>
                </a:solidFill>
              </a:rPr>
              <a:t>Parfois identification bactérienne (BJI Inoplex, mais nécessite des améliorations techniques)</a:t>
            </a:r>
          </a:p>
          <a:p>
            <a:pPr lvl="2"/>
            <a:r>
              <a:rPr lang="fr-FR" dirty="0">
                <a:solidFill>
                  <a:schemeClr val="bg1"/>
                </a:solidFill>
              </a:rPr>
              <a:t>Pas de renseignement la sensibilité de la bactérie aux antibiotiques</a:t>
            </a:r>
          </a:p>
          <a:p>
            <a:pPr lvl="1"/>
            <a:r>
              <a:rPr lang="fr-FR" dirty="0">
                <a:solidFill>
                  <a:schemeClr val="bg1"/>
                </a:solidFill>
              </a:rPr>
              <a:t>Marqueurs synoviaux:</a:t>
            </a:r>
          </a:p>
          <a:p>
            <a:pPr lvl="2"/>
            <a:r>
              <a:rPr lang="fr-FR" dirty="0">
                <a:solidFill>
                  <a:schemeClr val="bg1"/>
                </a:solidFill>
              </a:rPr>
              <a:t>Ni identification bactérienne, ni tests de résistance</a:t>
            </a:r>
          </a:p>
          <a:p>
            <a:endParaRPr lang="fr-FR" dirty="0">
              <a:solidFill>
                <a:schemeClr val="bg1"/>
              </a:solidFill>
            </a:endParaRPr>
          </a:p>
        </p:txBody>
      </p:sp>
    </p:spTree>
    <p:extLst>
      <p:ext uri="{BB962C8B-B14F-4D97-AF65-F5344CB8AC3E}">
        <p14:creationId xmlns:p14="http://schemas.microsoft.com/office/powerpoint/2010/main" val="1266522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908BBF0-403F-7644-8A43-23A45F42CAB1}"/>
              </a:ext>
            </a:extLst>
          </p:cNvPr>
          <p:cNvSpPr>
            <a:spLocks noGrp="1"/>
          </p:cNvSpPr>
          <p:nvPr>
            <p:ph type="title"/>
          </p:nvPr>
        </p:nvSpPr>
        <p:spPr/>
        <p:txBody>
          <a:bodyPr/>
          <a:lstStyle/>
          <a:p>
            <a:r>
              <a:rPr lang="fr-FR" dirty="0"/>
              <a:t>Reste-t-il une place pour le diagnostic clinique ?</a:t>
            </a:r>
          </a:p>
        </p:txBody>
      </p:sp>
      <p:sp>
        <p:nvSpPr>
          <p:cNvPr id="5" name="Espace réservé du texte 4">
            <a:extLst>
              <a:ext uri="{FF2B5EF4-FFF2-40B4-BE49-F238E27FC236}">
                <a16:creationId xmlns:a16="http://schemas.microsoft.com/office/drawing/2014/main" id="{2F173A78-F5CD-7B43-8C9A-F5B8FB5E729F}"/>
              </a:ext>
            </a:extLst>
          </p:cNvPr>
          <p:cNvSpPr>
            <a:spLocks noGrp="1"/>
          </p:cNvSpPr>
          <p:nvPr>
            <p:ph type="body" idx="1"/>
          </p:nvPr>
        </p:nvSpPr>
        <p:spPr/>
        <p:txBody>
          <a:bodyPr/>
          <a:lstStyle/>
          <a:p>
            <a:r>
              <a:rPr lang="fr-FR" dirty="0"/>
              <a:t>Ce n’est pas très moderne… mais c’est efficace !</a:t>
            </a:r>
          </a:p>
        </p:txBody>
      </p:sp>
      <p:pic>
        <p:nvPicPr>
          <p:cNvPr id="6" name="Image 5">
            <a:extLst>
              <a:ext uri="{FF2B5EF4-FFF2-40B4-BE49-F238E27FC236}">
                <a16:creationId xmlns:a16="http://schemas.microsoft.com/office/drawing/2014/main" id="{CB373870-811F-A145-BF19-56DE0576F061}"/>
              </a:ext>
            </a:extLst>
          </p:cNvPr>
          <p:cNvPicPr>
            <a:picLocks noChangeAspect="1"/>
          </p:cNvPicPr>
          <p:nvPr/>
        </p:nvPicPr>
        <p:blipFill>
          <a:blip r:embed="rId2">
            <a:extLst>
              <a:ext uri="{BEBA8EAE-BF5A-486C-A8C5-ECC9F3942E4B}">
                <a14:imgProps xmlns:a14="http://schemas.microsoft.com/office/drawing/2010/main">
                  <a14:imgLayer>
                    <a14:imgEffect>
                      <a14:backgroundRemoval t="242" b="100000" l="0" r="100000">
                        <a14:foregroundMark x1="11500" y1="83763" x2="11500" y2="83763"/>
                        <a14:foregroundMark x1="22000" y1="84811" x2="22000" y2="84811"/>
                        <a14:foregroundMark x1="38208" y1="84811" x2="38208" y2="84811"/>
                        <a14:foregroundMark x1="53917" y1="85294" x2="53917" y2="85294"/>
                        <a14:foregroundMark x1="54958" y1="78203" x2="54958" y2="78203"/>
                        <a14:foregroundMark x1="78542" y1="78727" x2="78542" y2="78727"/>
                        <a14:foregroundMark x1="87417" y1="82272" x2="87417" y2="82272"/>
                        <a14:foregroundMark x1="82208" y1="73650" x2="82208" y2="73650"/>
                        <a14:foregroundMark x1="87958" y1="72643" x2="87958" y2="72643"/>
                        <a14:foregroundMark x1="39250" y1="44803" x2="39250" y2="44803"/>
                        <a14:foregroundMark x1="29833" y1="44279" x2="29833" y2="44279"/>
                        <a14:foregroundMark x1="47125" y1="31144" x2="47125" y2="31144"/>
                        <a14:foregroundMark x1="48708" y1="31628" x2="48708" y2="31628"/>
                        <a14:foregroundMark x1="48708" y1="30620" x2="49208" y2="33159"/>
                        <a14:foregroundMark x1="54458" y1="45810" x2="54458" y2="45810"/>
                        <a14:foregroundMark x1="60750" y1="30137" x2="60750" y2="30137"/>
                        <a14:foregroundMark x1="76958" y1="31628" x2="76958" y2="31628"/>
                        <a14:foregroundMark x1="76958" y1="27599" x2="76958" y2="27599"/>
                        <a14:foregroundMark x1="61792" y1="29089" x2="61792" y2="29089"/>
                        <a14:foregroundMark x1="24083" y1="28606" x2="24083" y2="28606"/>
                        <a14:foregroundMark x1="40833" y1="31144" x2="40833" y2="31144"/>
                        <a14:foregroundMark x1="36667" y1="73167" x2="50250" y2="73167"/>
                        <a14:foregroundMark x1="36667" y1="74174" x2="39250" y2="93916"/>
                        <a14:foregroundMark x1="55500" y1="73650" x2="57083" y2="93916"/>
                        <a14:foregroundMark x1="58125" y1="95407" x2="64417" y2="91902"/>
                        <a14:foregroundMark x1="62292" y1="76712" x2="58625" y2="71112"/>
                        <a14:foregroundMark x1="53917" y1="76189" x2="53917" y2="76189"/>
                        <a14:foregroundMark x1="68083" y1="44279" x2="68083" y2="44279"/>
                        <a14:foregroundMark x1="75375" y1="50363" x2="78000" y2="45326"/>
                        <a14:foregroundMark x1="62292" y1="48348" x2="63875" y2="43795"/>
                        <a14:foregroundMark x1="19375" y1="49355" x2="20417" y2="39243"/>
                        <a14:foregroundMark x1="16750" y1="31628" x2="17292" y2="26068"/>
                        <a14:foregroundMark x1="33000" y1="33159" x2="34542" y2="26068"/>
                        <a14:foregroundMark x1="18250" y1="24214" x2="18625" y2="32595"/>
                        <a14:foregroundMark x1="51708" y1="32595" x2="57250" y2="27357"/>
                        <a14:foregroundMark x1="64750" y1="24698" x2="65792" y2="30782"/>
                        <a14:foregroundMark x1="70417" y1="24456" x2="70792" y2="32957"/>
                        <a14:foregroundMark x1="71292" y1="74295" x2="71167" y2="92869"/>
                        <a14:foregroundMark x1="88458" y1="71394" x2="88708" y2="94923"/>
                        <a14:foregroundMark x1="83333" y1="72724" x2="94500" y2="72482"/>
                        <a14:foregroundMark x1="59250" y1="71394" x2="65792" y2="77236"/>
                        <a14:foregroundMark x1="41458" y1="27961" x2="42083" y2="28203"/>
                        <a14:foregroundMark x1="45333" y1="98066" x2="50583" y2="87147"/>
                        <a14:foregroundMark x1="51458" y1="84126" x2="50458" y2="81587"/>
                        <a14:foregroundMark x1="45583" y1="80862" x2="43083" y2="76994"/>
                        <a14:backgroundMark x1="59125" y1="75504" x2="61625" y2="75504"/>
                        <a14:backgroundMark x1="62125" y1="76471" x2="61125" y2="74658"/>
                        <a14:backgroundMark x1="62000" y1="76229" x2="63125" y2="80741"/>
                        <a14:backgroundMark x1="11083" y1="96495" x2="11083" y2="96495"/>
                      </a14:backgroundRemoval>
                    </a14:imgEffect>
                  </a14:imgLayer>
                </a14:imgProps>
              </a:ext>
            </a:extLst>
          </a:blip>
          <a:stretch>
            <a:fillRect/>
          </a:stretch>
        </p:blipFill>
        <p:spPr>
          <a:xfrm>
            <a:off x="0" y="5624423"/>
            <a:ext cx="1192822" cy="12335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6313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3E0633-C5AD-6F42-99CE-4A1C552D1573}"/>
              </a:ext>
            </a:extLst>
          </p:cNvPr>
          <p:cNvSpPr>
            <a:spLocks noGrp="1"/>
          </p:cNvSpPr>
          <p:nvPr>
            <p:ph type="title"/>
          </p:nvPr>
        </p:nvSpPr>
        <p:spPr/>
        <p:txBody>
          <a:bodyPr/>
          <a:lstStyle/>
          <a:p>
            <a:r>
              <a:rPr lang="fr-FR" dirty="0"/>
              <a:t>Quelle est la place des CRIOAC dans la démarche diagnostique ? </a:t>
            </a:r>
          </a:p>
        </p:txBody>
      </p:sp>
      <p:sp>
        <p:nvSpPr>
          <p:cNvPr id="3" name="Espace réservé du texte 2">
            <a:extLst>
              <a:ext uri="{FF2B5EF4-FFF2-40B4-BE49-F238E27FC236}">
                <a16:creationId xmlns:a16="http://schemas.microsoft.com/office/drawing/2014/main" id="{1B21B6AC-B57C-CD44-A547-2A47D44C2A1F}"/>
              </a:ext>
            </a:extLst>
          </p:cNvPr>
          <p:cNvSpPr>
            <a:spLocks noGrp="1"/>
          </p:cNvSpPr>
          <p:nvPr>
            <p:ph type="body" idx="1"/>
          </p:nvPr>
        </p:nvSpPr>
        <p:spPr/>
        <p:txBody>
          <a:bodyPr/>
          <a:lstStyle/>
          <a:p>
            <a:r>
              <a:rPr lang="fr-FR" dirty="0"/>
              <a:t>Les CRIOAC ne donnent pas que des avis thérapeutiques…</a:t>
            </a:r>
          </a:p>
        </p:txBody>
      </p:sp>
      <p:pic>
        <p:nvPicPr>
          <p:cNvPr id="5" name="Image 4">
            <a:extLst>
              <a:ext uri="{FF2B5EF4-FFF2-40B4-BE49-F238E27FC236}">
                <a16:creationId xmlns:a16="http://schemas.microsoft.com/office/drawing/2014/main" id="{FEAADD83-1946-4545-924C-421A7545B763}"/>
              </a:ext>
            </a:extLst>
          </p:cNvPr>
          <p:cNvPicPr>
            <a:picLocks noChangeAspect="1"/>
          </p:cNvPicPr>
          <p:nvPr/>
        </p:nvPicPr>
        <p:blipFill>
          <a:blip r:embed="rId2">
            <a:extLst>
              <a:ext uri="{BEBA8EAE-BF5A-486C-A8C5-ECC9F3942E4B}">
                <a14:imgProps xmlns:a14="http://schemas.microsoft.com/office/drawing/2010/main">
                  <a14:imgLayer>
                    <a14:imgEffect>
                      <a14:backgroundRemoval t="242" b="100000" l="0" r="100000">
                        <a14:foregroundMark x1="11500" y1="83763" x2="11500" y2="83763"/>
                        <a14:foregroundMark x1="22000" y1="84811" x2="22000" y2="84811"/>
                        <a14:foregroundMark x1="38208" y1="84811" x2="38208" y2="84811"/>
                        <a14:foregroundMark x1="53917" y1="85294" x2="53917" y2="85294"/>
                        <a14:foregroundMark x1="54958" y1="78203" x2="54958" y2="78203"/>
                        <a14:foregroundMark x1="78542" y1="78727" x2="78542" y2="78727"/>
                        <a14:foregroundMark x1="87417" y1="82272" x2="87417" y2="82272"/>
                        <a14:foregroundMark x1="82208" y1="73650" x2="82208" y2="73650"/>
                        <a14:foregroundMark x1="87958" y1="72643" x2="87958" y2="72643"/>
                        <a14:foregroundMark x1="39250" y1="44803" x2="39250" y2="44803"/>
                        <a14:foregroundMark x1="29833" y1="44279" x2="29833" y2="44279"/>
                        <a14:foregroundMark x1="47125" y1="31144" x2="47125" y2="31144"/>
                        <a14:foregroundMark x1="48708" y1="31628" x2="48708" y2="31628"/>
                        <a14:foregroundMark x1="48708" y1="30620" x2="49208" y2="33159"/>
                        <a14:foregroundMark x1="54458" y1="45810" x2="54458" y2="45810"/>
                        <a14:foregroundMark x1="60750" y1="30137" x2="60750" y2="30137"/>
                        <a14:foregroundMark x1="76958" y1="31628" x2="76958" y2="31628"/>
                        <a14:foregroundMark x1="76958" y1="27599" x2="76958" y2="27599"/>
                        <a14:foregroundMark x1="61792" y1="29089" x2="61792" y2="29089"/>
                        <a14:foregroundMark x1="24083" y1="28606" x2="24083" y2="28606"/>
                        <a14:foregroundMark x1="40833" y1="31144" x2="40833" y2="31144"/>
                        <a14:foregroundMark x1="36667" y1="73167" x2="50250" y2="73167"/>
                        <a14:foregroundMark x1="36667" y1="74174" x2="39250" y2="93916"/>
                        <a14:foregroundMark x1="55500" y1="73650" x2="57083" y2="93916"/>
                        <a14:foregroundMark x1="58125" y1="95407" x2="64417" y2="91902"/>
                        <a14:foregroundMark x1="62292" y1="76712" x2="58625" y2="71112"/>
                        <a14:foregroundMark x1="53917" y1="76189" x2="53917" y2="76189"/>
                        <a14:foregroundMark x1="68083" y1="44279" x2="68083" y2="44279"/>
                        <a14:foregroundMark x1="75375" y1="50363" x2="78000" y2="45326"/>
                        <a14:foregroundMark x1="62292" y1="48348" x2="63875" y2="43795"/>
                        <a14:foregroundMark x1="19375" y1="49355" x2="20417" y2="39243"/>
                        <a14:foregroundMark x1="16750" y1="31628" x2="17292" y2="26068"/>
                        <a14:foregroundMark x1="33000" y1="33159" x2="34542" y2="26068"/>
                        <a14:foregroundMark x1="18250" y1="24214" x2="18625" y2="32595"/>
                        <a14:foregroundMark x1="51708" y1="32595" x2="57250" y2="27357"/>
                        <a14:foregroundMark x1="64750" y1="24698" x2="65792" y2="30782"/>
                        <a14:foregroundMark x1="70417" y1="24456" x2="70792" y2="32957"/>
                        <a14:foregroundMark x1="71292" y1="74295" x2="71167" y2="92869"/>
                        <a14:foregroundMark x1="88458" y1="71394" x2="88708" y2="94923"/>
                        <a14:foregroundMark x1="83333" y1="72724" x2="94500" y2="72482"/>
                        <a14:foregroundMark x1="59250" y1="71394" x2="65792" y2="77236"/>
                        <a14:foregroundMark x1="41458" y1="27961" x2="42083" y2="28203"/>
                        <a14:foregroundMark x1="45333" y1="98066" x2="50583" y2="87147"/>
                        <a14:foregroundMark x1="51458" y1="84126" x2="50458" y2="81587"/>
                        <a14:foregroundMark x1="45583" y1="80862" x2="43083" y2="76994"/>
                        <a14:backgroundMark x1="59125" y1="75504" x2="61625" y2="75504"/>
                        <a14:backgroundMark x1="62125" y1="76471" x2="61125" y2="74658"/>
                        <a14:backgroundMark x1="62000" y1="76229" x2="63125" y2="80741"/>
                        <a14:backgroundMark x1="11083" y1="96495" x2="11083" y2="96495"/>
                      </a14:backgroundRemoval>
                    </a14:imgEffect>
                  </a14:imgLayer>
                </a14:imgProps>
              </a:ext>
            </a:extLst>
          </a:blip>
          <a:stretch>
            <a:fillRect/>
          </a:stretch>
        </p:blipFill>
        <p:spPr>
          <a:xfrm>
            <a:off x="0" y="5624423"/>
            <a:ext cx="1192822" cy="12335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19312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03FAC78-04BD-C24F-A6B1-1028C6CB17E4}"/>
              </a:ext>
            </a:extLst>
          </p:cNvPr>
          <p:cNvPicPr>
            <a:picLocks noChangeAspect="1"/>
          </p:cNvPicPr>
          <p:nvPr/>
        </p:nvPicPr>
        <p:blipFill>
          <a:blip r:embed="rId2"/>
          <a:stretch>
            <a:fillRect/>
          </a:stretch>
        </p:blipFill>
        <p:spPr>
          <a:xfrm>
            <a:off x="787142" y="0"/>
            <a:ext cx="10617716" cy="6858000"/>
          </a:xfrm>
          <a:prstGeom prst="rect">
            <a:avLst/>
          </a:prstGeom>
        </p:spPr>
      </p:pic>
    </p:spTree>
    <p:extLst>
      <p:ext uri="{BB962C8B-B14F-4D97-AF65-F5344CB8AC3E}">
        <p14:creationId xmlns:p14="http://schemas.microsoft.com/office/powerpoint/2010/main" val="2522941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AB9A57-AE96-CA4A-8E4D-167319A759EB}"/>
              </a:ext>
            </a:extLst>
          </p:cNvPr>
          <p:cNvSpPr>
            <a:spLocks noGrp="1"/>
          </p:cNvSpPr>
          <p:nvPr>
            <p:ph type="title"/>
          </p:nvPr>
        </p:nvSpPr>
        <p:spPr/>
        <p:txBody>
          <a:bodyPr/>
          <a:lstStyle/>
          <a:p>
            <a:r>
              <a:rPr lang="fr-FR" dirty="0"/>
              <a:t>Conclusion</a:t>
            </a:r>
          </a:p>
        </p:txBody>
      </p:sp>
      <p:sp>
        <p:nvSpPr>
          <p:cNvPr id="3" name="Espace réservé du contenu 2">
            <a:extLst>
              <a:ext uri="{FF2B5EF4-FFF2-40B4-BE49-F238E27FC236}">
                <a16:creationId xmlns:a16="http://schemas.microsoft.com/office/drawing/2014/main" id="{C3B51C72-4E98-F84C-B507-68631B059CF5}"/>
              </a:ext>
            </a:extLst>
          </p:cNvPr>
          <p:cNvSpPr>
            <a:spLocks noGrp="1"/>
          </p:cNvSpPr>
          <p:nvPr>
            <p:ph idx="1"/>
          </p:nvPr>
        </p:nvSpPr>
        <p:spPr/>
        <p:txBody>
          <a:bodyPr>
            <a:normAutofit lnSpcReduction="10000"/>
          </a:bodyPr>
          <a:lstStyle/>
          <a:p>
            <a:r>
              <a:rPr lang="fr-FR" dirty="0"/>
              <a:t>La plupart des diagnostics restent simples et cliniques</a:t>
            </a:r>
          </a:p>
          <a:p>
            <a:r>
              <a:rPr lang="fr-FR" dirty="0"/>
              <a:t>En cas de difficultés</a:t>
            </a:r>
          </a:p>
          <a:p>
            <a:pPr lvl="1"/>
            <a:r>
              <a:rPr lang="fr-FR" dirty="0"/>
              <a:t>Imagerie</a:t>
            </a:r>
          </a:p>
          <a:p>
            <a:pPr lvl="1"/>
            <a:r>
              <a:rPr lang="fr-FR" dirty="0"/>
              <a:t>Techniques sériques ou sur liquide synovial</a:t>
            </a:r>
          </a:p>
          <a:p>
            <a:r>
              <a:rPr lang="fr-FR" dirty="0"/>
              <a:t>L’identification bactérienne passe par une conjugaison de techniques</a:t>
            </a:r>
          </a:p>
          <a:p>
            <a:pPr lvl="1"/>
            <a:r>
              <a:rPr lang="fr-FR" dirty="0"/>
              <a:t>Prélèvements multiples (4)</a:t>
            </a:r>
          </a:p>
          <a:p>
            <a:pPr lvl="1"/>
            <a:r>
              <a:rPr lang="fr-FR" dirty="0"/>
              <a:t>Sensibilisation ++ : sonication ou broyage </a:t>
            </a:r>
          </a:p>
          <a:p>
            <a:pPr lvl="1"/>
            <a:r>
              <a:rPr lang="fr-FR" dirty="0"/>
              <a:t>Identification : MALDI-TOF</a:t>
            </a:r>
          </a:p>
          <a:p>
            <a:r>
              <a:rPr lang="fr-FR" dirty="0"/>
              <a:t>Dès les premières difficultés</a:t>
            </a:r>
          </a:p>
          <a:p>
            <a:pPr lvl="1"/>
            <a:r>
              <a:rPr lang="fr-FR" b="1" dirty="0"/>
              <a:t>Contacter l’un des trente CRIOAC !</a:t>
            </a:r>
          </a:p>
          <a:p>
            <a:pPr lvl="1"/>
            <a:endParaRPr lang="fr-FR" dirty="0"/>
          </a:p>
        </p:txBody>
      </p:sp>
    </p:spTree>
    <p:extLst>
      <p:ext uri="{BB962C8B-B14F-4D97-AF65-F5344CB8AC3E}">
        <p14:creationId xmlns:p14="http://schemas.microsoft.com/office/powerpoint/2010/main" val="4056812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416E683-6463-7347-BFE6-9F9C2FEEBB0B}"/>
              </a:ext>
            </a:extLst>
          </p:cNvPr>
          <p:cNvPicPr>
            <a:picLocks noChangeAspect="1"/>
          </p:cNvPicPr>
          <p:nvPr/>
        </p:nvPicPr>
        <p:blipFill>
          <a:blip r:embed="rId2"/>
          <a:stretch>
            <a:fillRect/>
          </a:stretch>
        </p:blipFill>
        <p:spPr>
          <a:xfrm>
            <a:off x="1651919" y="2208972"/>
            <a:ext cx="8440986" cy="2438893"/>
          </a:xfrm>
          <a:prstGeom prst="rect">
            <a:avLst/>
          </a:prstGeom>
          <a:ln>
            <a:noFill/>
          </a:ln>
          <a:effectLst>
            <a:outerShdw blurRad="292100" dist="139700" dir="2700000" algn="tl" rotWithShape="0">
              <a:srgbClr val="333333">
                <a:alpha val="65000"/>
              </a:srgbClr>
            </a:outerShdw>
          </a:effectLst>
        </p:spPr>
      </p:pic>
      <p:sp>
        <p:nvSpPr>
          <p:cNvPr id="6" name="ZoneTexte 5">
            <a:extLst>
              <a:ext uri="{FF2B5EF4-FFF2-40B4-BE49-F238E27FC236}">
                <a16:creationId xmlns:a16="http://schemas.microsoft.com/office/drawing/2014/main" id="{22043145-4141-3145-915A-75E506F730B8}"/>
              </a:ext>
            </a:extLst>
          </p:cNvPr>
          <p:cNvSpPr txBox="1"/>
          <p:nvPr/>
        </p:nvSpPr>
        <p:spPr>
          <a:xfrm>
            <a:off x="5188255" y="5267618"/>
            <a:ext cx="1967205" cy="461665"/>
          </a:xfrm>
          <a:prstGeom prst="rect">
            <a:avLst/>
          </a:prstGeom>
          <a:noFill/>
        </p:spPr>
        <p:txBody>
          <a:bodyPr wrap="none" rtlCol="0">
            <a:spAutoFit/>
          </a:bodyPr>
          <a:lstStyle/>
          <a:p>
            <a:r>
              <a:rPr lang="fr-FR" sz="2400" i="1" dirty="0" err="1">
                <a:solidFill>
                  <a:srgbClr val="00B0F0"/>
                </a:solidFill>
              </a:rPr>
              <a:t>www.criogo.fr</a:t>
            </a:r>
            <a:endParaRPr lang="fr-FR" sz="2400" i="1" dirty="0">
              <a:solidFill>
                <a:srgbClr val="00B0F0"/>
              </a:solidFill>
            </a:endParaRPr>
          </a:p>
        </p:txBody>
      </p:sp>
    </p:spTree>
    <p:extLst>
      <p:ext uri="{BB962C8B-B14F-4D97-AF65-F5344CB8AC3E}">
        <p14:creationId xmlns:p14="http://schemas.microsoft.com/office/powerpoint/2010/main" val="18301982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A7CB6FF-9DF6-5A4A-9C79-0C4AB4ECA01D}"/>
              </a:ext>
            </a:extLst>
          </p:cNvPr>
          <p:cNvSpPr>
            <a:spLocks noGrp="1"/>
          </p:cNvSpPr>
          <p:nvPr>
            <p:ph type="title"/>
          </p:nvPr>
        </p:nvSpPr>
        <p:spPr/>
        <p:txBody>
          <a:bodyPr/>
          <a:lstStyle/>
          <a:p>
            <a:r>
              <a:rPr lang="fr-FR" dirty="0"/>
              <a:t>Back-up</a:t>
            </a:r>
          </a:p>
        </p:txBody>
      </p:sp>
      <p:sp>
        <p:nvSpPr>
          <p:cNvPr id="5" name="Espace réservé du texte 4">
            <a:extLst>
              <a:ext uri="{FF2B5EF4-FFF2-40B4-BE49-F238E27FC236}">
                <a16:creationId xmlns:a16="http://schemas.microsoft.com/office/drawing/2014/main" id="{65312AB4-AD04-F540-83E9-80EDB97E7AC2}"/>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8879163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Définition des infections sur prothèse ostéo-articulaire</a:t>
            </a:r>
          </a:p>
        </p:txBody>
      </p:sp>
      <p:graphicFrame>
        <p:nvGraphicFramePr>
          <p:cNvPr id="4" name="Tableau 3"/>
          <p:cNvGraphicFramePr>
            <a:graphicFrameLocks noGrp="1"/>
          </p:cNvGraphicFramePr>
          <p:nvPr>
            <p:extLst/>
          </p:nvPr>
        </p:nvGraphicFramePr>
        <p:xfrm>
          <a:off x="563880" y="1915272"/>
          <a:ext cx="11216640" cy="3717484"/>
        </p:xfrm>
        <a:graphic>
          <a:graphicData uri="http://schemas.openxmlformats.org/drawingml/2006/table">
            <a:tbl>
              <a:tblPr firstRow="1" firstCol="1" bandRow="1">
                <a:tableStyleId>{5C22544A-7EE6-4342-B048-85BDC9FD1C3A}</a:tableStyleId>
              </a:tblPr>
              <a:tblGrid>
                <a:gridCol w="3398520">
                  <a:extLst>
                    <a:ext uri="{9D8B030D-6E8A-4147-A177-3AD203B41FA5}">
                      <a16:colId xmlns:a16="http://schemas.microsoft.com/office/drawing/2014/main" val="20000"/>
                    </a:ext>
                  </a:extLst>
                </a:gridCol>
                <a:gridCol w="7818120">
                  <a:extLst>
                    <a:ext uri="{9D8B030D-6E8A-4147-A177-3AD203B41FA5}">
                      <a16:colId xmlns:a16="http://schemas.microsoft.com/office/drawing/2014/main" val="20001"/>
                    </a:ext>
                  </a:extLst>
                </a:gridCol>
              </a:tblGrid>
              <a:tr h="917206">
                <a:tc>
                  <a:txBody>
                    <a:bodyPr/>
                    <a:lstStyle/>
                    <a:p>
                      <a:pPr marL="226695" algn="just">
                        <a:lnSpc>
                          <a:spcPct val="115000"/>
                        </a:lnSpc>
                        <a:spcAft>
                          <a:spcPts val="0"/>
                        </a:spcAft>
                      </a:pPr>
                      <a:r>
                        <a:rPr lang="fr-FR" sz="1800" dirty="0">
                          <a:effectLst/>
                        </a:rPr>
                        <a:t>Critères majeurs</a:t>
                      </a:r>
                    </a:p>
                    <a:p>
                      <a:pPr marL="226695" algn="just">
                        <a:lnSpc>
                          <a:spcPct val="115000"/>
                        </a:lnSpc>
                        <a:spcAft>
                          <a:spcPts val="0"/>
                        </a:spcAft>
                      </a:pPr>
                      <a:r>
                        <a:rPr lang="fr-FR" sz="1800" u="sng" dirty="0">
                          <a:effectLst/>
                        </a:rPr>
                        <a:t>Un seul</a:t>
                      </a:r>
                      <a:r>
                        <a:rPr lang="fr-FR" sz="1800" dirty="0">
                          <a:effectLst/>
                        </a:rPr>
                        <a:t> des deux critères majeurs</a:t>
                      </a:r>
                      <a:endParaRPr lang="fr-FR" sz="1800" dirty="0">
                        <a:solidFill>
                          <a:srgbClr val="000000"/>
                        </a:solidFill>
                        <a:effectLst/>
                        <a:latin typeface="Times New Roman" charset="0"/>
                        <a:ea typeface="Cambria" charset="0"/>
                        <a:cs typeface="Times New Roman" charset="0"/>
                      </a:endParaRPr>
                    </a:p>
                  </a:txBody>
                  <a:tcPr marL="68580" marR="68580" marT="0" marB="0" anchor="ctr"/>
                </a:tc>
                <a:tc>
                  <a:txBody>
                    <a:bodyPr/>
                    <a:lstStyle/>
                    <a:p>
                      <a:pPr marL="342900" lvl="0" indent="-342900" algn="just">
                        <a:lnSpc>
                          <a:spcPct val="115000"/>
                        </a:lnSpc>
                        <a:spcAft>
                          <a:spcPts val="0"/>
                        </a:spcAft>
                        <a:buFont typeface="Calibri" charset="0"/>
                        <a:buChar char="-"/>
                      </a:pPr>
                      <a:r>
                        <a:rPr lang="fr-FR" sz="1800" b="0" dirty="0">
                          <a:solidFill>
                            <a:sysClr val="windowText" lastClr="000000"/>
                          </a:solidFill>
                          <a:effectLst/>
                        </a:rPr>
                        <a:t>2 cultures de prélèvements </a:t>
                      </a:r>
                      <a:r>
                        <a:rPr lang="fr-FR" sz="1800" b="0" dirty="0" err="1">
                          <a:solidFill>
                            <a:sysClr val="windowText" lastClr="000000"/>
                          </a:solidFill>
                          <a:effectLst/>
                        </a:rPr>
                        <a:t>périprothétiques</a:t>
                      </a:r>
                      <a:r>
                        <a:rPr lang="fr-FR" sz="1800" b="0" dirty="0">
                          <a:solidFill>
                            <a:sysClr val="windowText" lastClr="000000"/>
                          </a:solidFill>
                          <a:effectLst/>
                        </a:rPr>
                        <a:t> avec des micro-organismes de phénotypes identiques</a:t>
                      </a:r>
                    </a:p>
                    <a:p>
                      <a:pPr marL="342900" lvl="0" indent="-342900" algn="just">
                        <a:lnSpc>
                          <a:spcPct val="115000"/>
                        </a:lnSpc>
                        <a:spcAft>
                          <a:spcPts val="0"/>
                        </a:spcAft>
                        <a:buFont typeface="Calibri" charset="0"/>
                        <a:buChar char="-"/>
                      </a:pPr>
                      <a:r>
                        <a:rPr lang="fr-FR" sz="1800" b="0" dirty="0">
                          <a:solidFill>
                            <a:sysClr val="windowText" lastClr="000000"/>
                          </a:solidFill>
                          <a:effectLst/>
                        </a:rPr>
                        <a:t>Fistule communiquant avec l’articulation </a:t>
                      </a:r>
                      <a:endParaRPr lang="fr-FR" sz="1800" b="0" dirty="0">
                        <a:solidFill>
                          <a:sysClr val="windowText" lastClr="000000"/>
                        </a:solidFill>
                        <a:effectLst/>
                        <a:latin typeface="Times New Roman" charset="0"/>
                        <a:ea typeface="Cambria" charset="0"/>
                        <a:cs typeface="Calibri" charset="0"/>
                      </a:endParaRPr>
                    </a:p>
                  </a:txBody>
                  <a:tcPr marL="68580" marR="68580" marT="0" marB="0" anchor="ctr">
                    <a:solidFill>
                      <a:srgbClr val="FFC000"/>
                    </a:solidFill>
                  </a:tcPr>
                </a:tc>
                <a:extLst>
                  <a:ext uri="{0D108BD9-81ED-4DB2-BD59-A6C34878D82A}">
                    <a16:rowId xmlns:a16="http://schemas.microsoft.com/office/drawing/2014/main" val="10000"/>
                  </a:ext>
                </a:extLst>
              </a:tr>
              <a:tr h="2791082">
                <a:tc>
                  <a:txBody>
                    <a:bodyPr/>
                    <a:lstStyle/>
                    <a:p>
                      <a:pPr marL="226695" algn="just">
                        <a:lnSpc>
                          <a:spcPct val="115000"/>
                        </a:lnSpc>
                        <a:spcAft>
                          <a:spcPts val="0"/>
                        </a:spcAft>
                      </a:pPr>
                      <a:r>
                        <a:rPr lang="fr-FR" sz="1800" dirty="0">
                          <a:effectLst/>
                        </a:rPr>
                        <a:t>Critères mineurs</a:t>
                      </a:r>
                    </a:p>
                    <a:p>
                      <a:pPr marL="226695" algn="just">
                        <a:lnSpc>
                          <a:spcPct val="115000"/>
                        </a:lnSpc>
                        <a:spcAft>
                          <a:spcPts val="0"/>
                        </a:spcAft>
                      </a:pPr>
                      <a:r>
                        <a:rPr lang="fr-FR" sz="1800" u="none" dirty="0">
                          <a:effectLst/>
                        </a:rPr>
                        <a:t>A</a:t>
                      </a:r>
                      <a:r>
                        <a:rPr lang="fr-FR" sz="1800" u="sng" dirty="0">
                          <a:effectLst/>
                        </a:rPr>
                        <a:t>u moins trois critères mineurs</a:t>
                      </a:r>
                      <a:endParaRPr lang="fr-FR" sz="1800" dirty="0">
                        <a:solidFill>
                          <a:srgbClr val="000000"/>
                        </a:solidFill>
                        <a:effectLst/>
                        <a:latin typeface="Times New Roman" charset="0"/>
                        <a:ea typeface="Cambria" charset="0"/>
                        <a:cs typeface="Times New Roman" charset="0"/>
                      </a:endParaRPr>
                    </a:p>
                  </a:txBody>
                  <a:tcPr marL="68580" marR="68580" marT="0" marB="0" anchor="ctr"/>
                </a:tc>
                <a:tc>
                  <a:txBody>
                    <a:bodyPr/>
                    <a:lstStyle/>
                    <a:p>
                      <a:pPr marL="342900" lvl="0" indent="-342900" algn="just">
                        <a:lnSpc>
                          <a:spcPct val="115000"/>
                        </a:lnSpc>
                        <a:spcAft>
                          <a:spcPts val="0"/>
                        </a:spcAft>
                        <a:buFont typeface="Calibri" charset="0"/>
                        <a:buChar char="-"/>
                      </a:pPr>
                      <a:r>
                        <a:rPr lang="fr-FR" sz="1800" dirty="0">
                          <a:effectLst/>
                        </a:rPr>
                        <a:t>Élévation de la CRP ET de la VS</a:t>
                      </a:r>
                    </a:p>
                    <a:p>
                      <a:pPr marL="342900" lvl="0" indent="-342900" algn="just">
                        <a:lnSpc>
                          <a:spcPct val="115000"/>
                        </a:lnSpc>
                        <a:spcAft>
                          <a:spcPts val="0"/>
                        </a:spcAft>
                        <a:buFont typeface="Calibri" charset="0"/>
                        <a:buChar char="-"/>
                      </a:pPr>
                      <a:r>
                        <a:rPr lang="fr-FR" sz="1800" dirty="0">
                          <a:effectLst/>
                        </a:rPr>
                        <a:t>Élévation du nombre de leucocytes dans le liquide synovial OU positivité sur la bandelette de leucocyte-estérase</a:t>
                      </a:r>
                    </a:p>
                    <a:p>
                      <a:pPr marL="342900" lvl="0" indent="-342900" algn="just">
                        <a:lnSpc>
                          <a:spcPct val="115000"/>
                        </a:lnSpc>
                        <a:spcAft>
                          <a:spcPts val="0"/>
                        </a:spcAft>
                        <a:buFont typeface="Calibri" charset="0"/>
                        <a:buChar char="-"/>
                      </a:pPr>
                      <a:r>
                        <a:rPr lang="fr-FR" sz="1800" dirty="0">
                          <a:effectLst/>
                        </a:rPr>
                        <a:t>Élévation du % de PNN dans le liquide synovial</a:t>
                      </a:r>
                    </a:p>
                    <a:p>
                      <a:pPr marL="342900" lvl="0" indent="-342900" algn="just">
                        <a:lnSpc>
                          <a:spcPct val="115000"/>
                        </a:lnSpc>
                        <a:spcAft>
                          <a:spcPts val="0"/>
                        </a:spcAft>
                        <a:buFont typeface="Calibri" charset="0"/>
                        <a:buChar char="-"/>
                      </a:pPr>
                      <a:r>
                        <a:rPr lang="fr-FR" sz="1800" dirty="0">
                          <a:effectLst/>
                        </a:rPr>
                        <a:t>Analyse anatomopathologique du tissu </a:t>
                      </a:r>
                      <a:r>
                        <a:rPr lang="fr-FR" sz="1800" dirty="0" err="1">
                          <a:effectLst/>
                        </a:rPr>
                        <a:t>périprothétique</a:t>
                      </a:r>
                      <a:r>
                        <a:rPr lang="fr-FR" sz="1800" dirty="0">
                          <a:effectLst/>
                        </a:rPr>
                        <a:t> en faveur d’une infection </a:t>
                      </a:r>
                    </a:p>
                    <a:p>
                      <a:pPr marL="342900" lvl="0" indent="-342900" algn="just">
                        <a:lnSpc>
                          <a:spcPct val="115000"/>
                        </a:lnSpc>
                        <a:spcAft>
                          <a:spcPts val="0"/>
                        </a:spcAft>
                        <a:buFont typeface="Calibri" charset="0"/>
                        <a:buChar char="-"/>
                      </a:pPr>
                      <a:r>
                        <a:rPr lang="fr-FR" sz="1800" dirty="0">
                          <a:effectLst/>
                        </a:rPr>
                        <a:t>1 seule culture positive</a:t>
                      </a:r>
                    </a:p>
                    <a:p>
                      <a:pPr marL="226695" algn="just">
                        <a:lnSpc>
                          <a:spcPct val="115000"/>
                        </a:lnSpc>
                        <a:spcAft>
                          <a:spcPts val="0"/>
                        </a:spcAft>
                      </a:pPr>
                      <a:r>
                        <a:rPr lang="fr-FR" sz="1800" dirty="0">
                          <a:effectLst/>
                        </a:rPr>
                        <a:t> </a:t>
                      </a:r>
                      <a:endParaRPr lang="fr-FR" sz="1800" dirty="0">
                        <a:solidFill>
                          <a:srgbClr val="000000"/>
                        </a:solidFill>
                        <a:effectLst/>
                        <a:latin typeface="Times New Roman" charset="0"/>
                        <a:ea typeface="Cambria" charset="0"/>
                        <a:cs typeface="Times New Roman" charset="0"/>
                      </a:endParaRPr>
                    </a:p>
                  </a:txBody>
                  <a:tcPr marL="68580" marR="68580" marT="0" marB="0" anchor="ctr">
                    <a:solidFill>
                      <a:srgbClr val="FFC000"/>
                    </a:solidFill>
                  </a:tcPr>
                </a:tc>
                <a:extLst>
                  <a:ext uri="{0D108BD9-81ED-4DB2-BD59-A6C34878D82A}">
                    <a16:rowId xmlns:a16="http://schemas.microsoft.com/office/drawing/2014/main" val="10001"/>
                  </a:ext>
                </a:extLst>
              </a:tr>
            </a:tbl>
          </a:graphicData>
        </a:graphic>
      </p:graphicFrame>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53" y="5995167"/>
            <a:ext cx="4157932" cy="7098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6338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Définition des infections sur prothèse ostéo-articulaire</a:t>
            </a:r>
          </a:p>
        </p:txBody>
      </p:sp>
      <p:graphicFrame>
        <p:nvGraphicFramePr>
          <p:cNvPr id="5" name="Espace réservé du contenu 6"/>
          <p:cNvGraphicFramePr>
            <a:graphicFrameLocks/>
          </p:cNvGraphicFramePr>
          <p:nvPr>
            <p:extLst/>
          </p:nvPr>
        </p:nvGraphicFramePr>
        <p:xfrm>
          <a:off x="479434" y="1690688"/>
          <a:ext cx="11468725" cy="4570160"/>
        </p:xfrm>
        <a:graphic>
          <a:graphicData uri="http://schemas.openxmlformats.org/drawingml/2006/table">
            <a:tbl>
              <a:tblPr firstRow="1" firstCol="1" bandRow="1">
                <a:tableStyleId>{5C22544A-7EE6-4342-B048-85BDC9FD1C3A}</a:tableStyleId>
              </a:tblPr>
              <a:tblGrid>
                <a:gridCol w="3171853">
                  <a:extLst>
                    <a:ext uri="{9D8B030D-6E8A-4147-A177-3AD203B41FA5}">
                      <a16:colId xmlns:a16="http://schemas.microsoft.com/office/drawing/2014/main" val="20000"/>
                    </a:ext>
                  </a:extLst>
                </a:gridCol>
                <a:gridCol w="4434065">
                  <a:extLst>
                    <a:ext uri="{9D8B030D-6E8A-4147-A177-3AD203B41FA5}">
                      <a16:colId xmlns:a16="http://schemas.microsoft.com/office/drawing/2014/main" val="20001"/>
                    </a:ext>
                  </a:extLst>
                </a:gridCol>
                <a:gridCol w="3862807">
                  <a:extLst>
                    <a:ext uri="{9D8B030D-6E8A-4147-A177-3AD203B41FA5}">
                      <a16:colId xmlns:a16="http://schemas.microsoft.com/office/drawing/2014/main" val="20002"/>
                    </a:ext>
                  </a:extLst>
                </a:gridCol>
              </a:tblGrid>
              <a:tr h="0">
                <a:tc>
                  <a:txBody>
                    <a:bodyPr/>
                    <a:lstStyle/>
                    <a:p>
                      <a:pPr marL="226695" algn="l">
                        <a:lnSpc>
                          <a:spcPct val="115000"/>
                        </a:lnSpc>
                        <a:spcAft>
                          <a:spcPts val="0"/>
                        </a:spcAft>
                      </a:pPr>
                      <a:endParaRPr lang="fr-FR" sz="1800" dirty="0">
                        <a:solidFill>
                          <a:srgbClr val="000000"/>
                        </a:solidFill>
                        <a:effectLst/>
                        <a:latin typeface="Times New Roman" charset="0"/>
                        <a:ea typeface="Cambria" charset="0"/>
                        <a:cs typeface="Times New Roman" charset="0"/>
                      </a:endParaRPr>
                    </a:p>
                  </a:txBody>
                  <a:tcPr marL="68580" marR="68580" marT="0" marB="0" anchor="ctr">
                    <a:noFill/>
                  </a:tcPr>
                </a:tc>
                <a:tc>
                  <a:txBody>
                    <a:bodyPr/>
                    <a:lstStyle/>
                    <a:p>
                      <a:pPr marL="226695" algn="l">
                        <a:lnSpc>
                          <a:spcPct val="115000"/>
                        </a:lnSpc>
                        <a:spcAft>
                          <a:spcPts val="0"/>
                        </a:spcAft>
                      </a:pPr>
                      <a:r>
                        <a:rPr lang="fr-FR" sz="1800" dirty="0">
                          <a:effectLst/>
                        </a:rPr>
                        <a:t>Infection aiguë </a:t>
                      </a:r>
                    </a:p>
                    <a:p>
                      <a:pPr marL="226695" algn="l">
                        <a:lnSpc>
                          <a:spcPct val="115000"/>
                        </a:lnSpc>
                        <a:spcAft>
                          <a:spcPts val="0"/>
                        </a:spcAft>
                      </a:pPr>
                      <a:r>
                        <a:rPr lang="fr-FR" sz="1800" dirty="0">
                          <a:effectLst/>
                        </a:rPr>
                        <a:t>(&lt; 90j après la pose de l’implant)</a:t>
                      </a:r>
                      <a:endParaRPr lang="fr-FR" sz="1800" dirty="0">
                        <a:solidFill>
                          <a:srgbClr val="000000"/>
                        </a:solidFill>
                        <a:effectLst/>
                        <a:latin typeface="Times New Roman" charset="0"/>
                        <a:ea typeface="Cambria" charset="0"/>
                        <a:cs typeface="Times New Roman" charset="0"/>
                      </a:endParaRPr>
                    </a:p>
                  </a:txBody>
                  <a:tcPr marL="68580" marR="68580" marT="0" marB="0" anchor="ctr"/>
                </a:tc>
                <a:tc>
                  <a:txBody>
                    <a:bodyPr/>
                    <a:lstStyle/>
                    <a:p>
                      <a:pPr marL="226695" algn="l">
                        <a:lnSpc>
                          <a:spcPct val="115000"/>
                        </a:lnSpc>
                        <a:spcAft>
                          <a:spcPts val="0"/>
                        </a:spcAft>
                      </a:pPr>
                      <a:r>
                        <a:rPr lang="fr-FR" sz="1800" dirty="0">
                          <a:effectLst/>
                        </a:rPr>
                        <a:t>Infection chronique </a:t>
                      </a:r>
                    </a:p>
                    <a:p>
                      <a:pPr marL="226695" algn="l">
                        <a:lnSpc>
                          <a:spcPct val="115000"/>
                        </a:lnSpc>
                        <a:spcAft>
                          <a:spcPts val="0"/>
                        </a:spcAft>
                      </a:pPr>
                      <a:r>
                        <a:rPr lang="fr-FR" sz="1800" dirty="0">
                          <a:effectLst/>
                        </a:rPr>
                        <a:t>(&gt; 90j après la pose de l’implant)</a:t>
                      </a:r>
                      <a:endParaRPr lang="fr-FR" sz="1800" dirty="0">
                        <a:solidFill>
                          <a:srgbClr val="000000"/>
                        </a:solidFill>
                        <a:effectLst/>
                        <a:latin typeface="Times New Roman" charset="0"/>
                        <a:ea typeface="Cambria" charset="0"/>
                        <a:cs typeface="Times New Roman" charset="0"/>
                      </a:endParaRPr>
                    </a:p>
                  </a:txBody>
                  <a:tcPr marL="68580" marR="68580" marT="0" marB="0" anchor="ctr"/>
                </a:tc>
                <a:extLst>
                  <a:ext uri="{0D108BD9-81ED-4DB2-BD59-A6C34878D82A}">
                    <a16:rowId xmlns:a16="http://schemas.microsoft.com/office/drawing/2014/main" val="10000"/>
                  </a:ext>
                </a:extLst>
              </a:tr>
              <a:tr h="598170">
                <a:tc>
                  <a:txBody>
                    <a:bodyPr/>
                    <a:lstStyle/>
                    <a:p>
                      <a:pPr marL="226695" algn="l">
                        <a:lnSpc>
                          <a:spcPct val="115000"/>
                        </a:lnSpc>
                        <a:spcAft>
                          <a:spcPts val="0"/>
                        </a:spcAft>
                      </a:pPr>
                      <a:r>
                        <a:rPr lang="fr-FR" sz="1800" dirty="0">
                          <a:effectLst/>
                        </a:rPr>
                        <a:t>VS</a:t>
                      </a:r>
                      <a:r>
                        <a:rPr lang="fr-FR" sz="1800" baseline="0" dirty="0">
                          <a:effectLst/>
                        </a:rPr>
                        <a:t> </a:t>
                      </a:r>
                      <a:r>
                        <a:rPr lang="fr-FR" sz="1800" dirty="0">
                          <a:effectLst/>
                        </a:rPr>
                        <a:t>(mm/h)</a:t>
                      </a:r>
                      <a:endParaRPr lang="fr-FR" sz="1800" dirty="0">
                        <a:solidFill>
                          <a:srgbClr val="000000"/>
                        </a:solidFill>
                        <a:effectLst/>
                        <a:latin typeface="Times New Roman" charset="0"/>
                        <a:ea typeface="Cambria" charset="0"/>
                        <a:cs typeface="Times New Roman" charset="0"/>
                      </a:endParaRPr>
                    </a:p>
                  </a:txBody>
                  <a:tcPr marL="68580" marR="68580" marT="0" marB="0" anchor="ctr"/>
                </a:tc>
                <a:tc>
                  <a:txBody>
                    <a:bodyPr/>
                    <a:lstStyle/>
                    <a:p>
                      <a:pPr marL="226695" algn="l">
                        <a:lnSpc>
                          <a:spcPct val="115000"/>
                        </a:lnSpc>
                        <a:spcAft>
                          <a:spcPts val="0"/>
                        </a:spcAft>
                      </a:pPr>
                      <a:r>
                        <a:rPr lang="fr-FR" sz="1800" dirty="0">
                          <a:solidFill>
                            <a:schemeClr val="dk1"/>
                          </a:solidFill>
                          <a:effectLst/>
                          <a:latin typeface="+mn-lt"/>
                          <a:ea typeface="+mn-ea"/>
                          <a:cs typeface="+mn-cs"/>
                        </a:rPr>
                        <a:t>Inutile</a:t>
                      </a:r>
                      <a:endParaRPr lang="fr-FR" sz="1800" dirty="0">
                        <a:solidFill>
                          <a:srgbClr val="000000"/>
                        </a:solidFill>
                        <a:effectLst/>
                        <a:latin typeface="Times New Roman" charset="0"/>
                        <a:ea typeface="Cambria" charset="0"/>
                        <a:cs typeface="Times New Roman" charset="0"/>
                      </a:endParaRPr>
                    </a:p>
                  </a:txBody>
                  <a:tcPr marL="68580" marR="68580" marT="0" marB="0" anchor="ctr"/>
                </a:tc>
                <a:tc>
                  <a:txBody>
                    <a:bodyPr/>
                    <a:lstStyle/>
                    <a:p>
                      <a:pPr marL="226695" algn="l">
                        <a:lnSpc>
                          <a:spcPct val="115000"/>
                        </a:lnSpc>
                        <a:spcAft>
                          <a:spcPts val="0"/>
                        </a:spcAft>
                      </a:pPr>
                      <a:r>
                        <a:rPr lang="fr-FR" sz="1800">
                          <a:effectLst/>
                        </a:rPr>
                        <a:t>30</a:t>
                      </a:r>
                      <a:endParaRPr lang="fr-FR" sz="1800">
                        <a:solidFill>
                          <a:srgbClr val="000000"/>
                        </a:solidFill>
                        <a:effectLst/>
                        <a:latin typeface="Times New Roman" charset="0"/>
                        <a:ea typeface="Cambria" charset="0"/>
                        <a:cs typeface="Times New Roman" charset="0"/>
                      </a:endParaRPr>
                    </a:p>
                  </a:txBody>
                  <a:tcPr marL="68580" marR="68580" marT="0" marB="0" anchor="ctr"/>
                </a:tc>
                <a:extLst>
                  <a:ext uri="{0D108BD9-81ED-4DB2-BD59-A6C34878D82A}">
                    <a16:rowId xmlns:a16="http://schemas.microsoft.com/office/drawing/2014/main" val="10001"/>
                  </a:ext>
                </a:extLst>
              </a:tr>
              <a:tr h="0">
                <a:tc>
                  <a:txBody>
                    <a:bodyPr/>
                    <a:lstStyle/>
                    <a:p>
                      <a:pPr marL="226695" algn="l">
                        <a:lnSpc>
                          <a:spcPct val="115000"/>
                        </a:lnSpc>
                        <a:spcAft>
                          <a:spcPts val="0"/>
                        </a:spcAft>
                      </a:pPr>
                      <a:r>
                        <a:rPr lang="fr-FR" sz="1800" dirty="0">
                          <a:effectLst/>
                        </a:rPr>
                        <a:t>CRP (mg/L)</a:t>
                      </a:r>
                    </a:p>
                    <a:p>
                      <a:pPr marL="226695" algn="l">
                        <a:lnSpc>
                          <a:spcPct val="115000"/>
                        </a:lnSpc>
                        <a:spcAft>
                          <a:spcPts val="0"/>
                        </a:spcAft>
                      </a:pPr>
                      <a:endParaRPr lang="fr-FR" sz="1800" dirty="0">
                        <a:solidFill>
                          <a:srgbClr val="000000"/>
                        </a:solidFill>
                        <a:effectLst/>
                        <a:latin typeface="Times New Roman" charset="0"/>
                        <a:ea typeface="Cambria" charset="0"/>
                        <a:cs typeface="Times New Roman" charset="0"/>
                      </a:endParaRPr>
                    </a:p>
                  </a:txBody>
                  <a:tcPr marL="68580" marR="68580" marT="0" marB="0" anchor="ctr"/>
                </a:tc>
                <a:tc>
                  <a:txBody>
                    <a:bodyPr/>
                    <a:lstStyle/>
                    <a:p>
                      <a:pPr marL="226695" algn="l">
                        <a:lnSpc>
                          <a:spcPct val="115000"/>
                        </a:lnSpc>
                        <a:spcAft>
                          <a:spcPts val="0"/>
                        </a:spcAft>
                      </a:pPr>
                      <a:r>
                        <a:rPr lang="fr-FR" sz="1800" dirty="0">
                          <a:effectLst/>
                        </a:rPr>
                        <a:t>10</a:t>
                      </a:r>
                      <a:endParaRPr lang="fr-FR" sz="1800" dirty="0">
                        <a:solidFill>
                          <a:srgbClr val="000000"/>
                        </a:solidFill>
                        <a:effectLst/>
                        <a:latin typeface="Times New Roman" charset="0"/>
                        <a:ea typeface="Cambria" charset="0"/>
                        <a:cs typeface="Times New Roman" charset="0"/>
                      </a:endParaRPr>
                    </a:p>
                  </a:txBody>
                  <a:tcPr marL="68580" marR="68580" marT="0" marB="0" anchor="ctr"/>
                </a:tc>
                <a:tc>
                  <a:txBody>
                    <a:bodyPr/>
                    <a:lstStyle/>
                    <a:p>
                      <a:pPr marL="226695" algn="l">
                        <a:lnSpc>
                          <a:spcPct val="115000"/>
                        </a:lnSpc>
                        <a:spcAft>
                          <a:spcPts val="0"/>
                        </a:spcAft>
                      </a:pPr>
                      <a:r>
                        <a:rPr lang="fr-FR" sz="1800" dirty="0">
                          <a:effectLst/>
                        </a:rPr>
                        <a:t>10</a:t>
                      </a:r>
                      <a:endParaRPr lang="fr-FR" sz="1800" dirty="0">
                        <a:solidFill>
                          <a:srgbClr val="000000"/>
                        </a:solidFill>
                        <a:effectLst/>
                        <a:latin typeface="Times New Roman" charset="0"/>
                        <a:ea typeface="Cambria" charset="0"/>
                        <a:cs typeface="Times New Roman" charset="0"/>
                      </a:endParaRPr>
                    </a:p>
                  </a:txBody>
                  <a:tcPr marL="68580" marR="68580" marT="0" marB="0" anchor="ctr"/>
                </a:tc>
                <a:extLst>
                  <a:ext uri="{0D108BD9-81ED-4DB2-BD59-A6C34878D82A}">
                    <a16:rowId xmlns:a16="http://schemas.microsoft.com/office/drawing/2014/main" val="10002"/>
                  </a:ext>
                </a:extLst>
              </a:tr>
              <a:tr h="0">
                <a:tc>
                  <a:txBody>
                    <a:bodyPr/>
                    <a:lstStyle/>
                    <a:p>
                      <a:pPr marL="226695" algn="l">
                        <a:lnSpc>
                          <a:spcPct val="115000"/>
                        </a:lnSpc>
                        <a:spcAft>
                          <a:spcPts val="0"/>
                        </a:spcAft>
                      </a:pPr>
                      <a:r>
                        <a:rPr lang="fr-FR" sz="1800" dirty="0">
                          <a:effectLst/>
                        </a:rPr>
                        <a:t>Leuco du liquide synovial (cellules/µL)</a:t>
                      </a:r>
                      <a:endParaRPr lang="fr-FR" sz="1800" dirty="0">
                        <a:solidFill>
                          <a:srgbClr val="000000"/>
                        </a:solidFill>
                        <a:effectLst/>
                        <a:latin typeface="Times New Roman" charset="0"/>
                        <a:ea typeface="Cambria" charset="0"/>
                        <a:cs typeface="Times New Roman" charset="0"/>
                      </a:endParaRPr>
                    </a:p>
                  </a:txBody>
                  <a:tcPr marL="68580" marR="68580" marT="0" marB="0" anchor="ctr"/>
                </a:tc>
                <a:tc>
                  <a:txBody>
                    <a:bodyPr/>
                    <a:lstStyle/>
                    <a:p>
                      <a:pPr marL="226695" algn="l">
                        <a:lnSpc>
                          <a:spcPct val="115000"/>
                        </a:lnSpc>
                        <a:spcAft>
                          <a:spcPts val="0"/>
                        </a:spcAft>
                      </a:pPr>
                      <a:r>
                        <a:rPr lang="fr-FR" sz="1800" dirty="0">
                          <a:effectLst/>
                        </a:rPr>
                        <a:t>10 000</a:t>
                      </a:r>
                      <a:endParaRPr lang="fr-FR" sz="1800" dirty="0">
                        <a:solidFill>
                          <a:srgbClr val="000000"/>
                        </a:solidFill>
                        <a:effectLst/>
                        <a:latin typeface="Times New Roman" charset="0"/>
                        <a:ea typeface="Cambria" charset="0"/>
                        <a:cs typeface="Times New Roman" charset="0"/>
                      </a:endParaRPr>
                    </a:p>
                  </a:txBody>
                  <a:tcPr marL="68580" marR="68580" marT="0" marB="0" anchor="ctr"/>
                </a:tc>
                <a:tc>
                  <a:txBody>
                    <a:bodyPr/>
                    <a:lstStyle/>
                    <a:p>
                      <a:pPr marL="226695" algn="l">
                        <a:lnSpc>
                          <a:spcPct val="115000"/>
                        </a:lnSpc>
                        <a:spcAft>
                          <a:spcPts val="0"/>
                        </a:spcAft>
                      </a:pPr>
                      <a:r>
                        <a:rPr lang="fr-FR" sz="1800">
                          <a:effectLst/>
                        </a:rPr>
                        <a:t>3 000</a:t>
                      </a:r>
                      <a:endParaRPr lang="fr-FR" sz="1800">
                        <a:solidFill>
                          <a:srgbClr val="000000"/>
                        </a:solidFill>
                        <a:effectLst/>
                        <a:latin typeface="Times New Roman" charset="0"/>
                        <a:ea typeface="Cambria" charset="0"/>
                        <a:cs typeface="Times New Roman" charset="0"/>
                      </a:endParaRPr>
                    </a:p>
                  </a:txBody>
                  <a:tcPr marL="68580" marR="68580" marT="0" marB="0" anchor="ctr"/>
                </a:tc>
                <a:extLst>
                  <a:ext uri="{0D108BD9-81ED-4DB2-BD59-A6C34878D82A}">
                    <a16:rowId xmlns:a16="http://schemas.microsoft.com/office/drawing/2014/main" val="10003"/>
                  </a:ext>
                </a:extLst>
              </a:tr>
              <a:tr h="0">
                <a:tc>
                  <a:txBody>
                    <a:bodyPr/>
                    <a:lstStyle/>
                    <a:p>
                      <a:pPr marL="226695" algn="l">
                        <a:lnSpc>
                          <a:spcPct val="115000"/>
                        </a:lnSpc>
                        <a:spcAft>
                          <a:spcPts val="0"/>
                        </a:spcAft>
                      </a:pPr>
                      <a:r>
                        <a:rPr lang="fr-FR" sz="1800" dirty="0">
                          <a:effectLst/>
                        </a:rPr>
                        <a:t>% de polynucléaires dans le liquide synovial</a:t>
                      </a:r>
                    </a:p>
                  </a:txBody>
                  <a:tcPr marL="68580" marR="68580" marT="0" marB="0" anchor="ctr"/>
                </a:tc>
                <a:tc>
                  <a:txBody>
                    <a:bodyPr/>
                    <a:lstStyle/>
                    <a:p>
                      <a:pPr marL="226695" algn="l">
                        <a:lnSpc>
                          <a:spcPct val="115000"/>
                        </a:lnSpc>
                        <a:spcAft>
                          <a:spcPts val="0"/>
                        </a:spcAft>
                      </a:pPr>
                      <a:r>
                        <a:rPr lang="fr-FR" sz="1800">
                          <a:effectLst/>
                        </a:rPr>
                        <a:t>90</a:t>
                      </a:r>
                      <a:endParaRPr lang="fr-FR" sz="1800">
                        <a:solidFill>
                          <a:srgbClr val="000000"/>
                        </a:solidFill>
                        <a:effectLst/>
                        <a:latin typeface="Times New Roman" charset="0"/>
                        <a:ea typeface="Cambria" charset="0"/>
                        <a:cs typeface="Times New Roman" charset="0"/>
                      </a:endParaRPr>
                    </a:p>
                  </a:txBody>
                  <a:tcPr marL="68580" marR="68580" marT="0" marB="0" anchor="ctr"/>
                </a:tc>
                <a:tc>
                  <a:txBody>
                    <a:bodyPr/>
                    <a:lstStyle/>
                    <a:p>
                      <a:pPr marL="226695" algn="l">
                        <a:lnSpc>
                          <a:spcPct val="115000"/>
                        </a:lnSpc>
                        <a:spcAft>
                          <a:spcPts val="0"/>
                        </a:spcAft>
                      </a:pPr>
                      <a:r>
                        <a:rPr lang="fr-FR" sz="1800">
                          <a:effectLst/>
                        </a:rPr>
                        <a:t>80</a:t>
                      </a:r>
                      <a:endParaRPr lang="fr-FR" sz="1800">
                        <a:solidFill>
                          <a:srgbClr val="000000"/>
                        </a:solidFill>
                        <a:effectLst/>
                        <a:latin typeface="Times New Roman" charset="0"/>
                        <a:ea typeface="Cambria" charset="0"/>
                        <a:cs typeface="Times New Roman" charset="0"/>
                      </a:endParaRPr>
                    </a:p>
                  </a:txBody>
                  <a:tcPr marL="68580" marR="68580" marT="0" marB="0" anchor="ctr"/>
                </a:tc>
                <a:extLst>
                  <a:ext uri="{0D108BD9-81ED-4DB2-BD59-A6C34878D82A}">
                    <a16:rowId xmlns:a16="http://schemas.microsoft.com/office/drawing/2014/main" val="10004"/>
                  </a:ext>
                </a:extLst>
              </a:tr>
              <a:tr h="0">
                <a:tc>
                  <a:txBody>
                    <a:bodyPr/>
                    <a:lstStyle/>
                    <a:p>
                      <a:pPr marL="226695" algn="l">
                        <a:lnSpc>
                          <a:spcPct val="115000"/>
                        </a:lnSpc>
                        <a:spcAft>
                          <a:spcPts val="0"/>
                        </a:spcAft>
                      </a:pPr>
                      <a:r>
                        <a:rPr lang="fr-FR" sz="1800" dirty="0">
                          <a:effectLst/>
                        </a:rPr>
                        <a:t>Leucocyte-estérase</a:t>
                      </a:r>
                    </a:p>
                    <a:p>
                      <a:pPr marL="226695" algn="l">
                        <a:lnSpc>
                          <a:spcPct val="115000"/>
                        </a:lnSpc>
                        <a:spcAft>
                          <a:spcPts val="0"/>
                        </a:spcAft>
                      </a:pPr>
                      <a:endParaRPr lang="fr-FR" sz="1800" dirty="0">
                        <a:solidFill>
                          <a:srgbClr val="000000"/>
                        </a:solidFill>
                        <a:effectLst/>
                        <a:latin typeface="Times New Roman" charset="0"/>
                        <a:ea typeface="Cambria" charset="0"/>
                        <a:cs typeface="Times New Roman" charset="0"/>
                      </a:endParaRPr>
                    </a:p>
                  </a:txBody>
                  <a:tcPr marL="68580" marR="68580" marT="0" marB="0" anchor="ctr"/>
                </a:tc>
                <a:tc>
                  <a:txBody>
                    <a:bodyPr/>
                    <a:lstStyle/>
                    <a:p>
                      <a:pPr marL="226695" algn="l">
                        <a:lnSpc>
                          <a:spcPct val="115000"/>
                        </a:lnSpc>
                        <a:spcAft>
                          <a:spcPts val="0"/>
                        </a:spcAft>
                      </a:pPr>
                      <a:r>
                        <a:rPr lang="fr-FR" sz="1800">
                          <a:effectLst/>
                        </a:rPr>
                        <a:t>+ ou ++</a:t>
                      </a:r>
                      <a:endParaRPr lang="fr-FR" sz="1800">
                        <a:solidFill>
                          <a:srgbClr val="000000"/>
                        </a:solidFill>
                        <a:effectLst/>
                        <a:latin typeface="Times New Roman" charset="0"/>
                        <a:ea typeface="Cambria" charset="0"/>
                        <a:cs typeface="Times New Roman" charset="0"/>
                      </a:endParaRPr>
                    </a:p>
                  </a:txBody>
                  <a:tcPr marL="68580" marR="68580" marT="0" marB="0" anchor="ctr"/>
                </a:tc>
                <a:tc>
                  <a:txBody>
                    <a:bodyPr/>
                    <a:lstStyle/>
                    <a:p>
                      <a:pPr marL="226695" algn="l">
                        <a:lnSpc>
                          <a:spcPct val="115000"/>
                        </a:lnSpc>
                        <a:spcAft>
                          <a:spcPts val="0"/>
                        </a:spcAft>
                      </a:pPr>
                      <a:r>
                        <a:rPr lang="fr-FR" sz="1800">
                          <a:effectLst/>
                        </a:rPr>
                        <a:t>Idem infection aiguë</a:t>
                      </a:r>
                      <a:endParaRPr lang="fr-FR" sz="1800">
                        <a:solidFill>
                          <a:srgbClr val="000000"/>
                        </a:solidFill>
                        <a:effectLst/>
                        <a:latin typeface="Times New Roman" charset="0"/>
                        <a:ea typeface="Cambria" charset="0"/>
                        <a:cs typeface="Times New Roman" charset="0"/>
                      </a:endParaRPr>
                    </a:p>
                  </a:txBody>
                  <a:tcPr marL="68580" marR="68580" marT="0" marB="0" anchor="ctr"/>
                </a:tc>
                <a:extLst>
                  <a:ext uri="{0D108BD9-81ED-4DB2-BD59-A6C34878D82A}">
                    <a16:rowId xmlns:a16="http://schemas.microsoft.com/office/drawing/2014/main" val="10005"/>
                  </a:ext>
                </a:extLst>
              </a:tr>
              <a:tr h="0">
                <a:tc>
                  <a:txBody>
                    <a:bodyPr/>
                    <a:lstStyle/>
                    <a:p>
                      <a:pPr marL="226695" algn="l">
                        <a:lnSpc>
                          <a:spcPct val="115000"/>
                        </a:lnSpc>
                        <a:spcAft>
                          <a:spcPts val="0"/>
                        </a:spcAft>
                      </a:pPr>
                      <a:r>
                        <a:rPr lang="fr-FR" sz="1800" dirty="0">
                          <a:effectLst/>
                        </a:rPr>
                        <a:t>Analyse histologique</a:t>
                      </a:r>
                      <a:endParaRPr lang="fr-FR" sz="1800" dirty="0">
                        <a:solidFill>
                          <a:srgbClr val="000000"/>
                        </a:solidFill>
                        <a:effectLst/>
                        <a:latin typeface="Times New Roman" charset="0"/>
                        <a:ea typeface="Cambria" charset="0"/>
                        <a:cs typeface="Times New Roman" charset="0"/>
                      </a:endParaRPr>
                    </a:p>
                  </a:txBody>
                  <a:tcPr marL="68580" marR="68580" marT="0" marB="0" anchor="ctr"/>
                </a:tc>
                <a:tc>
                  <a:txBody>
                    <a:bodyPr/>
                    <a:lstStyle/>
                    <a:p>
                      <a:pPr marL="226695" algn="l">
                        <a:lnSpc>
                          <a:spcPct val="115000"/>
                        </a:lnSpc>
                        <a:spcAft>
                          <a:spcPts val="0"/>
                        </a:spcAft>
                      </a:pPr>
                      <a:r>
                        <a:rPr lang="fr-FR" sz="1800" dirty="0">
                          <a:effectLst/>
                        </a:rPr>
                        <a:t>&gt; 5 PNN par champ à fort grossissement (x400) dans au moins 5 champs microscopiques séparés</a:t>
                      </a:r>
                      <a:endParaRPr lang="fr-FR" sz="1800" dirty="0">
                        <a:solidFill>
                          <a:srgbClr val="000000"/>
                        </a:solidFill>
                        <a:effectLst/>
                        <a:latin typeface="Times New Roman" charset="0"/>
                        <a:ea typeface="Cambria" charset="0"/>
                        <a:cs typeface="Times New Roman" charset="0"/>
                      </a:endParaRPr>
                    </a:p>
                  </a:txBody>
                  <a:tcPr marL="68580" marR="68580" marT="0" marB="0" anchor="ctr"/>
                </a:tc>
                <a:tc>
                  <a:txBody>
                    <a:bodyPr/>
                    <a:lstStyle/>
                    <a:p>
                      <a:pPr marL="226695" algn="l">
                        <a:lnSpc>
                          <a:spcPct val="115000"/>
                        </a:lnSpc>
                        <a:spcAft>
                          <a:spcPts val="0"/>
                        </a:spcAft>
                      </a:pPr>
                      <a:r>
                        <a:rPr lang="fr-FR" sz="1800" dirty="0">
                          <a:effectLst/>
                        </a:rPr>
                        <a:t>Idem infection aiguë</a:t>
                      </a:r>
                      <a:endParaRPr lang="fr-FR" sz="1800" dirty="0">
                        <a:solidFill>
                          <a:srgbClr val="000000"/>
                        </a:solidFill>
                        <a:effectLst/>
                        <a:latin typeface="Times New Roman" charset="0"/>
                        <a:ea typeface="Cambria" charset="0"/>
                        <a:cs typeface="Times New Roman" charset="0"/>
                      </a:endParaRPr>
                    </a:p>
                  </a:txBody>
                  <a:tcPr marL="68580" marR="6858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09525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2DBCDD-88B9-A846-9BF6-A3596989902C}"/>
              </a:ext>
            </a:extLst>
          </p:cNvPr>
          <p:cNvSpPr>
            <a:spLocks noGrp="1"/>
          </p:cNvSpPr>
          <p:nvPr>
            <p:ph type="title"/>
          </p:nvPr>
        </p:nvSpPr>
        <p:spPr/>
        <p:txBody>
          <a:bodyPr/>
          <a:lstStyle/>
          <a:p>
            <a:r>
              <a:rPr lang="fr-FR" dirty="0"/>
              <a:t>Les référence à lire</a:t>
            </a:r>
          </a:p>
        </p:txBody>
      </p:sp>
      <p:sp>
        <p:nvSpPr>
          <p:cNvPr id="3" name="Espace réservé du contenu 2">
            <a:extLst>
              <a:ext uri="{FF2B5EF4-FFF2-40B4-BE49-F238E27FC236}">
                <a16:creationId xmlns:a16="http://schemas.microsoft.com/office/drawing/2014/main" id="{F16804A1-116B-5843-BBE8-37700F3E26EE}"/>
              </a:ext>
            </a:extLst>
          </p:cNvPr>
          <p:cNvSpPr>
            <a:spLocks noGrp="1"/>
          </p:cNvSpPr>
          <p:nvPr>
            <p:ph idx="1"/>
          </p:nvPr>
        </p:nvSpPr>
        <p:spPr/>
        <p:txBody>
          <a:bodyPr>
            <a:normAutofit fontScale="70000" lnSpcReduction="20000"/>
          </a:bodyPr>
          <a:lstStyle/>
          <a:p>
            <a:r>
              <a:rPr lang="en-GB" dirty="0" err="1"/>
              <a:t>Parvizi</a:t>
            </a:r>
            <a:r>
              <a:rPr lang="en-GB" dirty="0"/>
              <a:t> J, </a:t>
            </a:r>
            <a:r>
              <a:rPr lang="en-GB" dirty="0" err="1"/>
              <a:t>Gehrke</a:t>
            </a:r>
            <a:r>
              <a:rPr lang="en-GB" dirty="0"/>
              <a:t> T. Definition of periprosthetic joint infection. J. Arthroplasty 2014;29:1331.</a:t>
            </a:r>
            <a:br>
              <a:rPr lang="en-GB" dirty="0"/>
            </a:br>
            <a:r>
              <a:rPr lang="en-GB" dirty="0" err="1"/>
              <a:t>Doi</a:t>
            </a:r>
            <a:r>
              <a:rPr lang="en-GB" dirty="0"/>
              <a:t>: 10.1016/j.arth.2014.03.009</a:t>
            </a:r>
          </a:p>
          <a:p>
            <a:endParaRPr lang="en-GB" dirty="0"/>
          </a:p>
          <a:p>
            <a:r>
              <a:rPr lang="en-GB" dirty="0" err="1"/>
              <a:t>Osmon</a:t>
            </a:r>
            <a:r>
              <a:rPr lang="en-GB" dirty="0"/>
              <a:t> DR, </a:t>
            </a:r>
            <a:r>
              <a:rPr lang="en-GB" dirty="0" err="1"/>
              <a:t>Berbari</a:t>
            </a:r>
            <a:r>
              <a:rPr lang="en-GB" dirty="0"/>
              <a:t> EF, Berendt AR, Lew D, </a:t>
            </a:r>
            <a:r>
              <a:rPr lang="en-GB" dirty="0" err="1"/>
              <a:t>Zimmerli</a:t>
            </a:r>
            <a:r>
              <a:rPr lang="en-GB" dirty="0"/>
              <a:t> W, </a:t>
            </a:r>
            <a:r>
              <a:rPr lang="en-GB" dirty="0" err="1"/>
              <a:t>Steckelberg</a:t>
            </a:r>
            <a:r>
              <a:rPr lang="en-GB" dirty="0"/>
              <a:t> JM, et al. Diagnosis and management of prosthetic joint infection: Clinical Practice Guidelines by the Infectious Diseases Society of America. </a:t>
            </a:r>
            <a:r>
              <a:rPr lang="en-GB" dirty="0" err="1"/>
              <a:t>Clin</a:t>
            </a:r>
            <a:r>
              <a:rPr lang="en-GB" dirty="0"/>
              <a:t>. Infect. Dis. 2013 1;56:e1–25.</a:t>
            </a:r>
            <a:br>
              <a:rPr lang="en-GB" dirty="0"/>
            </a:br>
            <a:r>
              <a:rPr lang="en-GB" dirty="0" err="1"/>
              <a:t>doi</a:t>
            </a:r>
            <a:r>
              <a:rPr lang="en-GB" dirty="0"/>
              <a:t>: 10.1093/</a:t>
            </a:r>
            <a:r>
              <a:rPr lang="en-GB" dirty="0" err="1"/>
              <a:t>cid</a:t>
            </a:r>
            <a:r>
              <a:rPr lang="en-GB" dirty="0"/>
              <a:t>/cis803</a:t>
            </a:r>
          </a:p>
          <a:p>
            <a:endParaRPr lang="en-GB" dirty="0"/>
          </a:p>
          <a:p>
            <a:r>
              <a:rPr lang="en-GB" dirty="0"/>
              <a:t>Haute </a:t>
            </a:r>
            <a:r>
              <a:rPr lang="en-GB" dirty="0" err="1"/>
              <a:t>Autorité</a:t>
            </a:r>
            <a:r>
              <a:rPr lang="en-GB" dirty="0"/>
              <a:t> de Santé. </a:t>
            </a:r>
            <a:r>
              <a:rPr lang="en-GB" dirty="0" err="1"/>
              <a:t>Prothèse</a:t>
            </a:r>
            <a:r>
              <a:rPr lang="en-GB" dirty="0"/>
              <a:t> de </a:t>
            </a:r>
            <a:r>
              <a:rPr lang="en-GB" dirty="0" err="1"/>
              <a:t>hanche</a:t>
            </a:r>
            <a:r>
              <a:rPr lang="en-GB" dirty="0"/>
              <a:t> </a:t>
            </a:r>
            <a:r>
              <a:rPr lang="en-GB" dirty="0" err="1"/>
              <a:t>ou</a:t>
            </a:r>
            <a:r>
              <a:rPr lang="en-GB" dirty="0"/>
              <a:t> de </a:t>
            </a:r>
            <a:r>
              <a:rPr lang="en-GB" dirty="0" err="1"/>
              <a:t>genou</a:t>
            </a:r>
            <a:r>
              <a:rPr lang="en-GB" dirty="0"/>
              <a:t> : diagnostic et prise </a:t>
            </a:r>
            <a:r>
              <a:rPr lang="en-GB" dirty="0" err="1"/>
              <a:t>en</a:t>
            </a:r>
            <a:r>
              <a:rPr lang="en-GB" dirty="0"/>
              <a:t> charge de </a:t>
            </a:r>
            <a:r>
              <a:rPr lang="en-GB" dirty="0" err="1"/>
              <a:t>l’infection</a:t>
            </a:r>
            <a:r>
              <a:rPr lang="en-GB" dirty="0"/>
              <a:t> </a:t>
            </a:r>
            <a:r>
              <a:rPr lang="en-GB" dirty="0" err="1"/>
              <a:t>dans</a:t>
            </a:r>
            <a:r>
              <a:rPr lang="en-GB" dirty="0"/>
              <a:t> le </a:t>
            </a:r>
            <a:r>
              <a:rPr lang="en-GB" dirty="0" err="1"/>
              <a:t>mois</a:t>
            </a:r>
            <a:r>
              <a:rPr lang="en-GB" dirty="0"/>
              <a:t> </a:t>
            </a:r>
            <a:r>
              <a:rPr lang="en-GB" dirty="0" err="1"/>
              <a:t>suivant</a:t>
            </a:r>
            <a:r>
              <a:rPr lang="en-GB" dirty="0"/>
              <a:t> </a:t>
            </a:r>
            <a:r>
              <a:rPr lang="en-GB" dirty="0" err="1"/>
              <a:t>l’implantation</a:t>
            </a:r>
            <a:r>
              <a:rPr lang="en-GB" dirty="0"/>
              <a:t> [Internet]. 2014;doi: </a:t>
            </a:r>
            <a:r>
              <a:rPr lang="en-GB" u="sng" dirty="0">
                <a:hlinkClick r:id="rId2"/>
              </a:rPr>
              <a:t>https://www.has-sante.fr/portail/upload/docs/application/pdf/2014-04/rbp_reco2clics_protheses_infectees.pdf</a:t>
            </a:r>
            <a:endParaRPr lang="en-GB" dirty="0"/>
          </a:p>
          <a:p>
            <a:endParaRPr lang="en-GB" dirty="0"/>
          </a:p>
          <a:p>
            <a:r>
              <a:rPr lang="en-GB" dirty="0" err="1"/>
              <a:t>Bémer</a:t>
            </a:r>
            <a:r>
              <a:rPr lang="en-GB" dirty="0"/>
              <a:t> P, Léger J, </a:t>
            </a:r>
            <a:r>
              <a:rPr lang="en-GB" dirty="0" err="1"/>
              <a:t>Tandé</a:t>
            </a:r>
            <a:r>
              <a:rPr lang="en-GB" dirty="0"/>
              <a:t> D, </a:t>
            </a:r>
            <a:r>
              <a:rPr lang="en-GB" dirty="0" err="1"/>
              <a:t>Plouzeau</a:t>
            </a:r>
            <a:r>
              <a:rPr lang="en-GB" dirty="0"/>
              <a:t> C, Valentin AS, Jolivet-</a:t>
            </a:r>
            <a:r>
              <a:rPr lang="en-GB" dirty="0" err="1"/>
              <a:t>Gougeon</a:t>
            </a:r>
            <a:r>
              <a:rPr lang="en-GB" dirty="0"/>
              <a:t> A, et al. How Many Samples and How Many Culture Media To Diagnose a Prosthetic Joint Infection: a Clinical and Microbiological Prospective </a:t>
            </a:r>
            <a:r>
              <a:rPr lang="en-GB" dirty="0" err="1"/>
              <a:t>Multicenter</a:t>
            </a:r>
            <a:r>
              <a:rPr lang="en-GB" dirty="0"/>
              <a:t> Study. J. </a:t>
            </a:r>
            <a:r>
              <a:rPr lang="en-GB" dirty="0" err="1"/>
              <a:t>Clin</a:t>
            </a:r>
            <a:r>
              <a:rPr lang="en-GB" dirty="0"/>
              <a:t>. </a:t>
            </a:r>
            <a:r>
              <a:rPr lang="en-GB" dirty="0" err="1"/>
              <a:t>Microbiol</a:t>
            </a:r>
            <a:r>
              <a:rPr lang="en-GB" dirty="0"/>
              <a:t>. 2016;54:385–91.</a:t>
            </a:r>
            <a:br>
              <a:rPr lang="en-GB" dirty="0"/>
            </a:br>
            <a:r>
              <a:rPr lang="en-GB" dirty="0" err="1"/>
              <a:t>doi</a:t>
            </a:r>
            <a:r>
              <a:rPr lang="en-GB" dirty="0"/>
              <a:t>: 10.1128/JCM.02497-15</a:t>
            </a:r>
          </a:p>
          <a:p>
            <a:endParaRPr lang="fr-FR" dirty="0"/>
          </a:p>
        </p:txBody>
      </p:sp>
    </p:spTree>
    <p:extLst>
      <p:ext uri="{BB962C8B-B14F-4D97-AF65-F5344CB8AC3E}">
        <p14:creationId xmlns:p14="http://schemas.microsoft.com/office/powerpoint/2010/main" val="512805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181D08F-666D-B74D-A82F-2888CD77B93E}"/>
              </a:ext>
            </a:extLst>
          </p:cNvPr>
          <p:cNvSpPr>
            <a:spLocks noGrp="1"/>
          </p:cNvSpPr>
          <p:nvPr>
            <p:ph type="title"/>
          </p:nvPr>
        </p:nvSpPr>
        <p:spPr>
          <a:xfrm>
            <a:off x="838200" y="365125"/>
            <a:ext cx="10515600" cy="766989"/>
          </a:xfrm>
        </p:spPr>
        <p:txBody>
          <a:bodyPr/>
          <a:lstStyle/>
          <a:p>
            <a:r>
              <a:rPr lang="fr-FR" dirty="0"/>
              <a:t>Oui !</a:t>
            </a:r>
          </a:p>
        </p:txBody>
      </p:sp>
      <p:sp>
        <p:nvSpPr>
          <p:cNvPr id="5" name="Espace réservé du contenu 4">
            <a:extLst>
              <a:ext uri="{FF2B5EF4-FFF2-40B4-BE49-F238E27FC236}">
                <a16:creationId xmlns:a16="http://schemas.microsoft.com/office/drawing/2014/main" id="{915FA30B-5F2B-5C42-8074-2282051E1597}"/>
              </a:ext>
            </a:extLst>
          </p:cNvPr>
          <p:cNvSpPr>
            <a:spLocks noGrp="1"/>
          </p:cNvSpPr>
          <p:nvPr>
            <p:ph idx="1"/>
          </p:nvPr>
        </p:nvSpPr>
        <p:spPr>
          <a:xfrm>
            <a:off x="449337" y="1353865"/>
            <a:ext cx="7022566" cy="4351338"/>
          </a:xfrm>
        </p:spPr>
        <p:txBody>
          <a:bodyPr>
            <a:normAutofit/>
          </a:bodyPr>
          <a:lstStyle/>
          <a:p>
            <a:r>
              <a:rPr lang="fr-FR" sz="2000" dirty="0"/>
              <a:t>L’essentiel des infections vont être diagnostiquées par la clinique !</a:t>
            </a:r>
          </a:p>
          <a:p>
            <a:r>
              <a:rPr lang="fr-FR" sz="2000" dirty="0"/>
              <a:t>Eviter les examens complémentaires inutiles et les délais de prise en charge</a:t>
            </a:r>
          </a:p>
          <a:p>
            <a:r>
              <a:rPr lang="fr-FR" sz="2000" dirty="0"/>
              <a:t>Ne pas nier l’évidence</a:t>
            </a:r>
          </a:p>
          <a:p>
            <a:pPr lvl="1"/>
            <a:r>
              <a:rPr lang="fr-FR" sz="1800" dirty="0"/>
              <a:t>Triade rougeur/chaleur/douleur</a:t>
            </a:r>
          </a:p>
          <a:p>
            <a:pPr lvl="1"/>
            <a:r>
              <a:rPr lang="fr-FR" sz="1800" dirty="0"/>
              <a:t>En post-opératoire précoce, nécessiter d’agir rapidement (HAS)</a:t>
            </a:r>
          </a:p>
        </p:txBody>
      </p:sp>
      <p:pic>
        <p:nvPicPr>
          <p:cNvPr id="6" name="Image 5">
            <a:extLst>
              <a:ext uri="{FF2B5EF4-FFF2-40B4-BE49-F238E27FC236}">
                <a16:creationId xmlns:a16="http://schemas.microsoft.com/office/drawing/2014/main" id="{4BBF99D3-1BF4-9446-B223-B42690FBCAD5}"/>
              </a:ext>
            </a:extLst>
          </p:cNvPr>
          <p:cNvPicPr>
            <a:picLocks noChangeAspect="1"/>
          </p:cNvPicPr>
          <p:nvPr/>
        </p:nvPicPr>
        <p:blipFill>
          <a:blip r:embed="rId2"/>
          <a:stretch>
            <a:fillRect/>
          </a:stretch>
        </p:blipFill>
        <p:spPr>
          <a:xfrm>
            <a:off x="8315842" y="4591761"/>
            <a:ext cx="1796198" cy="1472381"/>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354D90F3-DC24-3646-9D71-87B4908EEB75}"/>
              </a:ext>
            </a:extLst>
          </p:cNvPr>
          <p:cNvPicPr>
            <a:picLocks noChangeAspect="1"/>
          </p:cNvPicPr>
          <p:nvPr/>
        </p:nvPicPr>
        <p:blipFill>
          <a:blip r:embed="rId3"/>
          <a:stretch>
            <a:fillRect/>
          </a:stretch>
        </p:blipFill>
        <p:spPr>
          <a:xfrm>
            <a:off x="7653297" y="365125"/>
            <a:ext cx="3519109" cy="26393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 1">
            <a:extLst>
              <a:ext uri="{FF2B5EF4-FFF2-40B4-BE49-F238E27FC236}">
                <a16:creationId xmlns:a16="http://schemas.microsoft.com/office/drawing/2014/main" id="{518F4BA5-04A1-CB4B-818F-9D0B96A625EF}"/>
              </a:ext>
            </a:extLst>
          </p:cNvPr>
          <p:cNvPicPr>
            <a:picLocks noChangeAspect="1"/>
          </p:cNvPicPr>
          <p:nvPr/>
        </p:nvPicPr>
        <p:blipFill>
          <a:blip r:embed="rId4"/>
          <a:stretch>
            <a:fillRect/>
          </a:stretch>
        </p:blipFill>
        <p:spPr>
          <a:xfrm>
            <a:off x="1796145" y="4011223"/>
            <a:ext cx="6130834" cy="26334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4190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01F7FB-9DCC-C14C-82D9-9BAC2377692C}"/>
              </a:ext>
            </a:extLst>
          </p:cNvPr>
          <p:cNvSpPr>
            <a:spLocks noGrp="1"/>
          </p:cNvSpPr>
          <p:nvPr>
            <p:ph type="title"/>
          </p:nvPr>
        </p:nvSpPr>
        <p:spPr/>
        <p:txBody>
          <a:bodyPr/>
          <a:lstStyle/>
          <a:p>
            <a:r>
              <a:rPr lang="fr-FR" dirty="0"/>
              <a:t>Quelle est la place des techniques d'imagerie ?</a:t>
            </a:r>
          </a:p>
        </p:txBody>
      </p:sp>
      <p:sp>
        <p:nvSpPr>
          <p:cNvPr id="3" name="Espace réservé du texte 2">
            <a:extLst>
              <a:ext uri="{FF2B5EF4-FFF2-40B4-BE49-F238E27FC236}">
                <a16:creationId xmlns:a16="http://schemas.microsoft.com/office/drawing/2014/main" id="{3179EA19-3C7C-CF4B-9305-4A9C478FEFF1}"/>
              </a:ext>
            </a:extLst>
          </p:cNvPr>
          <p:cNvSpPr>
            <a:spLocks noGrp="1"/>
          </p:cNvSpPr>
          <p:nvPr>
            <p:ph type="body" idx="1"/>
          </p:nvPr>
        </p:nvSpPr>
        <p:spPr/>
        <p:txBody>
          <a:bodyPr/>
          <a:lstStyle/>
          <a:p>
            <a:r>
              <a:rPr lang="fr-FR" dirty="0"/>
              <a:t>Radiographie – échographie – Tomodensitométrie – IRM - Scintigraphies</a:t>
            </a:r>
          </a:p>
        </p:txBody>
      </p:sp>
      <p:pic>
        <p:nvPicPr>
          <p:cNvPr id="5" name="Image 4">
            <a:extLst>
              <a:ext uri="{FF2B5EF4-FFF2-40B4-BE49-F238E27FC236}">
                <a16:creationId xmlns:a16="http://schemas.microsoft.com/office/drawing/2014/main" id="{E2954DBB-EBA7-344A-B2F9-5B1536297E1C}"/>
              </a:ext>
            </a:extLst>
          </p:cNvPr>
          <p:cNvPicPr>
            <a:picLocks noChangeAspect="1"/>
          </p:cNvPicPr>
          <p:nvPr/>
        </p:nvPicPr>
        <p:blipFill>
          <a:blip r:embed="rId2">
            <a:extLst>
              <a:ext uri="{BEBA8EAE-BF5A-486C-A8C5-ECC9F3942E4B}">
                <a14:imgProps xmlns:a14="http://schemas.microsoft.com/office/drawing/2010/main">
                  <a14:imgLayer>
                    <a14:imgEffect>
                      <a14:backgroundRemoval t="242" b="100000" l="0" r="100000">
                        <a14:foregroundMark x1="11500" y1="83763" x2="11500" y2="83763"/>
                        <a14:foregroundMark x1="22000" y1="84811" x2="22000" y2="84811"/>
                        <a14:foregroundMark x1="38208" y1="84811" x2="38208" y2="84811"/>
                        <a14:foregroundMark x1="53917" y1="85294" x2="53917" y2="85294"/>
                        <a14:foregroundMark x1="54958" y1="78203" x2="54958" y2="78203"/>
                        <a14:foregroundMark x1="78542" y1="78727" x2="78542" y2="78727"/>
                        <a14:foregroundMark x1="87417" y1="82272" x2="87417" y2="82272"/>
                        <a14:foregroundMark x1="82208" y1="73650" x2="82208" y2="73650"/>
                        <a14:foregroundMark x1="87958" y1="72643" x2="87958" y2="72643"/>
                        <a14:foregroundMark x1="39250" y1="44803" x2="39250" y2="44803"/>
                        <a14:foregroundMark x1="29833" y1="44279" x2="29833" y2="44279"/>
                        <a14:foregroundMark x1="47125" y1="31144" x2="47125" y2="31144"/>
                        <a14:foregroundMark x1="48708" y1="31628" x2="48708" y2="31628"/>
                        <a14:foregroundMark x1="48708" y1="30620" x2="49208" y2="33159"/>
                        <a14:foregroundMark x1="54458" y1="45810" x2="54458" y2="45810"/>
                        <a14:foregroundMark x1="60750" y1="30137" x2="60750" y2="30137"/>
                        <a14:foregroundMark x1="76958" y1="31628" x2="76958" y2="31628"/>
                        <a14:foregroundMark x1="76958" y1="27599" x2="76958" y2="27599"/>
                        <a14:foregroundMark x1="61792" y1="29089" x2="61792" y2="29089"/>
                        <a14:foregroundMark x1="24083" y1="28606" x2="24083" y2="28606"/>
                        <a14:foregroundMark x1="40833" y1="31144" x2="40833" y2="31144"/>
                        <a14:foregroundMark x1="36667" y1="73167" x2="50250" y2="73167"/>
                        <a14:foregroundMark x1="36667" y1="74174" x2="39250" y2="93916"/>
                        <a14:foregroundMark x1="55500" y1="73650" x2="57083" y2="93916"/>
                        <a14:foregroundMark x1="58125" y1="95407" x2="64417" y2="91902"/>
                        <a14:foregroundMark x1="62292" y1="76712" x2="58625" y2="71112"/>
                        <a14:foregroundMark x1="53917" y1="76189" x2="53917" y2="76189"/>
                        <a14:foregroundMark x1="68083" y1="44279" x2="68083" y2="44279"/>
                        <a14:foregroundMark x1="75375" y1="50363" x2="78000" y2="45326"/>
                        <a14:foregroundMark x1="62292" y1="48348" x2="63875" y2="43795"/>
                        <a14:foregroundMark x1="19375" y1="49355" x2="20417" y2="39243"/>
                        <a14:foregroundMark x1="16750" y1="31628" x2="17292" y2="26068"/>
                        <a14:foregroundMark x1="33000" y1="33159" x2="34542" y2="26068"/>
                        <a14:foregroundMark x1="18250" y1="24214" x2="18625" y2="32595"/>
                        <a14:foregroundMark x1="51708" y1="32595" x2="57250" y2="27357"/>
                        <a14:foregroundMark x1="64750" y1="24698" x2="65792" y2="30782"/>
                        <a14:foregroundMark x1="70417" y1="24456" x2="70792" y2="32957"/>
                        <a14:foregroundMark x1="71292" y1="74295" x2="71167" y2="92869"/>
                        <a14:foregroundMark x1="88458" y1="71394" x2="88708" y2="94923"/>
                        <a14:foregroundMark x1="83333" y1="72724" x2="94500" y2="72482"/>
                        <a14:foregroundMark x1="59250" y1="71394" x2="65792" y2="77236"/>
                        <a14:foregroundMark x1="41458" y1="27961" x2="42083" y2="28203"/>
                        <a14:foregroundMark x1="45333" y1="98066" x2="50583" y2="87147"/>
                        <a14:foregroundMark x1="51458" y1="84126" x2="50458" y2="81587"/>
                        <a14:foregroundMark x1="45583" y1="80862" x2="43083" y2="76994"/>
                        <a14:backgroundMark x1="59125" y1="75504" x2="61625" y2="75504"/>
                        <a14:backgroundMark x1="62125" y1="76471" x2="61125" y2="74658"/>
                        <a14:backgroundMark x1="62000" y1="76229" x2="63125" y2="80741"/>
                        <a14:backgroundMark x1="11083" y1="96495" x2="11083" y2="96495"/>
                      </a14:backgroundRemoval>
                    </a14:imgEffect>
                  </a14:imgLayer>
                </a14:imgProps>
              </a:ext>
            </a:extLst>
          </a:blip>
          <a:stretch>
            <a:fillRect/>
          </a:stretch>
        </p:blipFill>
        <p:spPr>
          <a:xfrm>
            <a:off x="0" y="5624423"/>
            <a:ext cx="1192822" cy="12335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25609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DCC8E77-3632-8C41-AE9A-AD16D5D2D23A}"/>
              </a:ext>
            </a:extLst>
          </p:cNvPr>
          <p:cNvSpPr>
            <a:spLocks noGrp="1"/>
          </p:cNvSpPr>
          <p:nvPr>
            <p:ph type="title"/>
          </p:nvPr>
        </p:nvSpPr>
        <p:spPr/>
        <p:txBody>
          <a:bodyPr/>
          <a:lstStyle/>
          <a:p>
            <a:r>
              <a:rPr lang="fr-FR" dirty="0"/>
              <a:t>Radiographie standard</a:t>
            </a:r>
          </a:p>
        </p:txBody>
      </p:sp>
      <p:sp>
        <p:nvSpPr>
          <p:cNvPr id="5" name="Espace réservé du contenu 4">
            <a:extLst>
              <a:ext uri="{FF2B5EF4-FFF2-40B4-BE49-F238E27FC236}">
                <a16:creationId xmlns:a16="http://schemas.microsoft.com/office/drawing/2014/main" id="{E18694A4-450D-9042-89DE-5A97BB605B7E}"/>
              </a:ext>
            </a:extLst>
          </p:cNvPr>
          <p:cNvSpPr>
            <a:spLocks noGrp="1"/>
          </p:cNvSpPr>
          <p:nvPr>
            <p:ph idx="1"/>
          </p:nvPr>
        </p:nvSpPr>
        <p:spPr>
          <a:xfrm>
            <a:off x="838200" y="2835409"/>
            <a:ext cx="10515600" cy="3341554"/>
          </a:xfrm>
        </p:spPr>
        <p:txBody>
          <a:bodyPr/>
          <a:lstStyle/>
          <a:p>
            <a:r>
              <a:rPr lang="fr-FR" dirty="0"/>
              <a:t>Essentiellement pour les signes de descellement</a:t>
            </a:r>
          </a:p>
          <a:p>
            <a:r>
              <a:rPr lang="fr-FR" dirty="0"/>
              <a:t>Ostéolyse </a:t>
            </a:r>
            <a:r>
              <a:rPr lang="fr-FR" dirty="0" err="1"/>
              <a:t>périprothétique</a:t>
            </a:r>
            <a:endParaRPr lang="fr-FR" dirty="0"/>
          </a:p>
          <a:p>
            <a:r>
              <a:rPr lang="fr-FR" dirty="0"/>
              <a:t>Appositions </a:t>
            </a:r>
            <a:r>
              <a:rPr lang="fr-FR" dirty="0" err="1"/>
              <a:t>périostées</a:t>
            </a:r>
            <a:endParaRPr lang="fr-FR" dirty="0"/>
          </a:p>
          <a:p>
            <a:endParaRPr lang="fr-FR" dirty="0"/>
          </a:p>
        </p:txBody>
      </p:sp>
      <p:pic>
        <p:nvPicPr>
          <p:cNvPr id="6" name="Image 5">
            <a:extLst>
              <a:ext uri="{FF2B5EF4-FFF2-40B4-BE49-F238E27FC236}">
                <a16:creationId xmlns:a16="http://schemas.microsoft.com/office/drawing/2014/main" id="{F4B6A6A3-57A3-4444-90A8-1C2C9CBBC293}"/>
              </a:ext>
            </a:extLst>
          </p:cNvPr>
          <p:cNvPicPr>
            <a:picLocks noChangeAspect="1"/>
          </p:cNvPicPr>
          <p:nvPr/>
        </p:nvPicPr>
        <p:blipFill>
          <a:blip r:embed="rId3"/>
          <a:stretch>
            <a:fillRect/>
          </a:stretch>
        </p:blipFill>
        <p:spPr>
          <a:xfrm>
            <a:off x="9127906" y="107577"/>
            <a:ext cx="2701891" cy="5985862"/>
          </a:xfrm>
          <a:prstGeom prst="rect">
            <a:avLst/>
          </a:prstGeom>
          <a:ln>
            <a:noFill/>
          </a:ln>
          <a:effectLst>
            <a:outerShdw blurRad="292100" dist="139700" dir="2700000" algn="tl" rotWithShape="0">
              <a:srgbClr val="333333">
                <a:alpha val="65000"/>
              </a:srgbClr>
            </a:outerShdw>
          </a:effectLst>
        </p:spPr>
      </p:pic>
      <p:sp>
        <p:nvSpPr>
          <p:cNvPr id="7" name="ZoneTexte 6">
            <a:extLst>
              <a:ext uri="{FF2B5EF4-FFF2-40B4-BE49-F238E27FC236}">
                <a16:creationId xmlns:a16="http://schemas.microsoft.com/office/drawing/2014/main" id="{BB4BEC27-E6CC-B648-B4C1-5F058C866B33}"/>
              </a:ext>
            </a:extLst>
          </p:cNvPr>
          <p:cNvSpPr txBox="1"/>
          <p:nvPr/>
        </p:nvSpPr>
        <p:spPr>
          <a:xfrm>
            <a:off x="9051792" y="6176963"/>
            <a:ext cx="2818400" cy="276999"/>
          </a:xfrm>
          <a:prstGeom prst="rect">
            <a:avLst/>
          </a:prstGeom>
          <a:noFill/>
        </p:spPr>
        <p:txBody>
          <a:bodyPr wrap="none" rtlCol="0">
            <a:spAutoFit/>
          </a:bodyPr>
          <a:lstStyle/>
          <a:p>
            <a:r>
              <a:rPr lang="fr-FR" sz="1200" i="1" dirty="0"/>
              <a:t>Source : Société française de rhumatologie</a:t>
            </a:r>
          </a:p>
        </p:txBody>
      </p:sp>
    </p:spTree>
    <p:extLst>
      <p:ext uri="{BB962C8B-B14F-4D97-AF65-F5344CB8AC3E}">
        <p14:creationId xmlns:p14="http://schemas.microsoft.com/office/powerpoint/2010/main" val="140586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D2DEE1-CC66-7E44-B4D0-B3ECD8B87CCE}"/>
              </a:ext>
            </a:extLst>
          </p:cNvPr>
          <p:cNvSpPr>
            <a:spLocks noGrp="1"/>
          </p:cNvSpPr>
          <p:nvPr>
            <p:ph type="title"/>
          </p:nvPr>
        </p:nvSpPr>
        <p:spPr/>
        <p:txBody>
          <a:bodyPr/>
          <a:lstStyle/>
          <a:p>
            <a:r>
              <a:rPr lang="fr-FR" dirty="0"/>
              <a:t>Echographie</a:t>
            </a:r>
          </a:p>
        </p:txBody>
      </p:sp>
      <p:sp>
        <p:nvSpPr>
          <p:cNvPr id="3" name="Espace réservé du contenu 2">
            <a:extLst>
              <a:ext uri="{FF2B5EF4-FFF2-40B4-BE49-F238E27FC236}">
                <a16:creationId xmlns:a16="http://schemas.microsoft.com/office/drawing/2014/main" id="{4514C9A7-A439-8248-89E4-3EAA79F1ABEF}"/>
              </a:ext>
            </a:extLst>
          </p:cNvPr>
          <p:cNvSpPr>
            <a:spLocks noGrp="1"/>
          </p:cNvSpPr>
          <p:nvPr>
            <p:ph idx="1"/>
          </p:nvPr>
        </p:nvSpPr>
        <p:spPr>
          <a:xfrm>
            <a:off x="838200" y="3207026"/>
            <a:ext cx="5999922" cy="1325218"/>
          </a:xfrm>
        </p:spPr>
        <p:txBody>
          <a:bodyPr/>
          <a:lstStyle/>
          <a:p>
            <a:r>
              <a:rPr lang="fr-FR" dirty="0"/>
              <a:t>Avant tout pour accompagner une ponction/biopsie</a:t>
            </a:r>
          </a:p>
        </p:txBody>
      </p:sp>
      <p:pic>
        <p:nvPicPr>
          <p:cNvPr id="1026" name="Picture 2" descr="Septic hip joint effusion in a 61-year-old woman 2 years after a right total hip replacement. Sagittal sonogram of the anterior aspect of the right hip shows an anechoic effusion (arrow) anterior to the femoral neck component of the hip prosthesis (arrowhead). Sonographically guided aspiration revealed purulent material.">
            <a:extLst>
              <a:ext uri="{FF2B5EF4-FFF2-40B4-BE49-F238E27FC236}">
                <a16:creationId xmlns:a16="http://schemas.microsoft.com/office/drawing/2014/main" id="{B64F0876-ED26-6F49-ACBC-8A323C4C3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022" y="2000633"/>
            <a:ext cx="3662144" cy="3477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5EE9465F-04C5-F942-BCC6-8792B1A6E4AB}"/>
              </a:ext>
            </a:extLst>
          </p:cNvPr>
          <p:cNvSpPr txBox="1"/>
          <p:nvPr/>
        </p:nvSpPr>
        <p:spPr>
          <a:xfrm>
            <a:off x="8001083" y="5501176"/>
            <a:ext cx="2839239" cy="276999"/>
          </a:xfrm>
          <a:prstGeom prst="rect">
            <a:avLst/>
          </a:prstGeom>
          <a:noFill/>
        </p:spPr>
        <p:txBody>
          <a:bodyPr wrap="none" rtlCol="0">
            <a:spAutoFit/>
          </a:bodyPr>
          <a:lstStyle/>
          <a:p>
            <a:r>
              <a:rPr lang="fr-FR" sz="1200" i="1" dirty="0"/>
              <a:t>Source : Journal of </a:t>
            </a:r>
            <a:r>
              <a:rPr lang="fr-FR" sz="1200" i="1" dirty="0" err="1"/>
              <a:t>ultrasound</a:t>
            </a:r>
            <a:r>
              <a:rPr lang="fr-FR" sz="1200" i="1" dirty="0"/>
              <a:t> in </a:t>
            </a:r>
            <a:r>
              <a:rPr lang="fr-FR" sz="1200" i="1" dirty="0" err="1"/>
              <a:t>medicine</a:t>
            </a:r>
            <a:r>
              <a:rPr lang="fr-FR" sz="1200" i="1" dirty="0"/>
              <a:t>:</a:t>
            </a:r>
          </a:p>
        </p:txBody>
      </p:sp>
    </p:spTree>
    <p:extLst>
      <p:ext uri="{BB962C8B-B14F-4D97-AF65-F5344CB8AC3E}">
        <p14:creationId xmlns:p14="http://schemas.microsoft.com/office/powerpoint/2010/main" val="36131077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A25E51-36CA-7249-A36D-EA434477C3DE}"/>
              </a:ext>
            </a:extLst>
          </p:cNvPr>
          <p:cNvSpPr>
            <a:spLocks noGrp="1"/>
          </p:cNvSpPr>
          <p:nvPr>
            <p:ph type="title"/>
          </p:nvPr>
        </p:nvSpPr>
        <p:spPr/>
        <p:txBody>
          <a:bodyPr/>
          <a:lstStyle/>
          <a:p>
            <a:r>
              <a:rPr lang="fr-FR" dirty="0"/>
              <a:t>TDM et IRM : avoir de bonnes techniques de soustraction</a:t>
            </a:r>
          </a:p>
        </p:txBody>
      </p:sp>
      <p:sp>
        <p:nvSpPr>
          <p:cNvPr id="3" name="Espace réservé du contenu 2">
            <a:extLst>
              <a:ext uri="{FF2B5EF4-FFF2-40B4-BE49-F238E27FC236}">
                <a16:creationId xmlns:a16="http://schemas.microsoft.com/office/drawing/2014/main" id="{062EC2C8-7237-7549-9D99-5D5F23E7E8FA}"/>
              </a:ext>
            </a:extLst>
          </p:cNvPr>
          <p:cNvSpPr>
            <a:spLocks noGrp="1"/>
          </p:cNvSpPr>
          <p:nvPr>
            <p:ph idx="1"/>
          </p:nvPr>
        </p:nvSpPr>
        <p:spPr>
          <a:xfrm>
            <a:off x="838200" y="1825624"/>
            <a:ext cx="10515600" cy="4820835"/>
          </a:xfrm>
        </p:spPr>
        <p:txBody>
          <a:bodyPr>
            <a:normAutofit/>
          </a:bodyPr>
          <a:lstStyle/>
          <a:p>
            <a:r>
              <a:rPr lang="fr-FR" dirty="0"/>
              <a:t>TDM : disposer de bonnes techniques de soustraction</a:t>
            </a:r>
          </a:p>
          <a:p>
            <a:endParaRPr lang="fr-FR" dirty="0"/>
          </a:p>
          <a:p>
            <a:endParaRPr lang="fr-FR" dirty="0"/>
          </a:p>
          <a:p>
            <a:endParaRPr lang="fr-FR" dirty="0"/>
          </a:p>
          <a:p>
            <a:endParaRPr lang="fr-FR" dirty="0"/>
          </a:p>
          <a:p>
            <a:endParaRPr lang="fr-FR" dirty="0"/>
          </a:p>
          <a:p>
            <a:endParaRPr lang="fr-FR" dirty="0"/>
          </a:p>
          <a:p>
            <a:endParaRPr lang="fr-FR" dirty="0"/>
          </a:p>
          <a:p>
            <a:r>
              <a:rPr lang="fr-FR" dirty="0"/>
              <a:t>IRM : analyse des parties molles péri-prothétiques</a:t>
            </a:r>
          </a:p>
        </p:txBody>
      </p:sp>
      <p:sp>
        <p:nvSpPr>
          <p:cNvPr id="4" name="Rectangle 3">
            <a:extLst>
              <a:ext uri="{FF2B5EF4-FFF2-40B4-BE49-F238E27FC236}">
                <a16:creationId xmlns:a16="http://schemas.microsoft.com/office/drawing/2014/main" id="{13BAABC8-6700-5048-8040-D97DB9C0C895}"/>
              </a:ext>
            </a:extLst>
          </p:cNvPr>
          <p:cNvSpPr/>
          <p:nvPr/>
        </p:nvSpPr>
        <p:spPr>
          <a:xfrm>
            <a:off x="1194820" y="2304157"/>
            <a:ext cx="6096000" cy="738664"/>
          </a:xfrm>
          <a:prstGeom prst="rect">
            <a:avLst/>
          </a:prstGeom>
          <a:solidFill>
            <a:schemeClr val="bg1">
              <a:lumMod val="95000"/>
            </a:schemeClr>
          </a:solidFill>
          <a:ln>
            <a:solidFill>
              <a:schemeClr val="accent1"/>
            </a:solidFill>
          </a:ln>
        </p:spPr>
        <p:txBody>
          <a:bodyPr>
            <a:spAutoFit/>
          </a:bodyPr>
          <a:lstStyle/>
          <a:p>
            <a:r>
              <a:rPr lang="fr-FR" sz="1400" dirty="0"/>
              <a:t>Andersson et al. “Visual </a:t>
            </a:r>
            <a:r>
              <a:rPr lang="fr-FR" sz="1400" dirty="0" err="1"/>
              <a:t>Grading</a:t>
            </a:r>
            <a:r>
              <a:rPr lang="fr-FR" sz="1400" dirty="0"/>
              <a:t> Evaluation of </a:t>
            </a:r>
            <a:r>
              <a:rPr lang="fr-FR" sz="1400" dirty="0" err="1"/>
              <a:t>Commercially</a:t>
            </a:r>
            <a:r>
              <a:rPr lang="fr-FR" sz="1400" dirty="0"/>
              <a:t> </a:t>
            </a:r>
            <a:r>
              <a:rPr lang="fr-FR" sz="1400" dirty="0" err="1"/>
              <a:t>Available</a:t>
            </a:r>
            <a:r>
              <a:rPr lang="fr-FR" sz="1400" dirty="0"/>
              <a:t> </a:t>
            </a:r>
            <a:r>
              <a:rPr lang="fr-FR" sz="1400" dirty="0" err="1"/>
              <a:t>Metal</a:t>
            </a:r>
            <a:r>
              <a:rPr lang="fr-FR" sz="1400" dirty="0"/>
              <a:t> Artefact </a:t>
            </a:r>
            <a:r>
              <a:rPr lang="fr-FR" sz="1400" dirty="0" err="1"/>
              <a:t>Reduction</a:t>
            </a:r>
            <a:r>
              <a:rPr lang="fr-FR" sz="1400" dirty="0"/>
              <a:t> Techniques in Hip </a:t>
            </a:r>
            <a:r>
              <a:rPr lang="fr-FR" sz="1400" dirty="0" err="1"/>
              <a:t>Prosthesis</a:t>
            </a:r>
            <a:r>
              <a:rPr lang="fr-FR" sz="1400" dirty="0"/>
              <a:t> </a:t>
            </a:r>
            <a:r>
              <a:rPr lang="fr-FR" sz="1400" dirty="0" err="1"/>
              <a:t>Computed</a:t>
            </a:r>
            <a:r>
              <a:rPr lang="fr-FR" sz="1400" dirty="0"/>
              <a:t> </a:t>
            </a:r>
            <a:r>
              <a:rPr lang="fr-FR" sz="1400" dirty="0" err="1"/>
              <a:t>Tomography</a:t>
            </a:r>
            <a:r>
              <a:rPr lang="fr-FR" sz="1400" dirty="0"/>
              <a:t>.” </a:t>
            </a:r>
            <a:r>
              <a:rPr lang="fr-FR" sz="1400" i="1" dirty="0"/>
              <a:t>The British Journal of </a:t>
            </a:r>
            <a:r>
              <a:rPr lang="fr-FR" sz="1400" i="1" dirty="0" err="1"/>
              <a:t>Radiology</a:t>
            </a:r>
            <a:r>
              <a:rPr lang="fr-FR" sz="1400" dirty="0"/>
              <a:t> 89, no. 1063, </a:t>
            </a:r>
            <a:r>
              <a:rPr lang="fr-FR" sz="1400" b="1" dirty="0"/>
              <a:t>2016</a:t>
            </a:r>
            <a:r>
              <a:rPr lang="fr-FR" sz="1400" dirty="0"/>
              <a:t>: 20150993. </a:t>
            </a:r>
          </a:p>
        </p:txBody>
      </p:sp>
      <p:pic>
        <p:nvPicPr>
          <p:cNvPr id="2049" name="Picture 1" descr="page5image64173264">
            <a:extLst>
              <a:ext uri="{FF2B5EF4-FFF2-40B4-BE49-F238E27FC236}">
                <a16:creationId xmlns:a16="http://schemas.microsoft.com/office/drawing/2014/main" id="{89A84295-F34D-264E-B9B6-CFBE95D7D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820" y="3177757"/>
            <a:ext cx="8915164" cy="2508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2527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2706</TotalTime>
  <Words>2360</Words>
  <Application>Microsoft Macintosh PowerPoint</Application>
  <PresentationFormat>Grand écran</PresentationFormat>
  <Paragraphs>357</Paragraphs>
  <Slides>47</Slides>
  <Notes>14</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47</vt:i4>
      </vt:variant>
    </vt:vector>
  </HeadingPairs>
  <TitlesOfParts>
    <vt:vector size="53" baseType="lpstr">
      <vt:lpstr>Arial</vt:lpstr>
      <vt:lpstr>Calibri</vt:lpstr>
      <vt:lpstr>Calibri Light</vt:lpstr>
      <vt:lpstr>Cambria</vt:lpstr>
      <vt:lpstr>Times New Roman</vt:lpstr>
      <vt:lpstr>Thème Office</vt:lpstr>
      <vt:lpstr>Méthodes modernes de diagnostic des infections sur prothèses ostéo-articulaires</vt:lpstr>
      <vt:lpstr>Objectifs pédagogiques</vt:lpstr>
      <vt:lpstr>Questions auxquelles la conférence tentera de répondre</vt:lpstr>
      <vt:lpstr>Reste-t-il une place pour le diagnostic clinique ?</vt:lpstr>
      <vt:lpstr>Oui !</vt:lpstr>
      <vt:lpstr>Quelle est la place des techniques d'imagerie ?</vt:lpstr>
      <vt:lpstr>Radiographie standard</vt:lpstr>
      <vt:lpstr>Echographie</vt:lpstr>
      <vt:lpstr>TDM et IRM : avoir de bonnes techniques de soustraction</vt:lpstr>
      <vt:lpstr>Techniques isotopiques</vt:lpstr>
      <vt:lpstr>Bien peser l’indication d’examens couteux et complexes (et pas super-écologiques)</vt:lpstr>
      <vt:lpstr>Doit-on documenter l'infection en préopératoire, et si oui, comment?</vt:lpstr>
      <vt:lpstr>Documentation préopératoire</vt:lpstr>
      <vt:lpstr>Documentation peropératoire ?</vt:lpstr>
      <vt:lpstr>En pratique pour cette 1ère partie</vt:lpstr>
      <vt:lpstr>Quelles techniques de microbiologie?</vt:lpstr>
      <vt:lpstr>Sensibiliser les techniques de cultures : sonication</vt:lpstr>
      <vt:lpstr>Sensibiliser les techniques de cultures: Broyage des prélèvements</vt:lpstr>
      <vt:lpstr>Techniques d’identification après culture</vt:lpstr>
      <vt:lpstr>Importance du « couplage » des techniques</vt:lpstr>
      <vt:lpstr>En pratique, pour les techniques microbiologiques</vt:lpstr>
      <vt:lpstr>Quelles analyses non microbiologiques sont utiles au diagnostic des infections ostéo-articulaires sur matériel ?</vt:lpstr>
      <vt:lpstr>Analyses non microbiologiques:   Anatomopathologie</vt:lpstr>
      <vt:lpstr>Analyses non microbiologiques: Anatomopathologie</vt:lpstr>
      <vt:lpstr>Analyses non microbiologiques Biomarqueurs sériques</vt:lpstr>
      <vt:lpstr>Analyses non microbiologiques Biomarqueurs sériques</vt:lpstr>
      <vt:lpstr>Analyses non microbiologiques Biomarqueurs sériques</vt:lpstr>
      <vt:lpstr>Analyses non microbiologiques Biomarqueurs sériques</vt:lpstr>
      <vt:lpstr>D-Dimères</vt:lpstr>
      <vt:lpstr>D-dimères</vt:lpstr>
      <vt:lpstr>Analyses non microbiologiques Biomarqueurs synoviaux</vt:lpstr>
      <vt:lpstr>Analyses non microbiologiques Biomarqueurs synoviaux</vt:lpstr>
      <vt:lpstr>Alpha-défensine</vt:lpstr>
      <vt:lpstr>Alpha-défensine</vt:lpstr>
      <vt:lpstr>Test à la bandelette urinaire pour identification de la leucocyte estérase</vt:lpstr>
      <vt:lpstr>Test à la bandelette urinaire pour identification de la leucocyte estérase</vt:lpstr>
      <vt:lpstr>Conclusion: « Given the limited number and heterogeneity of studies and the large cost difference between the tests, more independent research on these tests is warranted »  </vt:lpstr>
      <vt:lpstr>CRP synoviale</vt:lpstr>
      <vt:lpstr>En résumé pour les analyses non-microbiologiques</vt:lpstr>
      <vt:lpstr>Quelle est la place des CRIOAC dans la démarche diagnostique ? </vt:lpstr>
      <vt:lpstr>Présentation PowerPoint</vt:lpstr>
      <vt:lpstr>Conclusion</vt:lpstr>
      <vt:lpstr>Présentation PowerPoint</vt:lpstr>
      <vt:lpstr>Back-up</vt:lpstr>
      <vt:lpstr>Définition des infections sur prothèse ostéo-articulaire</vt:lpstr>
      <vt:lpstr>Définition des infections sur prothèse ostéo-articulaire</vt:lpstr>
      <vt:lpstr>Les référence à lire</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Méthodes modernes de diagnostic des infections sur proythèses ostéo-articulaires</dc:title>
  <dc:subject>Conférecen SOFCOT 2018</dc:subject>
  <dc:creator>Harold Common</dc:creator>
  <cp:keywords/>
  <dc:description/>
  <cp:lastModifiedBy>Cedric Arvieux</cp:lastModifiedBy>
  <cp:revision>83</cp:revision>
  <dcterms:created xsi:type="dcterms:W3CDTF">2018-10-14T10:22:57Z</dcterms:created>
  <dcterms:modified xsi:type="dcterms:W3CDTF">2018-11-13T06:26:45Z</dcterms:modified>
  <cp:category/>
</cp:coreProperties>
</file>