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1"/>
  </p:notesMasterIdLst>
  <p:sldIdLst>
    <p:sldId id="256" r:id="rId2"/>
    <p:sldId id="308" r:id="rId3"/>
    <p:sldId id="309" r:id="rId4"/>
    <p:sldId id="266" r:id="rId5"/>
    <p:sldId id="267" r:id="rId6"/>
    <p:sldId id="268" r:id="rId7"/>
    <p:sldId id="258" r:id="rId8"/>
    <p:sldId id="263" r:id="rId9"/>
    <p:sldId id="265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5" r:id="rId22"/>
    <p:sldId id="313" r:id="rId23"/>
    <p:sldId id="305" r:id="rId24"/>
    <p:sldId id="312" r:id="rId25"/>
    <p:sldId id="310" r:id="rId26"/>
    <p:sldId id="269" r:id="rId27"/>
    <p:sldId id="270" r:id="rId28"/>
    <p:sldId id="259" r:id="rId29"/>
    <p:sldId id="272" r:id="rId30"/>
    <p:sldId id="306" r:id="rId31"/>
    <p:sldId id="311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299" r:id="rId49"/>
    <p:sldId id="307" r:id="rId5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5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BCD4F71-5943-430C-A09D-84099462B079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E60E184-7E89-45BC-9605-3DDFFF9378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4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Base de donnée de 2004 à 2007</a:t>
            </a:r>
          </a:p>
          <a:p>
            <a:pPr>
              <a:spcBef>
                <a:spcPct val="0"/>
              </a:spcBef>
            </a:pPr>
            <a:r>
              <a:rPr lang="fr-FR" smtClean="0"/>
              <a:t>La + générale des études</a:t>
            </a:r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20D572-B9DB-4372-BE76-39B48DDF309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5 études avec OR significatif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89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E45A05-4861-45F0-84AC-301D5547E07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2 études avec OR significatif au 75eme percentile</a:t>
            </a:r>
          </a:p>
          <a:p>
            <a:pPr>
              <a:spcBef>
                <a:spcPct val="0"/>
              </a:spcBef>
            </a:pPr>
            <a:r>
              <a:rPr lang="fr-FR" smtClean="0"/>
              <a:t>1 pour une durée de plus de 3h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09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4E98EA-DD53-4F9B-88CF-4C5125F8065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3 études avec OR significatif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30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D2FCD9-B0CF-4BEC-99EB-6495BFCD143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4 études avec OR significatif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C0E775-A522-470E-B2EE-CCB2F3F0AD4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Etude retrospective,</a:t>
            </a:r>
          </a:p>
          <a:p>
            <a:pPr>
              <a:spcBef>
                <a:spcPct val="0"/>
              </a:spcBef>
            </a:pPr>
            <a:r>
              <a:rPr lang="fr-FR" smtClean="0"/>
              <a:t>Taux d’infection de 2,67% sur environ 4000 patients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71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802690-B827-455C-824A-FE1771619E0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Attention au Rasage</a:t>
            </a:r>
          </a:p>
        </p:txBody>
      </p:sp>
      <p:sp>
        <p:nvSpPr>
          <p:cNvPr id="501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F0E329-898D-473C-BB33-4A4287925E1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Rétrospective</a:t>
            </a:r>
          </a:p>
          <a:p>
            <a:pPr>
              <a:spcBef>
                <a:spcPct val="0"/>
              </a:spcBef>
            </a:pPr>
            <a:r>
              <a:rPr lang="fr-FR" smtClean="0"/>
              <a:t>2000-2007</a:t>
            </a:r>
          </a:p>
          <a:p>
            <a:pPr>
              <a:spcBef>
                <a:spcPct val="0"/>
              </a:spcBef>
            </a:pPr>
            <a:r>
              <a:rPr lang="fr-FR" smtClean="0"/>
              <a:t>Chirurge de décompression, arthrodèses et tumeurs intradurales</a:t>
            </a:r>
          </a:p>
        </p:txBody>
      </p:sp>
      <p:sp>
        <p:nvSpPr>
          <p:cNvPr id="542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0BB4C1-FDF9-4E0D-ADE6-56FA6BC998B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Chirurgie Lombaire</a:t>
            </a:r>
          </a:p>
          <a:p>
            <a:pPr>
              <a:spcBef>
                <a:spcPct val="0"/>
              </a:spcBef>
            </a:pPr>
            <a:r>
              <a:rPr lang="fr-FR" smtClean="0"/>
              <a:t>1338 interventions</a:t>
            </a:r>
          </a:p>
          <a:p>
            <a:pPr>
              <a:spcBef>
                <a:spcPct val="0"/>
              </a:spcBef>
            </a:pPr>
            <a:r>
              <a:rPr lang="fr-FR" smtClean="0"/>
              <a:t>Mais 60% de HD</a:t>
            </a:r>
          </a:p>
          <a:p>
            <a:pPr>
              <a:spcBef>
                <a:spcPct val="0"/>
              </a:spcBef>
            </a:pPr>
            <a:r>
              <a:rPr lang="fr-FR" smtClean="0"/>
              <a:t>20% de Fusion</a:t>
            </a:r>
          </a:p>
        </p:txBody>
      </p:sp>
      <p:sp>
        <p:nvSpPr>
          <p:cNvPr id="563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D1CD93-354D-4970-A364-1AF7C4481B76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MIS vs ciel ouvert pour arthrodèse uniqement</a:t>
            </a:r>
          </a:p>
          <a:p>
            <a:pPr>
              <a:spcBef>
                <a:spcPct val="0"/>
              </a:spcBef>
            </a:pPr>
            <a:r>
              <a:rPr lang="fr-FR" smtClean="0"/>
              <a:t>Non significatif pour chir 1 étage mais significatif pour 2 étages</a:t>
            </a:r>
          </a:p>
        </p:txBody>
      </p:sp>
      <p:sp>
        <p:nvSpPr>
          <p:cNvPr id="583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2D8AF4-9EFC-411E-9B0C-DAE91D1AF24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Au Final, Indictions différentes sur Open vs MIS…</a:t>
            </a:r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6B160C-D1A0-4E40-9EF8-3135313B123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Plus grande cohorte patients instrumenté</a:t>
            </a:r>
          </a:p>
          <a:p>
            <a:pPr>
              <a:spcBef>
                <a:spcPct val="0"/>
              </a:spcBef>
            </a:pPr>
            <a:r>
              <a:rPr lang="en-US" smtClean="0"/>
              <a:t>Infections profondes : 1.9% in primary and 4.5% in revisions</a:t>
            </a:r>
            <a:endParaRPr lang="fr-FR" smtClean="0"/>
          </a:p>
        </p:txBody>
      </p:sp>
      <p:sp>
        <p:nvSpPr>
          <p:cNvPr id="225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574A72-E7B5-41A2-8CC0-29D4D1710DC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Prophylaxie à la vancomycine en poudre dans le site opératoire</a:t>
            </a:r>
          </a:p>
          <a:p>
            <a:pPr>
              <a:spcBef>
                <a:spcPct val="0"/>
              </a:spcBef>
            </a:pPr>
            <a:r>
              <a:rPr lang="fr-FR" smtClean="0"/>
              <a:t>2 g soupoudrer</a:t>
            </a:r>
          </a:p>
          <a:p>
            <a:pPr>
              <a:spcBef>
                <a:spcPct val="0"/>
              </a:spcBef>
            </a:pPr>
            <a:r>
              <a:rPr lang="fr-FR" smtClean="0"/>
              <a:t>1 g mélanger à la greffe</a:t>
            </a:r>
          </a:p>
          <a:p>
            <a:pPr>
              <a:spcBef>
                <a:spcPct val="0"/>
              </a:spcBef>
            </a:pPr>
            <a:r>
              <a:rPr lang="fr-FR" smtClean="0"/>
              <a:t>Concentration de vanco dans les drains et dans le sang</a:t>
            </a:r>
          </a:p>
        </p:txBody>
      </p:sp>
      <p:sp>
        <p:nvSpPr>
          <p:cNvPr id="645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F066A4-4C7F-45E7-A033-0DBF0B83E50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Analyse uniquement des infections profondes</a:t>
            </a:r>
          </a:p>
          <a:p>
            <a:pPr>
              <a:spcBef>
                <a:spcPct val="0"/>
              </a:spcBef>
            </a:pPr>
            <a:r>
              <a:rPr lang="fr-FR" smtClean="0"/>
              <a:t>Présentation des 2 pop</a:t>
            </a:r>
          </a:p>
        </p:txBody>
      </p:sp>
      <p:sp>
        <p:nvSpPr>
          <p:cNvPr id="665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3D8A1B-A813-46FC-9E8F-3DEF68F0DD1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Taux de vanco dans les drains</a:t>
            </a:r>
          </a:p>
          <a:p>
            <a:pPr>
              <a:spcBef>
                <a:spcPct val="0"/>
              </a:spcBef>
            </a:pPr>
            <a:r>
              <a:rPr lang="fr-FR" smtClean="0"/>
              <a:t>80% des patients avec une vancocynémie à 0</a:t>
            </a:r>
          </a:p>
        </p:txBody>
      </p:sp>
      <p:sp>
        <p:nvSpPr>
          <p:cNvPr id="696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E8F98E-6868-4CA7-9348-99FCE5CD15D6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1 cas d’insuffisance rénale et 2 cas d’ototoxicité transitoire. Non documenté…</a:t>
            </a:r>
          </a:p>
        </p:txBody>
      </p:sp>
      <p:sp>
        <p:nvSpPr>
          <p:cNvPr id="747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D4109B-CE6A-4775-822D-48DACE40C1B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2 gpes comparatifs</a:t>
            </a:r>
          </a:p>
        </p:txBody>
      </p:sp>
      <p:sp>
        <p:nvSpPr>
          <p:cNvPr id="768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A1B97A-95D2-411F-B496-16BACB1CDF0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1 g de vanco en poudre + drain</a:t>
            </a:r>
          </a:p>
          <a:p>
            <a:pPr>
              <a:spcBef>
                <a:spcPct val="0"/>
              </a:spcBef>
            </a:pPr>
            <a:r>
              <a:rPr lang="fr-FR" smtClean="0"/>
              <a:t>Pas d’application sur greffe ms sur tissues mou</a:t>
            </a:r>
          </a:p>
          <a:p>
            <a:pPr>
              <a:spcBef>
                <a:spcPct val="0"/>
              </a:spcBef>
            </a:pPr>
            <a:r>
              <a:rPr lang="fr-FR" smtClean="0"/>
              <a:t>Vanco + drain compatible</a:t>
            </a:r>
          </a:p>
        </p:txBody>
      </p:sp>
      <p:sp>
        <p:nvSpPr>
          <p:cNvPr id="788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F8475-1B26-498B-A02E-0A5D9A23216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Attention : gpe non tté, plus d’instrumenter que ds gpe vanco</a:t>
            </a:r>
          </a:p>
        </p:txBody>
      </p:sp>
      <p:sp>
        <p:nvSpPr>
          <p:cNvPr id="808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0E19D3-BCB1-4C75-90CF-07E77267409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Pas de complication rénale ou ototoxique</a:t>
            </a:r>
          </a:p>
          <a:p>
            <a:pPr>
              <a:spcBef>
                <a:spcPct val="0"/>
              </a:spcBef>
            </a:pPr>
            <a:endParaRPr lang="fr-FR" smtClean="0"/>
          </a:p>
          <a:p>
            <a:pPr>
              <a:spcBef>
                <a:spcPct val="0"/>
              </a:spcBef>
            </a:pPr>
            <a:r>
              <a:rPr lang="fr-FR" smtClean="0"/>
              <a:t>Mais des gpe différents et un manque de données...</a:t>
            </a:r>
          </a:p>
        </p:txBody>
      </p:sp>
      <p:sp>
        <p:nvSpPr>
          <p:cNvPr id="8294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DEA20C-F1E9-4724-8E2F-0E08715EAEA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Arthrodèse post dans la chirurgie rachidienne traumatique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8499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32BD26-9AE4-4B95-8BC7-48D6CF6467C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1 g de vanco en poudre</a:t>
            </a:r>
          </a:p>
          <a:p>
            <a:pPr>
              <a:spcBef>
                <a:spcPct val="0"/>
              </a:spcBef>
            </a:pPr>
            <a:r>
              <a:rPr lang="fr-FR" smtClean="0"/>
              <a:t>Pas sur la greffe</a:t>
            </a:r>
          </a:p>
          <a:p>
            <a:pPr>
              <a:spcBef>
                <a:spcPct val="0"/>
              </a:spcBef>
            </a:pPr>
            <a:r>
              <a:rPr lang="fr-FR" smtClean="0"/>
              <a:t>Avec un drain</a:t>
            </a:r>
          </a:p>
        </p:txBody>
      </p:sp>
      <p:sp>
        <p:nvSpPr>
          <p:cNvPr id="870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8F96D5-34C0-4E69-8D19-D900742B35D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Série prospective de mai à déc 2008</a:t>
            </a:r>
          </a:p>
          <a:p>
            <a:pPr>
              <a:spcBef>
                <a:spcPct val="0"/>
              </a:spcBef>
            </a:pPr>
            <a:r>
              <a:rPr lang="fr-FR" smtClean="0"/>
              <a:t>202 Avec instrumentation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45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520C5B-390A-4A57-84CF-E20E16C9F20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Gpes similaires</a:t>
            </a:r>
          </a:p>
        </p:txBody>
      </p:sp>
      <p:sp>
        <p:nvSpPr>
          <p:cNvPr id="890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05D190-AF81-4CB9-A7B1-00F8BDF9276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Durée opératoire plus longue dans gpe contrôle</a:t>
            </a:r>
          </a:p>
          <a:p>
            <a:pPr>
              <a:spcBef>
                <a:spcPct val="0"/>
              </a:spcBef>
            </a:pPr>
            <a:r>
              <a:rPr lang="fr-FR" smtClean="0"/>
              <a:t>7 vs 0</a:t>
            </a:r>
          </a:p>
        </p:txBody>
      </p:sp>
      <p:sp>
        <p:nvSpPr>
          <p:cNvPr id="911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5E90D8-4AFF-4984-882E-F29F5B108B6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Effet de la cefazo et vanco sur ostéoblaste</a:t>
            </a:r>
          </a:p>
          <a:p>
            <a:pPr>
              <a:spcBef>
                <a:spcPct val="0"/>
              </a:spcBef>
            </a:pPr>
            <a:r>
              <a:rPr lang="fr-FR" smtClean="0"/>
              <a:t>&lt; 100 microg/mL pas d’effet</a:t>
            </a:r>
          </a:p>
          <a:p>
            <a:pPr>
              <a:spcBef>
                <a:spcPct val="0"/>
              </a:spcBef>
            </a:pPr>
            <a:r>
              <a:rPr lang="fr-FR" smtClean="0"/>
              <a:t>&gt;10000 apoptose</a:t>
            </a:r>
          </a:p>
          <a:p>
            <a:pPr>
              <a:spcBef>
                <a:spcPct val="0"/>
              </a:spcBef>
            </a:pPr>
            <a:r>
              <a:rPr lang="fr-FR" smtClean="0"/>
              <a:t>Tableau de l’étude n°1 pour comparer le taux de vanco dans les drains au taux d’apoptose</a:t>
            </a:r>
          </a:p>
        </p:txBody>
      </p:sp>
      <p:sp>
        <p:nvSpPr>
          <p:cNvPr id="931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0B7C21-4E5E-4B08-A4A0-0DBD041D73C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FdR de cette étude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6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ED06F8-255A-4955-B1C0-CF0C9748E8F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Méta analyse</a:t>
            </a:r>
          </a:p>
          <a:p>
            <a:pPr>
              <a:spcBef>
                <a:spcPct val="0"/>
              </a:spcBef>
            </a:pPr>
            <a:r>
              <a:rPr lang="fr-FR" smtClean="0"/>
              <a:t>ISO sur Chirurgie rachidienne de 1ere intention uniquement</a:t>
            </a:r>
          </a:p>
          <a:p>
            <a:pPr>
              <a:spcBef>
                <a:spcPct val="0"/>
              </a:spcBef>
            </a:pPr>
            <a:r>
              <a:rPr lang="fr-FR" smtClean="0"/>
              <a:t>Articles de 1990 à 2009</a:t>
            </a:r>
          </a:p>
          <a:p>
            <a:pPr>
              <a:spcBef>
                <a:spcPct val="0"/>
              </a:spcBef>
            </a:pPr>
            <a:r>
              <a:rPr lang="fr-FR" smtClean="0"/>
              <a:t>19 articles retenus</a:t>
            </a:r>
          </a:p>
        </p:txBody>
      </p:sp>
      <p:sp>
        <p:nvSpPr>
          <p:cNvPr id="286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9E0DD7-83A8-4C31-9087-243180BBDE6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Revue sur 19 articles	</a:t>
            </a:r>
          </a:p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E1D57F-19D4-4AAF-BCDD-3A4A2ADB6A36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12 études avec moins de 5% d’infections</a:t>
            </a:r>
          </a:p>
          <a:p>
            <a:pPr>
              <a:spcBef>
                <a:spcPct val="0"/>
              </a:spcBef>
            </a:pPr>
            <a:r>
              <a:rPr lang="fr-FR" smtClean="0"/>
              <a:t>7 entre 5 et 11</a:t>
            </a: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6EEECB-CA67-44C1-91DF-66E1E13F71E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Patients âgés de plus de 60 ans</a:t>
            </a:r>
          </a:p>
          <a:p>
            <a:pPr>
              <a:spcBef>
                <a:spcPct val="0"/>
              </a:spcBef>
            </a:pPr>
            <a:r>
              <a:rPr lang="fr-FR" smtClean="0"/>
              <a:t>1 étude avec un OR significatif</a:t>
            </a:r>
          </a:p>
          <a:p>
            <a:pPr>
              <a:spcBef>
                <a:spcPct val="0"/>
              </a:spcBef>
            </a:pPr>
            <a:r>
              <a:rPr lang="fr-FR" smtClean="0"/>
              <a:t>Les autres tendance mais pas significatif</a:t>
            </a:r>
          </a:p>
          <a:p>
            <a:pPr>
              <a:spcBef>
                <a:spcPct val="0"/>
              </a:spcBef>
            </a:pPr>
            <a:r>
              <a:rPr lang="fr-FR" smtClean="0"/>
              <a:t>Difficile de conclure pour 60 ans -&gt; Plus vieux??</a:t>
            </a:r>
          </a:p>
        </p:txBody>
      </p:sp>
      <p:sp>
        <p:nvSpPr>
          <p:cNvPr id="348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471DCB-788A-49EA-99AB-B259BC7D5E7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5 études avec OR significatif</a:t>
            </a:r>
          </a:p>
        </p:txBody>
      </p:sp>
      <p:sp>
        <p:nvSpPr>
          <p:cNvPr id="368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FC5B90-0F9B-4EC9-AE9B-EE6EFFF7980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E49B-7211-4A01-A822-A1367CBB414B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FAD95-8D42-4F1E-82EB-259783B646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4CB64-4E2D-462E-830F-F4A1B5865A2A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87FC9-6124-4D7D-8AC9-AEB948263E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2394B-959C-4E91-92D0-9EBCAE33E254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FCDE3-EDD3-4B75-800E-03357B176F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E6E4F-F725-40E3-A9AC-B9B65C26431F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5D1-0330-42EE-B9D4-B15FA04B38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021A-D404-4B94-87AC-8D72BCD91F63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965A0-5283-4298-9FA8-5BA603FAED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23AC3-6B73-44B1-9A15-A817C6D9EDB7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35204-BEE8-4658-A891-01492A6C18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08B7-686B-4862-9238-5916F5B8402D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37786-9BEC-44E1-9264-D4CD6F85F1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DF466-3D38-4A64-91A7-657796AC4DD2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C80CF-F6E3-463C-BC88-56494550BE7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BAC4-6FCE-4381-A6B8-6AEE239962BE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95288-6FAC-416C-9304-DFD931A4B9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CC082-4156-46CD-AB55-33B621992C63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4AB8D-0B01-4152-A9D9-7569C90EEA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025D0-DCC7-4F80-A7BE-75DF71E77908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BC8B2-9FE1-4BB3-AE69-D1554F03A2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9CD2FF-2C37-439A-8A9B-67594CC51BA0}" type="datetimeFigureOut">
              <a:rPr lang="fr-FR"/>
              <a:pPr>
                <a:defRPr/>
              </a:pPr>
              <a:t>12/03/2015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AE9966-0171-42E4-B34E-52989F2362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.passerelle.univ-rennes1.fr/pubmed/?term=Edin%20ML%5bAuthor%5d&amp;cauthor=true&amp;cauthor_uid=898190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ncbi.nlm.nih.gov.passerelle.univ-rennes1.fr/pubmed/?term=effect+of+cefazolin+and+vancomycin+on+osteoblasts+in+vitro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Taux d’</a:t>
            </a:r>
            <a:r>
              <a:rPr lang="fr-FR" smtClean="0">
                <a:solidFill>
                  <a:srgbClr val="FF0000"/>
                </a:solidFill>
              </a:rPr>
              <a:t>ISO</a:t>
            </a:r>
            <a:r>
              <a:rPr lang="fr-FR" smtClean="0"/>
              <a:t> lors d’une chirurgie rachidienne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fr-FR" dirty="0" smtClean="0"/>
              <a:t>J. </a:t>
            </a:r>
            <a:r>
              <a:rPr lang="fr-FR" dirty="0" err="1" smtClean="0"/>
              <a:t>Lebhar</a:t>
            </a:r>
            <a:endParaRPr lang="fr-FR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fr-FR" dirty="0" smtClean="0"/>
              <a:t>P. </a:t>
            </a:r>
            <a:r>
              <a:rPr lang="fr-FR" dirty="0" err="1" smtClean="0"/>
              <a:t>Kriegel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5700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100" dirty="0"/>
              <a:t>The </a:t>
            </a:r>
            <a:r>
              <a:rPr lang="fr-FR" sz="3100" dirty="0" err="1"/>
              <a:t>Inﬂuence</a:t>
            </a:r>
            <a:r>
              <a:rPr lang="fr-FR" sz="3100" dirty="0"/>
              <a:t> of </a:t>
            </a:r>
            <a:r>
              <a:rPr lang="fr-FR" sz="3100" dirty="0" err="1"/>
              <a:t>Perioperative</a:t>
            </a:r>
            <a:r>
              <a:rPr lang="fr-FR" sz="3100" dirty="0"/>
              <a:t> </a:t>
            </a:r>
            <a:r>
              <a:rPr lang="fr-FR" sz="3100" dirty="0" err="1"/>
              <a:t>Risk</a:t>
            </a:r>
            <a:r>
              <a:rPr lang="fr-FR" sz="3100" dirty="0"/>
              <a:t> </a:t>
            </a:r>
            <a:r>
              <a:rPr lang="fr-FR" sz="3100" dirty="0" err="1"/>
              <a:t>Factors</a:t>
            </a:r>
            <a:r>
              <a:rPr lang="fr-FR" sz="3100" dirty="0"/>
              <a:t> and </a:t>
            </a:r>
            <a:r>
              <a:rPr lang="fr-FR" sz="3100" dirty="0" err="1"/>
              <a:t>Therapeutic</a:t>
            </a:r>
            <a:r>
              <a:rPr lang="fr-FR" sz="3100" dirty="0"/>
              <a:t> Interventions on Infection Rates </a:t>
            </a:r>
            <a:r>
              <a:rPr lang="fr-FR" sz="3100" dirty="0" err="1"/>
              <a:t>After</a:t>
            </a:r>
            <a:r>
              <a:rPr lang="fr-FR" sz="3100" dirty="0"/>
              <a:t> </a:t>
            </a:r>
            <a:r>
              <a:rPr lang="fr-FR" sz="3100" dirty="0" err="1"/>
              <a:t>Spine</a:t>
            </a:r>
            <a:r>
              <a:rPr lang="fr-FR" sz="3100" dirty="0"/>
              <a:t> </a:t>
            </a:r>
            <a:r>
              <a:rPr lang="fr-FR" sz="3100" dirty="0" err="1"/>
              <a:t>Surgery</a:t>
            </a:r>
            <a:r>
              <a:rPr lang="fr-FR" sz="3100" dirty="0"/>
              <a:t> A </a:t>
            </a:r>
            <a:r>
              <a:rPr lang="fr-FR" sz="3100" dirty="0" err="1"/>
              <a:t>Systematic</a:t>
            </a:r>
            <a:r>
              <a:rPr lang="fr-FR" sz="3100" dirty="0"/>
              <a:t> </a:t>
            </a:r>
            <a:r>
              <a:rPr lang="fr-FR" sz="3100" dirty="0" err="1"/>
              <a:t>Review</a:t>
            </a:r>
            <a:r>
              <a:rPr lang="fr-FR" sz="3100" dirty="0"/>
              <a:t/>
            </a:r>
            <a:br>
              <a:rPr lang="fr-FR" sz="3100" dirty="0"/>
            </a:br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Schuster JM. </a:t>
            </a:r>
            <a:r>
              <a:rPr lang="fr-FR" sz="2000" dirty="0" err="1" smtClean="0">
                <a:solidFill>
                  <a:schemeClr val="bg1">
                    <a:lumMod val="65000"/>
                  </a:schemeClr>
                </a:solidFill>
              </a:rPr>
              <a:t>Spine</a:t>
            </a:r>
            <a:r>
              <a:rPr lang="fr-FR" sz="2000" dirty="0" smtClean="0">
                <a:solidFill>
                  <a:schemeClr val="bg1">
                    <a:lumMod val="65000"/>
                  </a:schemeClr>
                </a:solidFill>
              </a:rPr>
              <a:t>. 2010;35:S125-S137</a:t>
            </a:r>
            <a:endParaRPr lang="fr-FR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50" name="Espace réservé du contenu 2"/>
          <p:cNvSpPr>
            <a:spLocks noGrp="1"/>
          </p:cNvSpPr>
          <p:nvPr>
            <p:ph idx="1"/>
          </p:nvPr>
        </p:nvSpPr>
        <p:spPr>
          <a:xfrm>
            <a:off x="468313" y="2060575"/>
            <a:ext cx="8218487" cy="4065588"/>
          </a:xfrm>
        </p:spPr>
        <p:txBody>
          <a:bodyPr/>
          <a:lstStyle/>
          <a:p>
            <a:pPr algn="just"/>
            <a:r>
              <a:rPr lang="en-US" sz="2200" smtClean="0"/>
              <a:t>For our ﬁrst question, we identiﬁed all articles evaluating preoperative and intraoperative </a:t>
            </a:r>
            <a:r>
              <a:rPr lang="en-US" sz="2200" smtClean="0">
                <a:solidFill>
                  <a:srgbClr val="FF0000"/>
                </a:solidFill>
              </a:rPr>
              <a:t>risk factors </a:t>
            </a:r>
            <a:r>
              <a:rPr lang="en-US" sz="2200" smtClean="0"/>
              <a:t>for early (3 months from discharge SSI occurring as a result of </a:t>
            </a:r>
            <a:r>
              <a:rPr lang="en-US" sz="2200" smtClean="0">
                <a:solidFill>
                  <a:srgbClr val="FF0000"/>
                </a:solidFill>
              </a:rPr>
              <a:t>primary spine surgery</a:t>
            </a:r>
          </a:p>
          <a:p>
            <a:pPr algn="just"/>
            <a:r>
              <a:rPr lang="en-US" sz="2200" smtClean="0"/>
              <a:t>Articles were </a:t>
            </a:r>
            <a:r>
              <a:rPr lang="en-US" sz="2200" smtClean="0">
                <a:solidFill>
                  <a:srgbClr val="FF0000"/>
                </a:solidFill>
              </a:rPr>
              <a:t>excluded</a:t>
            </a:r>
            <a:r>
              <a:rPr lang="en-US" sz="2200" smtClean="0"/>
              <a:t> if they were pediatric studies (age 18 years), tumor surgery, revision surgery, treatment for osteomyelitis, other than spine surgery, or evaluating antibiotics. </a:t>
            </a:r>
          </a:p>
          <a:p>
            <a:pPr algn="just"/>
            <a:r>
              <a:rPr lang="en-US" sz="2200" smtClean="0"/>
              <a:t>From the included articles, the following data were extracted : patient demographics, diagnosis, spine surgical intervention, risk factors evaluated, wound care measures, infection rates, and results</a:t>
            </a:r>
          </a:p>
          <a:p>
            <a:pPr algn="just"/>
            <a:endParaRPr lang="fr-FR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 3"/>
          <p:cNvPicPr>
            <a:picLocks noChangeAspect="1"/>
          </p:cNvPicPr>
          <p:nvPr/>
        </p:nvPicPr>
        <p:blipFill>
          <a:blip r:embed="rId3"/>
          <a:srcRect l="49670" t="16505" r="5391" b="13249"/>
          <a:stretch>
            <a:fillRect/>
          </a:stretch>
        </p:blipFill>
        <p:spPr bwMode="auto">
          <a:xfrm>
            <a:off x="1593850" y="323850"/>
            <a:ext cx="5216525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fr-FR" smtClean="0"/>
              <a:t>Results</a:t>
            </a:r>
          </a:p>
        </p:txBody>
      </p:sp>
      <p:sp>
        <p:nvSpPr>
          <p:cNvPr id="31746" name="Espace réservé du contenu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en-US" sz="2800" smtClean="0"/>
              <a:t>Surgical-site infection rates ranged from </a:t>
            </a:r>
            <a:r>
              <a:rPr lang="en-US" sz="2800" smtClean="0">
                <a:solidFill>
                  <a:srgbClr val="FF0000"/>
                </a:solidFill>
              </a:rPr>
              <a:t>&lt; 1% to 10.9%.</a:t>
            </a:r>
          </a:p>
          <a:p>
            <a:r>
              <a:rPr lang="en-US" sz="2800" smtClean="0"/>
              <a:t>12 of the 19 studies reviewed reported a surgical-site infection rate &lt; 5%. The remaining 7 were between 5% and 11%.</a:t>
            </a:r>
          </a:p>
          <a:p>
            <a:endParaRPr lang="en-US" sz="2800" smtClean="0"/>
          </a:p>
          <a:p>
            <a:r>
              <a:rPr lang="en-US" sz="2800" smtClean="0"/>
              <a:t>Preoperative and intraoperative </a:t>
            </a:r>
            <a:r>
              <a:rPr lang="en-US" sz="2800" smtClean="0">
                <a:solidFill>
                  <a:srgbClr val="FF0000"/>
                </a:solidFill>
              </a:rPr>
              <a:t>risk factors </a:t>
            </a:r>
            <a:r>
              <a:rPr lang="en-US" sz="2800" smtClean="0"/>
              <a:t>that were reported in 3 or more studies.</a:t>
            </a:r>
          </a:p>
          <a:p>
            <a:endParaRPr lang="fr-F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/>
          <p:cNvSpPr>
            <a:spLocks noGrp="1"/>
          </p:cNvSpPr>
          <p:nvPr>
            <p:ph type="title"/>
          </p:nvPr>
        </p:nvSpPr>
        <p:spPr>
          <a:xfrm>
            <a:off x="550863" y="193675"/>
            <a:ext cx="7886700" cy="736600"/>
          </a:xfrm>
        </p:spPr>
        <p:txBody>
          <a:bodyPr/>
          <a:lstStyle/>
          <a:p>
            <a:r>
              <a:rPr lang="fr-FR" smtClean="0"/>
              <a:t>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7700" y="930275"/>
            <a:ext cx="7886700" cy="3590925"/>
          </a:xfrm>
        </p:spPr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/>
              <a:t>Age: </a:t>
            </a:r>
            <a:r>
              <a:rPr lang="en-US" sz="2200" dirty="0" smtClean="0">
                <a:solidFill>
                  <a:srgbClr val="FF0000"/>
                </a:solidFill>
              </a:rPr>
              <a:t>Seven</a:t>
            </a:r>
            <a:r>
              <a:rPr lang="en-US" sz="2200" dirty="0" smtClean="0"/>
              <a:t> case-control studies evaluated age as a preoperative risk factor for postoperative surgical-site infection.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/>
              <a:t>In </a:t>
            </a:r>
            <a:r>
              <a:rPr lang="en-US" sz="2200" dirty="0"/>
              <a:t>the only study that reported an OR as an effect measure for the association between age and postoperative infection, </a:t>
            </a:r>
            <a:r>
              <a:rPr lang="en-US" sz="2200" dirty="0">
                <a:solidFill>
                  <a:srgbClr val="FF0000"/>
                </a:solidFill>
              </a:rPr>
              <a:t>patients aged </a:t>
            </a:r>
            <a:r>
              <a:rPr lang="en-US" sz="2200" dirty="0" smtClean="0">
                <a:solidFill>
                  <a:srgbClr val="FF0000"/>
                </a:solidFill>
              </a:rPr>
              <a:t>&gt; 60 </a:t>
            </a:r>
            <a:r>
              <a:rPr lang="en-US" sz="2200" dirty="0">
                <a:solidFill>
                  <a:srgbClr val="FF0000"/>
                </a:solidFill>
              </a:rPr>
              <a:t>years were nearly 3 times </a:t>
            </a:r>
            <a:r>
              <a:rPr lang="en-US" sz="2200" dirty="0" smtClean="0">
                <a:solidFill>
                  <a:srgbClr val="FF0000"/>
                </a:solidFill>
              </a:rPr>
              <a:t>more </a:t>
            </a:r>
            <a:r>
              <a:rPr lang="en-US" sz="2200" dirty="0" smtClean="0"/>
              <a:t>likely </a:t>
            </a:r>
            <a:r>
              <a:rPr lang="en-US" sz="2200" dirty="0"/>
              <a:t>to develop a postoperative surgical-site infection compared with those 60 years and younger (</a:t>
            </a:r>
            <a:r>
              <a:rPr lang="en-US" sz="2200" dirty="0" smtClean="0">
                <a:solidFill>
                  <a:srgbClr val="FF0000"/>
                </a:solidFill>
              </a:rPr>
              <a:t>OR=2.7</a:t>
            </a:r>
            <a:r>
              <a:rPr lang="en-US" sz="2200" dirty="0"/>
              <a:t>; 95% conﬁdence interval [CI], 1.2–6.3; P  0.03</a:t>
            </a:r>
            <a:r>
              <a:rPr lang="en-US" sz="2200" dirty="0" smtClean="0"/>
              <a:t>).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/>
              <a:t>In </a:t>
            </a:r>
            <a:r>
              <a:rPr lang="en-US" sz="2200" dirty="0"/>
              <a:t>3 additional </a:t>
            </a:r>
            <a:r>
              <a:rPr lang="en-US" sz="2200" dirty="0" smtClean="0"/>
              <a:t>studies, </a:t>
            </a:r>
            <a:r>
              <a:rPr lang="en-US" sz="2200" dirty="0"/>
              <a:t>the mean ages of the cases were </a:t>
            </a:r>
            <a:r>
              <a:rPr lang="en-US" sz="2200" dirty="0" smtClean="0"/>
              <a:t>appreciably greater than the controls (p=0.06</a:t>
            </a:r>
            <a:r>
              <a:rPr lang="en-US" sz="2200" dirty="0"/>
              <a:t>, 0.001, 0.04, respectively), with cases having a mean </a:t>
            </a:r>
            <a:r>
              <a:rPr lang="en-US" sz="2200" dirty="0" smtClean="0"/>
              <a:t>age near or above 60 years of age and controls with a mean age &lt; to 60 </a:t>
            </a:r>
            <a:r>
              <a:rPr lang="en-US" sz="2200" dirty="0"/>
              <a:t>years. </a:t>
            </a:r>
            <a:endParaRPr lang="en-US" sz="2200" dirty="0" smtClean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/>
              <a:t>In </a:t>
            </a:r>
            <a:r>
              <a:rPr lang="en-US" sz="2200" dirty="0"/>
              <a:t>the remaining 3 studies, mean ages were similar between cases and </a:t>
            </a:r>
            <a:r>
              <a:rPr lang="en-US" sz="2200" dirty="0" smtClean="0"/>
              <a:t>controls.</a:t>
            </a:r>
            <a:endParaRPr lang="en-US" sz="2200" dirty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endParaRPr lang="fr-FR" dirty="0"/>
          </a:p>
        </p:txBody>
      </p:sp>
      <p:pic>
        <p:nvPicPr>
          <p:cNvPr id="33795" name="Image 3"/>
          <p:cNvPicPr>
            <a:picLocks noChangeAspect="1"/>
          </p:cNvPicPr>
          <p:nvPr/>
        </p:nvPicPr>
        <p:blipFill>
          <a:blip r:embed="rId3"/>
          <a:srcRect l="2356" t="32042" r="5623" b="32042"/>
          <a:stretch>
            <a:fillRect/>
          </a:stretch>
        </p:blipFill>
        <p:spPr bwMode="auto">
          <a:xfrm>
            <a:off x="719138" y="4430713"/>
            <a:ext cx="730726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5373216"/>
            <a:ext cx="6264696" cy="14401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7886700" cy="749300"/>
          </a:xfrm>
        </p:spPr>
        <p:txBody>
          <a:bodyPr/>
          <a:lstStyle/>
          <a:p>
            <a:r>
              <a:rPr lang="fr-FR" smtClean="0"/>
              <a:t>Diabète</a:t>
            </a:r>
          </a:p>
        </p:txBody>
      </p:sp>
      <p:sp>
        <p:nvSpPr>
          <p:cNvPr id="35842" name="Espace réservé du contenu 2"/>
          <p:cNvSpPr>
            <a:spLocks noGrp="1"/>
          </p:cNvSpPr>
          <p:nvPr>
            <p:ph idx="1"/>
          </p:nvPr>
        </p:nvSpPr>
        <p:spPr>
          <a:xfrm>
            <a:off x="611188" y="1265238"/>
            <a:ext cx="7972425" cy="2524125"/>
          </a:xfrm>
        </p:spPr>
        <p:txBody>
          <a:bodyPr/>
          <a:lstStyle/>
          <a:p>
            <a:pPr algn="just"/>
            <a:r>
              <a:rPr lang="fr-FR" sz="2000" smtClean="0"/>
              <a:t>Diabete: </a:t>
            </a:r>
            <a:r>
              <a:rPr lang="fr-FR" sz="2000" smtClean="0">
                <a:solidFill>
                  <a:srgbClr val="FF0000"/>
                </a:solidFill>
              </a:rPr>
              <a:t>Seven</a:t>
            </a:r>
            <a:r>
              <a:rPr lang="fr-FR" sz="2000" smtClean="0"/>
              <a:t> case-control studies and 1 retrospective cohort study evaluated </a:t>
            </a:r>
            <a:r>
              <a:rPr lang="fr-FR" sz="2000" smtClean="0">
                <a:solidFill>
                  <a:srgbClr val="000000"/>
                </a:solidFill>
              </a:rPr>
              <a:t>diabetes.</a:t>
            </a:r>
          </a:p>
          <a:p>
            <a:pPr algn="just"/>
            <a:r>
              <a:rPr lang="fr-FR" sz="2000" smtClean="0">
                <a:solidFill>
                  <a:srgbClr val="FF0000"/>
                </a:solidFill>
              </a:rPr>
              <a:t>Five</a:t>
            </a:r>
            <a:r>
              <a:rPr lang="fr-FR" sz="2000" smtClean="0">
                <a:solidFill>
                  <a:srgbClr val="000000"/>
                </a:solidFill>
              </a:rPr>
              <a:t> </a:t>
            </a:r>
            <a:r>
              <a:rPr lang="fr-FR" sz="2000" smtClean="0"/>
              <a:t>of these studies reported a statistically signiﬁcant association between diabetes and postoperative surgical-site infection (p=0.005, 0.04, 0.02, 0.001, 0.02, respectively).</a:t>
            </a:r>
          </a:p>
          <a:p>
            <a:pPr algn="just"/>
            <a:r>
              <a:rPr lang="fr-FR" sz="2000" smtClean="0"/>
              <a:t>Corresponding ORs were </a:t>
            </a:r>
            <a:r>
              <a:rPr lang="fr-FR" sz="2000" smtClean="0">
                <a:solidFill>
                  <a:srgbClr val="FF0000"/>
                </a:solidFill>
              </a:rPr>
              <a:t>4.2</a:t>
            </a:r>
            <a:r>
              <a:rPr lang="fr-FR" sz="2000" smtClean="0"/>
              <a:t> (95% CI, 1.1–16.3), </a:t>
            </a:r>
            <a:r>
              <a:rPr lang="fr-FR" sz="2000" smtClean="0">
                <a:solidFill>
                  <a:srgbClr val="FF0000"/>
                </a:solidFill>
              </a:rPr>
              <a:t>4.0</a:t>
            </a:r>
            <a:r>
              <a:rPr lang="fr-FR" sz="2000" smtClean="0"/>
              <a:t> (95% CI, 1.2–12.8), </a:t>
            </a:r>
            <a:r>
              <a:rPr lang="fr-FR" sz="2000" smtClean="0">
                <a:solidFill>
                  <a:srgbClr val="FF0000"/>
                </a:solidFill>
              </a:rPr>
              <a:t>6.3</a:t>
            </a:r>
            <a:r>
              <a:rPr lang="fr-FR" sz="2000" smtClean="0"/>
              <a:t> (95% CI, 3.3– 12.1), and </a:t>
            </a:r>
            <a:r>
              <a:rPr lang="fr-FR" sz="2000" smtClean="0">
                <a:solidFill>
                  <a:srgbClr val="FF0000"/>
                </a:solidFill>
              </a:rPr>
              <a:t>3.5</a:t>
            </a:r>
            <a:r>
              <a:rPr lang="fr-FR" sz="2000" smtClean="0"/>
              <a:t> (95% CI, 1.2–10.0). </a:t>
            </a:r>
          </a:p>
        </p:txBody>
      </p:sp>
      <p:pic>
        <p:nvPicPr>
          <p:cNvPr id="35843" name="Image 3"/>
          <p:cNvPicPr>
            <a:picLocks noChangeAspect="1"/>
          </p:cNvPicPr>
          <p:nvPr/>
        </p:nvPicPr>
        <p:blipFill>
          <a:blip r:embed="rId3"/>
          <a:srcRect l="2554" t="25656" r="3809" b="50449"/>
          <a:stretch>
            <a:fillRect/>
          </a:stretch>
        </p:blipFill>
        <p:spPr bwMode="auto">
          <a:xfrm>
            <a:off x="0" y="4292600"/>
            <a:ext cx="9137650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44208" y="4293096"/>
            <a:ext cx="360040" cy="187220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r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fr-FR" smtClean="0"/>
              <a:t>BMI</a:t>
            </a:r>
          </a:p>
        </p:txBody>
      </p:sp>
      <p:sp>
        <p:nvSpPr>
          <p:cNvPr id="37890" name="Espace réservé du contenu 2"/>
          <p:cNvSpPr>
            <a:spLocks noGrp="1"/>
          </p:cNvSpPr>
          <p:nvPr>
            <p:ph idx="1"/>
          </p:nvPr>
        </p:nvSpPr>
        <p:spPr>
          <a:xfrm>
            <a:off x="628650" y="1387475"/>
            <a:ext cx="7886700" cy="4351338"/>
          </a:xfrm>
        </p:spPr>
        <p:txBody>
          <a:bodyPr/>
          <a:lstStyle/>
          <a:p>
            <a:pPr algn="just"/>
            <a:r>
              <a:rPr lang="en-US" sz="2000" smtClean="0"/>
              <a:t>BMI : </a:t>
            </a:r>
            <a:r>
              <a:rPr lang="en-US" sz="2000" smtClean="0">
                <a:solidFill>
                  <a:srgbClr val="FF0000"/>
                </a:solidFill>
              </a:rPr>
              <a:t>Six</a:t>
            </a:r>
            <a:r>
              <a:rPr lang="en-US" sz="2000" smtClean="0"/>
              <a:t> case-control studies evaluated body mass index (BMI)/obesity as a preoperative risk factor for postoperative surgical-site infection.</a:t>
            </a:r>
          </a:p>
          <a:p>
            <a:pPr algn="just"/>
            <a:r>
              <a:rPr lang="en-US" sz="2000" smtClean="0"/>
              <a:t>Obesity was deﬁned by different cut off levels for BMI ranging from </a:t>
            </a:r>
            <a:r>
              <a:rPr lang="en-US" sz="2000" smtClean="0">
                <a:solidFill>
                  <a:srgbClr val="FF0000"/>
                </a:solidFill>
              </a:rPr>
              <a:t>25.5 to 35 kg/m</a:t>
            </a:r>
            <a:r>
              <a:rPr lang="en-US" sz="2000" smtClean="0"/>
              <a:t>.</a:t>
            </a:r>
          </a:p>
          <a:p>
            <a:pPr algn="just"/>
            <a:r>
              <a:rPr lang="en-US" sz="2000" smtClean="0">
                <a:solidFill>
                  <a:srgbClr val="FF0000"/>
                </a:solidFill>
              </a:rPr>
              <a:t>Five</a:t>
            </a:r>
            <a:r>
              <a:rPr lang="en-US" sz="2000" smtClean="0"/>
              <a:t> of the 6 studies reported a statistically signiﬁcant association between obesity and postoperative surgical-site infection. ORs ranged from </a:t>
            </a:r>
            <a:r>
              <a:rPr lang="en-US" sz="2000" smtClean="0">
                <a:solidFill>
                  <a:srgbClr val="FF0000"/>
                </a:solidFill>
              </a:rPr>
              <a:t>2.2 to 7.1.</a:t>
            </a:r>
            <a:r>
              <a:rPr lang="en-US" sz="2000" smtClean="0"/>
              <a:t> </a:t>
            </a:r>
            <a:endParaRPr lang="fr-FR" sz="2000" smtClean="0"/>
          </a:p>
        </p:txBody>
      </p:sp>
      <p:pic>
        <p:nvPicPr>
          <p:cNvPr id="37891" name="Image 3"/>
          <p:cNvPicPr>
            <a:picLocks noChangeAspect="1"/>
          </p:cNvPicPr>
          <p:nvPr/>
        </p:nvPicPr>
        <p:blipFill>
          <a:blip r:embed="rId3"/>
          <a:srcRect l="2850" t="33389" r="5492" b="28581"/>
          <a:stretch>
            <a:fillRect/>
          </a:stretch>
        </p:blipFill>
        <p:spPr bwMode="auto">
          <a:xfrm>
            <a:off x="415925" y="4070350"/>
            <a:ext cx="790892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84168" y="3933056"/>
            <a:ext cx="360040" cy="244827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/>
          <p:cNvSpPr>
            <a:spLocks noGrp="1"/>
          </p:cNvSpPr>
          <p:nvPr>
            <p:ph type="title"/>
          </p:nvPr>
        </p:nvSpPr>
        <p:spPr>
          <a:xfrm>
            <a:off x="628650" y="120650"/>
            <a:ext cx="7886700" cy="987425"/>
          </a:xfrm>
        </p:spPr>
        <p:txBody>
          <a:bodyPr/>
          <a:lstStyle/>
          <a:p>
            <a:r>
              <a:rPr lang="fr-FR" smtClean="0"/>
              <a:t>Durée de chirurgie</a:t>
            </a:r>
          </a:p>
        </p:txBody>
      </p:sp>
      <p:sp>
        <p:nvSpPr>
          <p:cNvPr id="39938" name="Espace réservé du contenu 2"/>
          <p:cNvSpPr>
            <a:spLocks noGrp="1"/>
          </p:cNvSpPr>
          <p:nvPr>
            <p:ph idx="1"/>
          </p:nvPr>
        </p:nvSpPr>
        <p:spPr>
          <a:xfrm>
            <a:off x="611188" y="1052513"/>
            <a:ext cx="7886700" cy="4351337"/>
          </a:xfrm>
        </p:spPr>
        <p:txBody>
          <a:bodyPr/>
          <a:lstStyle/>
          <a:p>
            <a:pPr algn="just"/>
            <a:r>
              <a:rPr lang="en-US" sz="2000" smtClean="0"/>
              <a:t>Duration of Surgery: </a:t>
            </a:r>
            <a:r>
              <a:rPr lang="en-US" sz="2000" smtClean="0">
                <a:solidFill>
                  <a:srgbClr val="FF0000"/>
                </a:solidFill>
              </a:rPr>
              <a:t>Seven</a:t>
            </a:r>
            <a:r>
              <a:rPr lang="en-US" sz="2000" smtClean="0"/>
              <a:t> case-control studies evaluated duration of surgery </a:t>
            </a:r>
          </a:p>
          <a:p>
            <a:pPr algn="just"/>
            <a:r>
              <a:rPr lang="en-US" sz="2000" smtClean="0"/>
              <a:t>Only </a:t>
            </a:r>
            <a:r>
              <a:rPr lang="en-US" sz="2000" smtClean="0">
                <a:solidFill>
                  <a:srgbClr val="FF0000"/>
                </a:solidFill>
              </a:rPr>
              <a:t>2</a:t>
            </a:r>
            <a:r>
              <a:rPr lang="en-US" sz="2000" smtClean="0"/>
              <a:t> case-control studies reported a statistically signiﬁcant association (long duration deﬁned by &gt;75</a:t>
            </a:r>
            <a:r>
              <a:rPr lang="en-US" sz="2000" baseline="30000" smtClean="0"/>
              <a:t>th</a:t>
            </a:r>
            <a:r>
              <a:rPr lang="en-US" sz="2000" smtClean="0"/>
              <a:t> percentile of all subjects) OR = </a:t>
            </a:r>
            <a:r>
              <a:rPr lang="en-US" sz="2000" smtClean="0">
                <a:solidFill>
                  <a:srgbClr val="FF0000"/>
                </a:solidFill>
              </a:rPr>
              <a:t>4.7</a:t>
            </a:r>
            <a:r>
              <a:rPr lang="en-US" sz="2000" smtClean="0"/>
              <a:t>, 95% CI, 1.6–14.0; p&lt;0.001 and OR = </a:t>
            </a:r>
            <a:r>
              <a:rPr lang="en-US" sz="2000" smtClean="0">
                <a:solidFill>
                  <a:srgbClr val="FF0000"/>
                </a:solidFill>
              </a:rPr>
              <a:t>2.4</a:t>
            </a:r>
            <a:r>
              <a:rPr lang="en-US" sz="2000" smtClean="0"/>
              <a:t>, 95% CI, 1.2–4.6; p=0.012</a:t>
            </a:r>
          </a:p>
          <a:p>
            <a:pPr algn="just"/>
            <a:r>
              <a:rPr lang="en-US" sz="2000" smtClean="0"/>
              <a:t>The article by Apisarnthanarak et al reported an OR of </a:t>
            </a:r>
            <a:r>
              <a:rPr lang="en-US" sz="2000" smtClean="0">
                <a:solidFill>
                  <a:srgbClr val="FF0000"/>
                </a:solidFill>
              </a:rPr>
              <a:t>3.4</a:t>
            </a:r>
            <a:r>
              <a:rPr lang="en-US" sz="2000" smtClean="0"/>
              <a:t> (0.95–12.1; p=0.08) for a duration of &gt; 3hours.</a:t>
            </a:r>
          </a:p>
          <a:p>
            <a:pPr algn="just"/>
            <a:r>
              <a:rPr lang="en-US" sz="2000" smtClean="0"/>
              <a:t>However, 6 of 7studies demonstrated a greater rate of infection in longer cases than in controls; therefore, we cannot rule out a possible association. </a:t>
            </a:r>
            <a:endParaRPr lang="fr-FR" sz="2000" smtClean="0"/>
          </a:p>
        </p:txBody>
      </p:sp>
      <p:pic>
        <p:nvPicPr>
          <p:cNvPr id="39939" name="Image 3"/>
          <p:cNvPicPr>
            <a:picLocks noChangeAspect="1"/>
          </p:cNvPicPr>
          <p:nvPr/>
        </p:nvPicPr>
        <p:blipFill>
          <a:blip r:embed="rId3"/>
          <a:srcRect l="3545" t="8583" r="5077" b="47931"/>
          <a:stretch>
            <a:fillRect/>
          </a:stretch>
        </p:blipFill>
        <p:spPr bwMode="auto">
          <a:xfrm>
            <a:off x="2268538" y="4484688"/>
            <a:ext cx="665003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48264" y="4437112"/>
            <a:ext cx="360040" cy="28803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948264" y="6021288"/>
            <a:ext cx="360040" cy="69269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re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886700" cy="746125"/>
          </a:xfrm>
        </p:spPr>
        <p:txBody>
          <a:bodyPr/>
          <a:lstStyle/>
          <a:p>
            <a:r>
              <a:rPr lang="fr-FR" smtClean="0"/>
              <a:t>Abord Postérieur</a:t>
            </a:r>
          </a:p>
        </p:txBody>
      </p:sp>
      <p:sp>
        <p:nvSpPr>
          <p:cNvPr id="41986" name="Espace réservé du contenu 2"/>
          <p:cNvSpPr>
            <a:spLocks noGrp="1"/>
          </p:cNvSpPr>
          <p:nvPr>
            <p:ph idx="1"/>
          </p:nvPr>
        </p:nvSpPr>
        <p:spPr>
          <a:xfrm>
            <a:off x="611188" y="1557338"/>
            <a:ext cx="7921625" cy="20875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sz="2000" smtClean="0"/>
              <a:t>Posterior Approach : </a:t>
            </a:r>
            <a:r>
              <a:rPr lang="en-US" sz="2000" smtClean="0">
                <a:solidFill>
                  <a:srgbClr val="FF0000"/>
                </a:solidFill>
              </a:rPr>
              <a:t>Three</a:t>
            </a:r>
            <a:r>
              <a:rPr lang="en-US" sz="2000" smtClean="0"/>
              <a:t> case-control studies evaluated a posterior approach, with </a:t>
            </a:r>
            <a:r>
              <a:rPr lang="en-US" sz="2000" smtClean="0">
                <a:solidFill>
                  <a:srgbClr val="FF0000"/>
                </a:solidFill>
              </a:rPr>
              <a:t>all 3</a:t>
            </a:r>
            <a:r>
              <a:rPr lang="en-US" sz="2000" smtClean="0"/>
              <a:t> reporting a statistically signiﬁcant association between posterior approach and postoperative surgical-site infection. ORs were </a:t>
            </a:r>
            <a:r>
              <a:rPr lang="en-US" sz="2000" smtClean="0">
                <a:solidFill>
                  <a:srgbClr val="FF0000"/>
                </a:solidFill>
              </a:rPr>
              <a:t>3.5</a:t>
            </a:r>
            <a:r>
              <a:rPr lang="en-US" sz="2000" smtClean="0"/>
              <a:t>(95%CI,1.2–9.7;P=0.02),</a:t>
            </a:r>
            <a:r>
              <a:rPr lang="en-US" sz="2000" smtClean="0">
                <a:solidFill>
                  <a:srgbClr val="FF0000"/>
                </a:solidFill>
              </a:rPr>
              <a:t>8.2</a:t>
            </a:r>
            <a:r>
              <a:rPr lang="en-US" sz="2000" smtClean="0"/>
              <a:t>(95%CI,2.0–33.5; P = 0.003), and </a:t>
            </a:r>
            <a:r>
              <a:rPr lang="en-US" sz="2000" smtClean="0">
                <a:solidFill>
                  <a:srgbClr val="FF0000"/>
                </a:solidFill>
              </a:rPr>
              <a:t>3.4 </a:t>
            </a:r>
            <a:r>
              <a:rPr lang="en-US" sz="2000" smtClean="0"/>
              <a:t>(95% CI, 1.2–9.8; P = 0.02), respectively. </a:t>
            </a:r>
            <a:endParaRPr lang="fr-FR" sz="2000" smtClean="0"/>
          </a:p>
        </p:txBody>
      </p:sp>
      <p:pic>
        <p:nvPicPr>
          <p:cNvPr id="41987" name="Image 3"/>
          <p:cNvPicPr>
            <a:picLocks noChangeAspect="1"/>
          </p:cNvPicPr>
          <p:nvPr/>
        </p:nvPicPr>
        <p:blipFill>
          <a:blip r:embed="rId3"/>
          <a:srcRect l="3677" t="61047" r="5373" b="29092"/>
          <a:stretch>
            <a:fillRect/>
          </a:stretch>
        </p:blipFill>
        <p:spPr bwMode="auto">
          <a:xfrm>
            <a:off x="395288" y="4076700"/>
            <a:ext cx="84042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372200" y="4077072"/>
            <a:ext cx="288032" cy="100811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r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886700" cy="1063625"/>
          </a:xfrm>
        </p:spPr>
        <p:txBody>
          <a:bodyPr/>
          <a:lstStyle/>
          <a:p>
            <a:r>
              <a:rPr lang="fr-FR" smtClean="0"/>
              <a:t>Score ASA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1628775"/>
            <a:ext cx="7886700" cy="2308225"/>
          </a:xfrm>
        </p:spPr>
        <p:txBody>
          <a:bodyPr rtlCol="0">
            <a:normAutofit fontScale="77500" lnSpcReduction="20000"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ASA </a:t>
            </a:r>
            <a:r>
              <a:rPr lang="en-US" dirty="0" smtClean="0"/>
              <a:t>Score:  </a:t>
            </a:r>
            <a:r>
              <a:rPr lang="en-US" dirty="0">
                <a:solidFill>
                  <a:srgbClr val="FF0000"/>
                </a:solidFill>
              </a:rPr>
              <a:t>Five</a:t>
            </a:r>
            <a:r>
              <a:rPr lang="en-US" dirty="0"/>
              <a:t> case-control studies evaluated the preoperative ASA score as a risk factor </a:t>
            </a:r>
            <a:endParaRPr lang="en-US" dirty="0" smtClean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 </a:t>
            </a:r>
            <a:r>
              <a:rPr lang="en-US" dirty="0"/>
              <a:t>high ASA score was deﬁned as a score of </a:t>
            </a:r>
            <a:r>
              <a:rPr lang="en-US" dirty="0">
                <a:solidFill>
                  <a:srgbClr val="FF0000"/>
                </a:solidFill>
              </a:rPr>
              <a:t>3 or greater</a:t>
            </a:r>
            <a:r>
              <a:rPr lang="en-US" dirty="0" smtClean="0"/>
              <a:t>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Four</a:t>
            </a:r>
            <a:r>
              <a:rPr lang="en-US" dirty="0"/>
              <a:t> of the 5 studies reported a statistically signiﬁcant association between high ASA scores and postoperative surgical-site infection</a:t>
            </a:r>
            <a:r>
              <a:rPr lang="en-US" dirty="0" smtClean="0"/>
              <a:t>. </a:t>
            </a:r>
            <a:r>
              <a:rPr lang="en-US" dirty="0"/>
              <a:t>ORs ranged from </a:t>
            </a:r>
            <a:r>
              <a:rPr lang="en-US" dirty="0">
                <a:solidFill>
                  <a:srgbClr val="FF0000"/>
                </a:solidFill>
              </a:rPr>
              <a:t>2.6 to 9.7</a:t>
            </a:r>
            <a:r>
              <a:rPr lang="en-US" dirty="0"/>
              <a:t>. </a:t>
            </a:r>
            <a:endParaRPr lang="fr-FR" dirty="0"/>
          </a:p>
        </p:txBody>
      </p:sp>
      <p:pic>
        <p:nvPicPr>
          <p:cNvPr id="44035" name="Image 3"/>
          <p:cNvPicPr>
            <a:picLocks noChangeAspect="1"/>
          </p:cNvPicPr>
          <p:nvPr/>
        </p:nvPicPr>
        <p:blipFill>
          <a:blip r:embed="rId3"/>
          <a:srcRect l="2654" t="23195" r="4797" b="46523"/>
          <a:stretch>
            <a:fillRect/>
          </a:stretch>
        </p:blipFill>
        <p:spPr bwMode="auto">
          <a:xfrm>
            <a:off x="0" y="4133850"/>
            <a:ext cx="903128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300192" y="5589240"/>
            <a:ext cx="288032" cy="86409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353425" cy="1368425"/>
          </a:xfrm>
        </p:spPr>
        <p:txBody>
          <a:bodyPr/>
          <a:lstStyle/>
          <a:p>
            <a:r>
              <a:rPr lang="fr-FR" sz="2000" smtClean="0"/>
              <a:t/>
            </a:r>
            <a:br>
              <a:rPr lang="fr-FR" sz="2000" smtClean="0"/>
            </a:br>
            <a:r>
              <a:rPr lang="fr-FR" sz="2000" smtClean="0"/>
              <a:t>Intraoperative Fraction of Inspired Oxygen Is a Modiﬁable Risk Factor for Surgical Site Infection after Spinal Surgery </a:t>
            </a:r>
            <a:br>
              <a:rPr lang="fr-FR" sz="2000" smtClean="0"/>
            </a:br>
            <a:r>
              <a:rPr lang="fr-FR" sz="2000" smtClean="0">
                <a:solidFill>
                  <a:srgbClr val="7F7F7F"/>
                </a:solidFill>
              </a:rPr>
              <a:t>Maragakis. Anesthesiology. 2009;110;556-562</a:t>
            </a:r>
            <a:endParaRPr lang="fr-FR" sz="200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1916113"/>
            <a:ext cx="7886700" cy="4351337"/>
          </a:xfrm>
        </p:spPr>
        <p:txBody>
          <a:bodyPr>
            <a:noAutofit/>
          </a:bodyPr>
          <a:lstStyle/>
          <a:p>
            <a:pPr algn="just"/>
            <a:r>
              <a:rPr lang="en-US" sz="1800" smtClean="0"/>
              <a:t>Retrospective study (2001-2004) : laminectomy, fusion or both.</a:t>
            </a:r>
          </a:p>
          <a:p>
            <a:pPr algn="just"/>
            <a:r>
              <a:rPr lang="en-US" sz="1800" smtClean="0"/>
              <a:t>Cases and controls were not matched on any criteria, controls were </a:t>
            </a:r>
            <a:r>
              <a:rPr lang="fr-FR" sz="1800" smtClean="0"/>
              <a:t>randomly selected</a:t>
            </a:r>
          </a:p>
          <a:p>
            <a:pPr algn="just"/>
            <a:r>
              <a:rPr lang="en-US" sz="1800" smtClean="0"/>
              <a:t>Surgeons in the Departments of Neurosurgery and Orthopedics perform approximately 1 100 laminectomy and spinal fusion procedures each year</a:t>
            </a:r>
          </a:p>
          <a:p>
            <a:pPr algn="just"/>
            <a:endParaRPr lang="fr-FR" sz="1800" smtClean="0"/>
          </a:p>
          <a:p>
            <a:pPr algn="just">
              <a:buFont typeface="Arial" charset="0"/>
              <a:buNone/>
            </a:pPr>
            <a:r>
              <a:rPr lang="fr-FR" sz="1800" b="1" smtClean="0"/>
              <a:t>RESULTS</a:t>
            </a:r>
          </a:p>
          <a:p>
            <a:pPr algn="just"/>
            <a:r>
              <a:rPr lang="en-US" sz="1800" smtClean="0"/>
              <a:t>During the study period, 3,894 laminectomy and spinal fusion procedures were performed at our institution. One hundred four patients developed SSI, for an overall infection rate of </a:t>
            </a:r>
            <a:r>
              <a:rPr lang="en-US" sz="1800" smtClean="0">
                <a:solidFill>
                  <a:srgbClr val="FF0000"/>
                </a:solidFill>
              </a:rPr>
              <a:t>2.67 per 100</a:t>
            </a:r>
          </a:p>
          <a:p>
            <a:pPr algn="just"/>
            <a:r>
              <a:rPr lang="en-US" sz="1800" smtClean="0"/>
              <a:t>Fifty-three (51%) of the infections were classiﬁed as deep incisional, 10 (10%) as organ space, and 41 (39%) as superﬁcial incisional</a:t>
            </a:r>
          </a:p>
          <a:p>
            <a:pPr algn="just"/>
            <a:endParaRPr lang="en-US" sz="1800" smtClean="0"/>
          </a:p>
          <a:p>
            <a:pPr algn="just"/>
            <a:endParaRPr 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Plan</a:t>
            </a:r>
          </a:p>
        </p:txBody>
      </p:sp>
      <p:sp>
        <p:nvSpPr>
          <p:cNvPr id="1536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Calibri" pitchFamily="34" charset="0"/>
              <a:buAutoNum type="romanUcPeriod"/>
            </a:pPr>
            <a:endParaRPr lang="fr-FR" smtClean="0"/>
          </a:p>
          <a:p>
            <a:pPr marL="571500" indent="-571500">
              <a:buFont typeface="Calibri" pitchFamily="34" charset="0"/>
              <a:buAutoNum type="romanUcPeriod"/>
            </a:pPr>
            <a:r>
              <a:rPr lang="fr-FR" smtClean="0"/>
              <a:t>Chirurgie conventionnelle</a:t>
            </a:r>
          </a:p>
          <a:p>
            <a:pPr marL="571500" indent="-571500">
              <a:buFont typeface="Calibri" pitchFamily="34" charset="0"/>
              <a:buAutoNum type="romanUcPeriod"/>
            </a:pPr>
            <a:endParaRPr lang="fr-FR" smtClean="0"/>
          </a:p>
          <a:p>
            <a:pPr marL="571500" indent="-571500">
              <a:buFont typeface="Calibri" pitchFamily="34" charset="0"/>
              <a:buAutoNum type="romanUcPeriod"/>
            </a:pPr>
            <a:r>
              <a:rPr lang="fr-FR" smtClean="0"/>
              <a:t>Chirurgie mini-invasive</a:t>
            </a:r>
          </a:p>
          <a:p>
            <a:pPr marL="571500" indent="-571500">
              <a:buFont typeface="Calibri" pitchFamily="34" charset="0"/>
              <a:buAutoNum type="romanUcPeriod"/>
            </a:pPr>
            <a:endParaRPr lang="fr-FR" smtClean="0"/>
          </a:p>
          <a:p>
            <a:pPr marL="571500" indent="-571500">
              <a:buFont typeface="Calibri" pitchFamily="34" charset="0"/>
              <a:buAutoNum type="romanUcPeriod"/>
            </a:pPr>
            <a:r>
              <a:rPr lang="fr-FR" smtClean="0"/>
              <a:t>Vancomycine in-situ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u contenu 2"/>
          <p:cNvSpPr>
            <a:spLocks noGrp="1"/>
          </p:cNvSpPr>
          <p:nvPr>
            <p:ph idx="1"/>
          </p:nvPr>
        </p:nvSpPr>
        <p:spPr>
          <a:xfrm>
            <a:off x="439738" y="6078538"/>
            <a:ext cx="8264525" cy="1854200"/>
          </a:xfrm>
        </p:spPr>
        <p:txBody>
          <a:bodyPr/>
          <a:lstStyle/>
          <a:p>
            <a:r>
              <a:rPr lang="fr-FR" smtClean="0"/>
              <a:t>Tabac, diabète résultats non significatifs </a:t>
            </a:r>
          </a:p>
        </p:txBody>
      </p:sp>
      <p:pic>
        <p:nvPicPr>
          <p:cNvPr id="48130" name="Image 4"/>
          <p:cNvPicPr>
            <a:picLocks noChangeAspect="1"/>
          </p:cNvPicPr>
          <p:nvPr/>
        </p:nvPicPr>
        <p:blipFill>
          <a:blip r:embed="rId2"/>
          <a:srcRect l="11365" t="33626" r="50604" b="24988"/>
          <a:stretch>
            <a:fillRect/>
          </a:stretch>
        </p:blipFill>
        <p:spPr bwMode="auto">
          <a:xfrm>
            <a:off x="839788" y="274638"/>
            <a:ext cx="654685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71600" y="1916832"/>
            <a:ext cx="6192688" cy="64807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1600" y="2852936"/>
            <a:ext cx="6192688" cy="36004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71600" y="3501008"/>
            <a:ext cx="6192688" cy="36004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71600" y="4221088"/>
            <a:ext cx="6192688" cy="28803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Shaving</a:t>
            </a:r>
            <a:r>
              <a:rPr lang="en-US" dirty="0"/>
              <a:t> with a razor before surgery is a </a:t>
            </a:r>
            <a:r>
              <a:rPr lang="en-US" dirty="0">
                <a:solidFill>
                  <a:srgbClr val="FF0000"/>
                </a:solidFill>
              </a:rPr>
              <a:t>well-documented risk factor </a:t>
            </a:r>
            <a:r>
              <a:rPr lang="en-US" dirty="0"/>
              <a:t>for SSI, and guidelines from the CDC Healthcare Infection Control Practices Advisory Committee recommend </a:t>
            </a:r>
            <a:r>
              <a:rPr lang="en-US" dirty="0">
                <a:solidFill>
                  <a:srgbClr val="FF0000"/>
                </a:solidFill>
              </a:rPr>
              <a:t>avoidance of hair removal </a:t>
            </a:r>
            <a:r>
              <a:rPr lang="en-US" dirty="0"/>
              <a:t>before surgery when possible and the use of </a:t>
            </a:r>
            <a:r>
              <a:rPr lang="en-US" dirty="0">
                <a:solidFill>
                  <a:srgbClr val="FF0000"/>
                </a:solidFill>
              </a:rPr>
              <a:t>clippers</a:t>
            </a:r>
            <a:r>
              <a:rPr lang="en-US" dirty="0"/>
              <a:t> if hair removal is </a:t>
            </a:r>
            <a:r>
              <a:rPr lang="en-US" dirty="0" smtClean="0"/>
              <a:t>necessary.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Despite </a:t>
            </a:r>
            <a:r>
              <a:rPr lang="en-US" dirty="0"/>
              <a:t>this, we were surprised to ﬁnd that 20% of study patients were shaved with a razor before spinal surgery, and this was a signiﬁcant, independent risk factor for SSI.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Complications and Risk Factors of Primary </a:t>
            </a:r>
            <a:r>
              <a:rPr lang="en-US" sz="2400" dirty="0" smtClean="0"/>
              <a:t>Adult </a:t>
            </a:r>
            <a:r>
              <a:rPr lang="fr-FR" sz="2400" dirty="0" err="1" smtClean="0"/>
              <a:t>Scoliosis</a:t>
            </a:r>
            <a:r>
              <a:rPr lang="fr-FR" sz="2400" dirty="0" smtClean="0"/>
              <a:t> </a:t>
            </a:r>
            <a:r>
              <a:rPr lang="fr-FR" sz="2400" dirty="0" err="1" smtClean="0"/>
              <a:t>Surgery</a:t>
            </a:r>
            <a:r>
              <a:rPr lang="fr-FR" sz="2400" dirty="0"/>
              <a:t> </a:t>
            </a:r>
            <a:r>
              <a:rPr lang="en-US" sz="2400" i="1" dirty="0" smtClean="0"/>
              <a:t>A </a:t>
            </a:r>
            <a:r>
              <a:rPr lang="en-US" sz="2400" i="1" dirty="0"/>
              <a:t>Multicenter Study of 306 </a:t>
            </a:r>
            <a:r>
              <a:rPr lang="en-US" sz="2400" i="1" dirty="0" smtClean="0"/>
              <a:t>Patients</a:t>
            </a:r>
            <a:br>
              <a:rPr lang="en-US" sz="2400" i="1" dirty="0" smtClean="0"/>
            </a:b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Charosky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S.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Spine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. 2012;37: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693–700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smtClean="0">
                <a:solidFill>
                  <a:srgbClr val="FF0000"/>
                </a:solidFill>
              </a:rPr>
              <a:t>French </a:t>
            </a:r>
            <a:r>
              <a:rPr lang="fr-FR" sz="2800" dirty="0" err="1" smtClean="0">
                <a:solidFill>
                  <a:srgbClr val="FF0000"/>
                </a:solidFill>
              </a:rPr>
              <a:t>Study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(GES)</a:t>
            </a:r>
          </a:p>
          <a:p>
            <a:r>
              <a:rPr lang="fr-FR" sz="2800" dirty="0" err="1"/>
              <a:t>B</a:t>
            </a:r>
            <a:r>
              <a:rPr lang="fr-FR" sz="2800" dirty="0" err="1" smtClean="0"/>
              <a:t>etween</a:t>
            </a:r>
            <a:r>
              <a:rPr lang="fr-FR" sz="2800" dirty="0" smtClean="0"/>
              <a:t> </a:t>
            </a:r>
            <a:r>
              <a:rPr lang="fr-FR" sz="2800" dirty="0"/>
              <a:t>2002 and </a:t>
            </a:r>
            <a:r>
              <a:rPr lang="fr-FR" sz="2800" dirty="0" smtClean="0"/>
              <a:t>2007</a:t>
            </a:r>
          </a:p>
          <a:p>
            <a:r>
              <a:rPr lang="fr-FR" sz="2800" dirty="0"/>
              <a:t>I</a:t>
            </a:r>
            <a:r>
              <a:rPr lang="fr-FR" sz="2800" dirty="0" smtClean="0"/>
              <a:t>ncidence of complications on </a:t>
            </a:r>
            <a:r>
              <a:rPr lang="fr-FR" sz="2800" dirty="0" err="1">
                <a:solidFill>
                  <a:srgbClr val="FF0000"/>
                </a:solidFill>
              </a:rPr>
              <a:t>primary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adult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scoliosis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patients ( &gt; 50 </a:t>
            </a:r>
            <a:r>
              <a:rPr lang="fr-FR" sz="2800" dirty="0" err="1" smtClean="0"/>
              <a:t>yrs</a:t>
            </a:r>
            <a:r>
              <a:rPr lang="fr-FR" sz="2800" dirty="0" smtClean="0"/>
              <a:t>)</a:t>
            </a:r>
          </a:p>
          <a:p>
            <a:r>
              <a:rPr lang="fr-FR" sz="2800" dirty="0" smtClean="0"/>
              <a:t>306 patients</a:t>
            </a:r>
          </a:p>
          <a:p>
            <a:endParaRPr lang="fr-FR" sz="2800" dirty="0"/>
          </a:p>
          <a:p>
            <a:r>
              <a:rPr lang="fr-FR" sz="2800" dirty="0" smtClean="0"/>
              <a:t>SSI : </a:t>
            </a:r>
            <a:r>
              <a:rPr lang="fr-FR" sz="2800" dirty="0" smtClean="0">
                <a:solidFill>
                  <a:srgbClr val="FF0000"/>
                </a:solidFill>
              </a:rPr>
              <a:t>5,2 %</a:t>
            </a:r>
            <a:r>
              <a:rPr lang="fr-FR" sz="2800" dirty="0" smtClean="0"/>
              <a:t>. </a:t>
            </a:r>
          </a:p>
          <a:p>
            <a:r>
              <a:rPr lang="fr-FR" sz="2800" dirty="0"/>
              <a:t>All </a:t>
            </a:r>
            <a:r>
              <a:rPr lang="fr-FR" sz="2800" dirty="0" smtClean="0"/>
              <a:t>the</a:t>
            </a:r>
            <a:r>
              <a:rPr lang="en-US" sz="2800" dirty="0" smtClean="0"/>
              <a:t>patients </a:t>
            </a:r>
            <a:r>
              <a:rPr lang="en-US" sz="2800" dirty="0"/>
              <a:t>who presented with </a:t>
            </a:r>
            <a:r>
              <a:rPr lang="en-US" sz="2800" dirty="0" smtClean="0"/>
              <a:t>an infectious complication </a:t>
            </a:r>
            <a:r>
              <a:rPr lang="fr-FR" sz="2800" dirty="0" err="1" smtClean="0"/>
              <a:t>were</a:t>
            </a:r>
            <a:r>
              <a:rPr lang="fr-FR" sz="2800" dirty="0" smtClean="0"/>
              <a:t> </a:t>
            </a:r>
            <a:r>
              <a:rPr lang="fr-FR" sz="2800" dirty="0" err="1">
                <a:solidFill>
                  <a:srgbClr val="FF0000"/>
                </a:solidFill>
              </a:rPr>
              <a:t>treated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surgically</a:t>
            </a:r>
            <a:r>
              <a:rPr lang="fr-FR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7901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Au total, les FdR</a:t>
            </a:r>
          </a:p>
        </p:txBody>
      </p:sp>
      <p:sp>
        <p:nvSpPr>
          <p:cNvPr id="5120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smtClean="0"/>
              <a:t> Age</a:t>
            </a:r>
          </a:p>
          <a:p>
            <a:pPr>
              <a:buFont typeface="Wingdings" pitchFamily="2" charset="2"/>
              <a:buChar char="Ø"/>
            </a:pPr>
            <a:r>
              <a:rPr lang="fr-FR" smtClean="0"/>
              <a:t> BMI</a:t>
            </a:r>
          </a:p>
          <a:p>
            <a:pPr>
              <a:buFont typeface="Wingdings" pitchFamily="2" charset="2"/>
              <a:buChar char="Ø"/>
            </a:pPr>
            <a:r>
              <a:rPr lang="fr-FR" smtClean="0"/>
              <a:t> Diabète</a:t>
            </a:r>
          </a:p>
          <a:p>
            <a:pPr>
              <a:buFont typeface="Wingdings" pitchFamily="2" charset="2"/>
              <a:buChar char="Ø"/>
            </a:pPr>
            <a:r>
              <a:rPr lang="fr-FR" smtClean="0"/>
              <a:t> Score ASA </a:t>
            </a:r>
          </a:p>
          <a:p>
            <a:pPr>
              <a:buFont typeface="Wingdings" pitchFamily="2" charset="2"/>
              <a:buChar char="Ø"/>
            </a:pPr>
            <a:r>
              <a:rPr lang="fr-FR" smtClean="0"/>
              <a:t> Durée de la chirurgie</a:t>
            </a:r>
          </a:p>
          <a:p>
            <a:pPr>
              <a:buFont typeface="Wingdings" pitchFamily="2" charset="2"/>
              <a:buChar char="Ø"/>
            </a:pPr>
            <a:r>
              <a:rPr lang="fr-FR" smtClean="0"/>
              <a:t> Abord postérieur</a:t>
            </a:r>
          </a:p>
          <a:p>
            <a:pPr>
              <a:buFont typeface="Wingdings" pitchFamily="2" charset="2"/>
              <a:buChar char="Ø"/>
            </a:pPr>
            <a:r>
              <a:rPr lang="fr-FR" smtClean="0"/>
              <a:t>Déformation  (scoliose) -&gt; nb de niveaux</a:t>
            </a:r>
          </a:p>
          <a:p>
            <a:pPr>
              <a:buFont typeface="Wingdings" pitchFamily="2" charset="2"/>
              <a:buChar char="Ø"/>
            </a:pPr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telemis_tmrhe\telemis\entity\tmrhe\temp\dd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233" y="-747464"/>
            <a:ext cx="8505825" cy="854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telemis_tmrhe\telemis\entity\tmrhe\temp\dd1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3647"/>
          <a:stretch/>
        </p:blipFill>
        <p:spPr bwMode="auto">
          <a:xfrm>
            <a:off x="4828478" y="-579864"/>
            <a:ext cx="6305132" cy="82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57634" y="620688"/>
            <a:ext cx="1548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73 ans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47664" y="1143908"/>
            <a:ext cx="1548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ASA 3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22004" y="166712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BMI &gt; 25 kg/m²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07904" y="219034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Plusieurs niveaux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04048" y="271356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Abord postérieur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68244" y="3236788"/>
            <a:ext cx="237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Reprise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lebhar\Desktop\IMG_07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t="1863" r="8450" b="7168"/>
          <a:stretch/>
        </p:blipFill>
        <p:spPr bwMode="auto">
          <a:xfrm rot="16200000">
            <a:off x="1143258" y="-2567376"/>
            <a:ext cx="7709945" cy="122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Chirurgie mini-invasive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886700" cy="1325562"/>
          </a:xfrm>
        </p:spPr>
        <p:txBody>
          <a:bodyPr/>
          <a:lstStyle/>
          <a:p>
            <a:r>
              <a:rPr lang="en-US" sz="2700" smtClean="0"/>
              <a:t>Surgical site infection rates after minimally invasive spinal surgery.</a:t>
            </a:r>
            <a:br>
              <a:rPr lang="en-US" sz="2700" smtClean="0"/>
            </a:br>
            <a:r>
              <a:rPr lang="de-DE" sz="2000" smtClean="0">
                <a:solidFill>
                  <a:srgbClr val="7F7F7F"/>
                </a:solidFill>
              </a:rPr>
              <a:t>O‘Tool JE. J Neurosurg Spine . 2009;11:471-476</a:t>
            </a:r>
            <a:endParaRPr lang="fr-FR" sz="2000" smtClean="0">
              <a:solidFill>
                <a:srgbClr val="7F7F7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/>
              <a:t>Retrospective review, over </a:t>
            </a:r>
            <a:r>
              <a:rPr lang="en-US" sz="2000" dirty="0"/>
              <a:t>an almost 8-year period (February 2000 to December 2007) performed by 3 surgeons </a:t>
            </a:r>
            <a:r>
              <a:rPr lang="en-US" sz="2000" dirty="0" smtClean="0"/>
              <a:t>at </a:t>
            </a:r>
            <a:r>
              <a:rPr lang="en-US" sz="2000" dirty="0"/>
              <a:t>4 different institutions. </a:t>
            </a:r>
            <a:endParaRPr lang="en-US" sz="2000" dirty="0" smtClean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Minimally invasive spinal surgery cases were defined as any </a:t>
            </a:r>
            <a:r>
              <a:rPr lang="en-US" sz="2000" dirty="0">
                <a:solidFill>
                  <a:srgbClr val="FF0000"/>
                </a:solidFill>
              </a:rPr>
              <a:t>spinal surgery performed through a tubular retractor–type </a:t>
            </a:r>
            <a:r>
              <a:rPr lang="en-US" sz="2000" dirty="0" err="1" smtClean="0">
                <a:solidFill>
                  <a:srgbClr val="FF0000"/>
                </a:solidFill>
              </a:rPr>
              <a:t>systeme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The procedures performed included </a:t>
            </a:r>
            <a:r>
              <a:rPr lang="en-US" sz="2000" dirty="0">
                <a:solidFill>
                  <a:srgbClr val="FF0000"/>
                </a:solidFill>
              </a:rPr>
              <a:t>simple </a:t>
            </a:r>
            <a:r>
              <a:rPr lang="en-US" sz="2000" dirty="0" err="1">
                <a:solidFill>
                  <a:srgbClr val="FF0000"/>
                </a:solidFill>
              </a:rPr>
              <a:t>decompressive</a:t>
            </a:r>
            <a:r>
              <a:rPr lang="en-US" sz="2000" dirty="0">
                <a:solidFill>
                  <a:srgbClr val="FF0000"/>
                </a:solidFill>
              </a:rPr>
              <a:t> procedures </a:t>
            </a:r>
            <a:r>
              <a:rPr lang="en-US" sz="2000" dirty="0"/>
              <a:t>such as MED/F or decompression of stenosis, as well as </a:t>
            </a:r>
            <a:r>
              <a:rPr lang="en-US" sz="2000" dirty="0">
                <a:solidFill>
                  <a:srgbClr val="FF0000"/>
                </a:solidFill>
              </a:rPr>
              <a:t>minimally invasive </a:t>
            </a:r>
            <a:r>
              <a:rPr lang="en-US" sz="2000" dirty="0" err="1">
                <a:solidFill>
                  <a:srgbClr val="FF0000"/>
                </a:solidFill>
              </a:rPr>
              <a:t>arthrodeses</a:t>
            </a:r>
            <a:r>
              <a:rPr lang="en-US" sz="2000" dirty="0"/>
              <a:t> (including posterolateral, posterior/</a:t>
            </a:r>
            <a:r>
              <a:rPr lang="en-US" sz="2000" dirty="0" err="1"/>
              <a:t>transforaminal</a:t>
            </a:r>
            <a:r>
              <a:rPr lang="en-US" sz="2000" dirty="0"/>
              <a:t> </a:t>
            </a:r>
            <a:r>
              <a:rPr lang="en-US" sz="2000" dirty="0" err="1"/>
              <a:t>interbody</a:t>
            </a:r>
            <a:r>
              <a:rPr lang="en-US" sz="2000" dirty="0"/>
              <a:t>, and lateral </a:t>
            </a:r>
            <a:r>
              <a:rPr lang="en-US" sz="2000" dirty="0" err="1"/>
              <a:t>interbody</a:t>
            </a:r>
            <a:r>
              <a:rPr lang="en-US" sz="2000" dirty="0"/>
              <a:t>) with percutaneous instrumentation, and </a:t>
            </a:r>
            <a:r>
              <a:rPr lang="en-US" sz="2000" dirty="0">
                <a:solidFill>
                  <a:srgbClr val="FF0000"/>
                </a:solidFill>
              </a:rPr>
              <a:t>minimally invasive </a:t>
            </a:r>
            <a:r>
              <a:rPr lang="en-US" sz="2000" dirty="0" err="1">
                <a:solidFill>
                  <a:srgbClr val="FF0000"/>
                </a:solidFill>
              </a:rPr>
              <a:t>intradural</a:t>
            </a:r>
            <a:r>
              <a:rPr lang="en-US" sz="2000" dirty="0">
                <a:solidFill>
                  <a:srgbClr val="FF0000"/>
                </a:solidFill>
              </a:rPr>
              <a:t> procedures for tumors</a:t>
            </a:r>
            <a:r>
              <a:rPr lang="en-US" sz="2000" dirty="0"/>
              <a:t>, </a:t>
            </a:r>
            <a:r>
              <a:rPr lang="en-US" sz="2000" dirty="0" err="1"/>
              <a:t>filum</a:t>
            </a:r>
            <a:r>
              <a:rPr lang="en-US" sz="2000" dirty="0"/>
              <a:t> </a:t>
            </a:r>
            <a:r>
              <a:rPr lang="en-US" sz="2000" dirty="0" err="1"/>
              <a:t>detethering</a:t>
            </a:r>
            <a:r>
              <a:rPr lang="en-US" sz="2000" dirty="0"/>
              <a:t>, or syrinx </a:t>
            </a:r>
            <a:r>
              <a:rPr lang="en-US" sz="2000" dirty="0" smtClean="0"/>
              <a:t>shunting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/>
              <a:t>All </a:t>
            </a:r>
            <a:r>
              <a:rPr lang="en-US" sz="2000" dirty="0"/>
              <a:t>patients received a single dose of intravenous antibiotics immediately preoperatively (1–2 g </a:t>
            </a:r>
            <a:r>
              <a:rPr lang="en-US" sz="2000" dirty="0" err="1"/>
              <a:t>cefazolin</a:t>
            </a:r>
            <a:r>
              <a:rPr lang="en-US" sz="2000" dirty="0"/>
              <a:t> or 1-g </a:t>
            </a:r>
            <a:r>
              <a:rPr lang="en-US" sz="2000" dirty="0" err="1"/>
              <a:t>vancomycin</a:t>
            </a:r>
            <a:r>
              <a:rPr lang="en-US" sz="2000" dirty="0"/>
              <a:t> in patients reporting a penicillin or cephalosporin allergy), which was repeated as needed during surgeries lasting longer than 4 hours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 </a:t>
            </a:r>
            <a:r>
              <a:rPr lang="en-US" sz="1400" dirty="0">
                <a:solidFill>
                  <a:srgbClr val="7F7F7F"/>
                </a:solidFill>
              </a:rPr>
              <a:t>MED/F = micro- or endoscopic discectomy or </a:t>
            </a:r>
            <a:r>
              <a:rPr lang="en-US" sz="1400" dirty="0" err="1">
                <a:solidFill>
                  <a:srgbClr val="7F7F7F"/>
                </a:solidFill>
              </a:rPr>
              <a:t>foraminotomy</a:t>
            </a:r>
            <a:r>
              <a:rPr lang="en-US" sz="1400" dirty="0">
                <a:solidFill>
                  <a:srgbClr val="7F7F7F"/>
                </a:solidFill>
              </a:rPr>
              <a:t>; MEDS = micro- or endoscopic decompression of stenosis; </a:t>
            </a:r>
            <a:endParaRPr lang="en-US" sz="1400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549275"/>
            <a:ext cx="7886700" cy="5597525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 smtClean="0"/>
              <a:t>RESULTS</a:t>
            </a:r>
            <a:endParaRPr lang="en-US" sz="2000" b="1" dirty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/>
              <a:t>1338 MISSs in 1274 patients. A</a:t>
            </a:r>
            <a:r>
              <a:rPr lang="en-US" sz="1600" dirty="0" smtClean="0"/>
              <a:t>ge </a:t>
            </a:r>
            <a:r>
              <a:rPr lang="en-US" sz="1600" dirty="0"/>
              <a:t>was 55.5 years (range 18–97 years</a:t>
            </a:r>
            <a:r>
              <a:rPr lang="en-US" sz="1600" dirty="0" smtClean="0"/>
              <a:t>).</a:t>
            </a:r>
            <a:endParaRPr lang="en-US" sz="1600" dirty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/>
              <a:t>The average length of follow-up for the series was 7.8 months (range 3–49 months</a:t>
            </a:r>
            <a:r>
              <a:rPr lang="en-US" sz="1600" dirty="0" smtClean="0"/>
              <a:t>).</a:t>
            </a:r>
            <a:endParaRPr lang="en-US" sz="1600" dirty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/>
              <a:t>The mean operative times for each of the procedural subgroups was as follows: MED/</a:t>
            </a:r>
            <a:r>
              <a:rPr lang="en-US" sz="1600" dirty="0" smtClean="0"/>
              <a:t>F 101 </a:t>
            </a:r>
            <a:r>
              <a:rPr lang="en-US" sz="1600" dirty="0"/>
              <a:t>minutes; </a:t>
            </a:r>
            <a:r>
              <a:rPr lang="en-US" sz="1600" dirty="0" smtClean="0"/>
              <a:t>MEDS </a:t>
            </a:r>
            <a:r>
              <a:rPr lang="en-US" sz="1600" dirty="0"/>
              <a:t>118 minutes; minimally invasive </a:t>
            </a:r>
            <a:r>
              <a:rPr lang="en-US" sz="1600" dirty="0" smtClean="0"/>
              <a:t>fusion </a:t>
            </a:r>
            <a:r>
              <a:rPr lang="en-US" sz="1600" dirty="0"/>
              <a:t>228 minutes and minimally invasive </a:t>
            </a:r>
            <a:r>
              <a:rPr lang="en-US" sz="1600" dirty="0" err="1"/>
              <a:t>intradural</a:t>
            </a:r>
            <a:r>
              <a:rPr lang="en-US" sz="1600" dirty="0"/>
              <a:t> </a:t>
            </a:r>
            <a:r>
              <a:rPr lang="en-US" sz="1600" dirty="0" smtClean="0"/>
              <a:t>surgeries </a:t>
            </a:r>
            <a:r>
              <a:rPr lang="en-US" sz="1600" dirty="0"/>
              <a:t>186 </a:t>
            </a:r>
            <a:r>
              <a:rPr lang="en-US" sz="1600" dirty="0" smtClean="0"/>
              <a:t>minutes.</a:t>
            </a:r>
            <a:endParaRPr lang="en-US" sz="1600" dirty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/>
              <a:t>The mean number of levels fused per minimally invasive fusion case was 1.26.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/>
              <a:t>We </a:t>
            </a:r>
            <a:r>
              <a:rPr lang="en-US" sz="1600" dirty="0"/>
              <a:t>detected a very low rate of SSIs in this large series of patients who underwent MISS. The postoperative infection rates of </a:t>
            </a:r>
            <a:r>
              <a:rPr lang="en-US" sz="1600" dirty="0">
                <a:solidFill>
                  <a:srgbClr val="FF0000"/>
                </a:solidFill>
              </a:rPr>
              <a:t>0.74% </a:t>
            </a:r>
            <a:r>
              <a:rPr lang="en-US" sz="1600" dirty="0"/>
              <a:t>for instrumented arthrodesis and </a:t>
            </a:r>
            <a:r>
              <a:rPr lang="en-US" sz="1600" dirty="0">
                <a:solidFill>
                  <a:srgbClr val="FF0000"/>
                </a:solidFill>
              </a:rPr>
              <a:t>0.22% </a:t>
            </a:r>
            <a:r>
              <a:rPr lang="en-US" sz="1600" dirty="0"/>
              <a:t>for the entire cohort are some of the lowest ever reported for a series of this </a:t>
            </a:r>
            <a:r>
              <a:rPr lang="en-US" sz="1600" dirty="0" smtClean="0"/>
              <a:t>size.</a:t>
            </a:r>
            <a:endParaRPr lang="fr-FR" sz="1600" dirty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endParaRPr lang="en-US" sz="1800" dirty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endParaRPr lang="fr-FR" dirty="0"/>
          </a:p>
        </p:txBody>
      </p:sp>
      <p:pic>
        <p:nvPicPr>
          <p:cNvPr id="55298" name="Image 3"/>
          <p:cNvPicPr>
            <a:picLocks noChangeAspect="1"/>
          </p:cNvPicPr>
          <p:nvPr/>
        </p:nvPicPr>
        <p:blipFill>
          <a:blip r:embed="rId3"/>
          <a:srcRect l="51550" t="48978" r="13409" b="12177"/>
          <a:stretch>
            <a:fillRect/>
          </a:stretch>
        </p:blipFill>
        <p:spPr bwMode="auto">
          <a:xfrm>
            <a:off x="468313" y="3429000"/>
            <a:ext cx="391477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Image 4"/>
          <p:cNvPicPr>
            <a:picLocks noChangeAspect="1"/>
          </p:cNvPicPr>
          <p:nvPr/>
        </p:nvPicPr>
        <p:blipFill>
          <a:blip r:embed="rId4"/>
          <a:srcRect l="52837" t="18311" r="12651" b="33716"/>
          <a:stretch>
            <a:fillRect/>
          </a:stretch>
        </p:blipFill>
        <p:spPr bwMode="auto">
          <a:xfrm>
            <a:off x="4675188" y="3409950"/>
            <a:ext cx="320992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9552" y="5229200"/>
            <a:ext cx="3096344" cy="28803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39552" y="5517232"/>
            <a:ext cx="3096344" cy="36004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39552" y="6093296"/>
            <a:ext cx="3096344" cy="36004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5734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 l="30461" t="18817" r="22746" b="34581"/>
          <a:stretch>
            <a:fillRect/>
          </a:stretch>
        </p:blipFill>
        <p:spPr bwMode="auto">
          <a:xfrm>
            <a:off x="0" y="-242888"/>
            <a:ext cx="9136063" cy="511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2051050" y="2322513"/>
            <a:ext cx="5614988" cy="4537075"/>
            <a:chOff x="2051720" y="2322530"/>
            <a:chExt cx="5613920" cy="4536504"/>
          </a:xfrm>
        </p:grpSpPr>
        <p:pic>
          <p:nvPicPr>
            <p:cNvPr id="57349" name="Picture 2"/>
            <p:cNvPicPr>
              <a:picLocks noChangeAspect="1" noChangeArrowheads="1"/>
            </p:cNvPicPr>
            <p:nvPr/>
          </p:nvPicPr>
          <p:blipFill>
            <a:blip r:embed="rId4"/>
            <a:srcRect l="49091" t="28047" r="23453" b="32509"/>
            <a:stretch>
              <a:fillRect/>
            </a:stretch>
          </p:blipFill>
          <p:spPr bwMode="auto">
            <a:xfrm>
              <a:off x="2051720" y="2322530"/>
              <a:ext cx="5613920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267744" y="4077072"/>
              <a:ext cx="4752528" cy="28803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  <a:effectLst>
              <a:glow rad="1270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67744" y="5301208"/>
              <a:ext cx="4752528" cy="28803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  <a:effectLst>
              <a:glow rad="1270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886700" cy="1785937"/>
          </a:xfrm>
        </p:spPr>
        <p:txBody>
          <a:bodyPr/>
          <a:lstStyle/>
          <a:p>
            <a:r>
              <a:rPr lang="en-US" sz="2700" smtClean="0"/>
              <a:t>Comparison of </a:t>
            </a:r>
            <a:r>
              <a:rPr lang="en-US" sz="2700" smtClean="0">
                <a:solidFill>
                  <a:srgbClr val="FF0000"/>
                </a:solidFill>
              </a:rPr>
              <a:t>One-Level</a:t>
            </a:r>
            <a:r>
              <a:rPr lang="en-US" sz="2700" smtClean="0"/>
              <a:t> Posterior Lumbar Interbody Fusion Performed With a Minimally Invasive Approach or a Traditional Open Approach</a:t>
            </a:r>
            <a:br>
              <a:rPr lang="en-US" sz="2700" smtClean="0"/>
            </a:br>
            <a:r>
              <a:rPr lang="en-US" sz="2000" smtClean="0">
                <a:solidFill>
                  <a:srgbClr val="7F7F7F"/>
                </a:solidFill>
              </a:rPr>
              <a:t>Park Y. Spine. 2007;32:537-543</a:t>
            </a:r>
            <a:endParaRPr lang="fr-FR" sz="2000" smtClean="0">
              <a:solidFill>
                <a:srgbClr val="7F7F7F"/>
              </a:solidFill>
            </a:endParaRPr>
          </a:p>
        </p:txBody>
      </p:sp>
      <p:sp>
        <p:nvSpPr>
          <p:cNvPr id="59394" name="Espace réservé du contenu 2"/>
          <p:cNvSpPr>
            <a:spLocks noGrp="1"/>
          </p:cNvSpPr>
          <p:nvPr>
            <p:ph idx="1"/>
          </p:nvPr>
        </p:nvSpPr>
        <p:spPr>
          <a:xfrm>
            <a:off x="468313" y="1989138"/>
            <a:ext cx="8050212" cy="4030662"/>
          </a:xfrm>
        </p:spPr>
        <p:txBody>
          <a:bodyPr/>
          <a:lstStyle/>
          <a:p>
            <a:r>
              <a:rPr lang="fr-FR" sz="1800" smtClean="0"/>
              <a:t>Etude prospective, Voie postérieure VS mini invasif</a:t>
            </a:r>
          </a:p>
          <a:p>
            <a:r>
              <a:rPr lang="fr-FR" sz="1800" smtClean="0"/>
              <a:t>Minimally invasive PLIF, Using the Sextant </a:t>
            </a:r>
          </a:p>
          <a:p>
            <a:r>
              <a:rPr lang="en-US" sz="1800" smtClean="0"/>
              <a:t>Open PLIF group, after skin incision about 14 cm</a:t>
            </a:r>
            <a:endParaRPr lang="fr-FR" sz="1800" smtClean="0"/>
          </a:p>
          <a:p>
            <a:r>
              <a:rPr lang="fr-FR" sz="1800" smtClean="0"/>
              <a:t>Suivi minimum de 1 an</a:t>
            </a:r>
          </a:p>
        </p:txBody>
      </p:sp>
      <p:pic>
        <p:nvPicPr>
          <p:cNvPr id="59395" name="Image 3"/>
          <p:cNvPicPr>
            <a:picLocks noChangeAspect="1"/>
          </p:cNvPicPr>
          <p:nvPr/>
        </p:nvPicPr>
        <p:blipFill>
          <a:blip r:embed="rId3"/>
          <a:srcRect l="3365" t="6294" r="53577" b="14789"/>
          <a:stretch>
            <a:fillRect/>
          </a:stretch>
        </p:blipFill>
        <p:spPr bwMode="auto">
          <a:xfrm>
            <a:off x="5611813" y="2025650"/>
            <a:ext cx="3500437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Image 5"/>
          <p:cNvPicPr>
            <a:picLocks noChangeAspect="1"/>
          </p:cNvPicPr>
          <p:nvPr/>
        </p:nvPicPr>
        <p:blipFill>
          <a:blip r:embed="rId4"/>
          <a:srcRect l="3841" t="30080" r="53696" b="32420"/>
          <a:stretch>
            <a:fillRect/>
          </a:stretch>
        </p:blipFill>
        <p:spPr bwMode="auto">
          <a:xfrm>
            <a:off x="374650" y="3744913"/>
            <a:ext cx="470217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3850" y="5589588"/>
            <a:ext cx="4824413" cy="287337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Chirurgie conventionnelle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Au total, pour la MIS</a:t>
            </a:r>
          </a:p>
        </p:txBody>
      </p:sp>
      <p:sp>
        <p:nvSpPr>
          <p:cNvPr id="6144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fr-FR" smtClean="0"/>
          </a:p>
          <a:p>
            <a:pPr>
              <a:buFont typeface="Wingdings" pitchFamily="2" charset="2"/>
              <a:buChar char="Ø"/>
            </a:pPr>
            <a:r>
              <a:rPr lang="fr-FR" smtClean="0"/>
              <a:t> Etudes très différentes méthodologiquement les unes des autres</a:t>
            </a:r>
          </a:p>
          <a:p>
            <a:pPr>
              <a:buFont typeface="Wingdings" pitchFamily="2" charset="2"/>
              <a:buChar char="Ø"/>
            </a:pPr>
            <a:endParaRPr lang="fr-FR" smtClean="0"/>
          </a:p>
          <a:p>
            <a:pPr>
              <a:buFont typeface="Wingdings" pitchFamily="2" charset="2"/>
              <a:buChar char="Ø"/>
            </a:pPr>
            <a:r>
              <a:rPr lang="fr-FR" smtClean="0"/>
              <a:t> Difficile de conclure </a:t>
            </a:r>
          </a:p>
          <a:p>
            <a:pPr>
              <a:buFont typeface="Wingdings" pitchFamily="2" charset="2"/>
              <a:buChar char="Ø"/>
            </a:pPr>
            <a:endParaRPr lang="fr-FR" smtClean="0"/>
          </a:p>
          <a:p>
            <a:pPr>
              <a:buFont typeface="Wingdings" pitchFamily="2" charset="2"/>
              <a:buChar char="Ø"/>
            </a:pPr>
            <a:r>
              <a:rPr lang="fr-FR" smtClean="0"/>
              <a:t> Tendance à un moindre taux d’ISO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Vancomycine in-situ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79413" y="188913"/>
            <a:ext cx="8780462" cy="17002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000" b="1" dirty="0" smtClean="0"/>
              <a:t>Intrawound Application of </a:t>
            </a:r>
            <a:r>
              <a:rPr lang="fr-FR" sz="2000" b="1" dirty="0" err="1" smtClean="0"/>
              <a:t>Vancomycin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Prophylaxis</a:t>
            </a:r>
            <a:r>
              <a:rPr lang="fr-FR" sz="2000" b="1" dirty="0" smtClean="0"/>
              <a:t> in </a:t>
            </a:r>
            <a:r>
              <a:rPr lang="fr-FR" sz="2000" b="1" dirty="0" err="1" smtClean="0"/>
              <a:t>Instrumented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Thoracolumbar</a:t>
            </a:r>
            <a:r>
              <a:rPr lang="fr-FR" sz="2000" b="1" dirty="0" smtClean="0"/>
              <a:t> Fusions  </a:t>
            </a:r>
            <a:r>
              <a:rPr lang="fr-FR" sz="2000" b="1" dirty="0" err="1" smtClean="0"/>
              <a:t>Efﬁcacy</a:t>
            </a:r>
            <a:r>
              <a:rPr lang="fr-FR" sz="2000" b="1" dirty="0" smtClean="0"/>
              <a:t>, Drug Levels, and Patient </a:t>
            </a:r>
            <a:r>
              <a:rPr lang="fr-FR" sz="2000" b="1" dirty="0" err="1" smtClean="0"/>
              <a:t>Outcomes</a:t>
            </a:r>
            <a:r>
              <a:rPr lang="fr-FR" sz="2000" b="1" dirty="0" smtClean="0"/>
              <a:t>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   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Sweet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FA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Spine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. 2011;36:2084-2088.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469900" y="1628775"/>
            <a:ext cx="8350250" cy="5040313"/>
          </a:xfrm>
        </p:spPr>
        <p:txBody>
          <a:bodyPr rtlCol="0">
            <a:noAutofit/>
          </a:bodyPr>
          <a:lstStyle/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Betadine</a:t>
            </a:r>
            <a:r>
              <a:rPr lang="en-US" sz="2400" dirty="0" smtClean="0">
                <a:solidFill>
                  <a:schemeClr val="tx1"/>
                </a:solidFill>
              </a:rPr>
              <a:t> prep </a:t>
            </a:r>
          </a:p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2 g of IV </a:t>
            </a:r>
            <a:r>
              <a:rPr lang="en-US" sz="2400" dirty="0" err="1" smtClean="0">
                <a:solidFill>
                  <a:schemeClr val="tx1"/>
                </a:solidFill>
              </a:rPr>
              <a:t>cefazolin</a:t>
            </a:r>
            <a:r>
              <a:rPr lang="en-US" sz="2400" dirty="0" smtClean="0">
                <a:solidFill>
                  <a:schemeClr val="tx1"/>
                </a:solidFill>
              </a:rPr>
              <a:t> given within </a:t>
            </a:r>
            <a:r>
              <a:rPr lang="en-US" sz="2400" dirty="0" smtClean="0">
                <a:solidFill>
                  <a:srgbClr val="FF0000"/>
                </a:solidFill>
              </a:rPr>
              <a:t>an hour before </a:t>
            </a:r>
            <a:r>
              <a:rPr lang="en-US" sz="2400" dirty="0" smtClean="0">
                <a:solidFill>
                  <a:srgbClr val="000000"/>
                </a:solidFill>
              </a:rPr>
              <a:t>incision and </a:t>
            </a:r>
            <a:r>
              <a:rPr lang="en-US" sz="2400" dirty="0" smtClean="0">
                <a:solidFill>
                  <a:srgbClr val="FF0000"/>
                </a:solidFill>
              </a:rPr>
              <a:t>continued for 24 hours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en-US" sz="2400" dirty="0" smtClean="0"/>
          </a:p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 total of </a:t>
            </a:r>
            <a:r>
              <a:rPr lang="en-US" sz="2400" dirty="0" smtClean="0">
                <a:solidFill>
                  <a:srgbClr val="FF0000"/>
                </a:solidFill>
              </a:rPr>
              <a:t>2 g of </a:t>
            </a:r>
            <a:r>
              <a:rPr lang="en-US" sz="2400" dirty="0" err="1" smtClean="0">
                <a:solidFill>
                  <a:srgbClr val="FF0000"/>
                </a:solidFill>
              </a:rPr>
              <a:t>vancomycin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powder was applied directly to the surgical wound during closure.</a:t>
            </a:r>
          </a:p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Approximately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 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of </a:t>
            </a:r>
            <a:r>
              <a:rPr lang="en-US" sz="2400" dirty="0" err="1" smtClean="0">
                <a:solidFill>
                  <a:srgbClr val="000000"/>
                </a:solidFill>
              </a:rPr>
              <a:t>vancomycin</a:t>
            </a:r>
            <a:r>
              <a:rPr lang="en-US" sz="2400" dirty="0" smtClean="0">
                <a:solidFill>
                  <a:srgbClr val="000000"/>
                </a:solidFill>
              </a:rPr>
              <a:t> powder was </a:t>
            </a:r>
            <a:r>
              <a:rPr lang="en-US" sz="2400" dirty="0" smtClean="0">
                <a:solidFill>
                  <a:srgbClr val="FF0000"/>
                </a:solidFill>
              </a:rPr>
              <a:t>mixed in with the bone grafting </a:t>
            </a:r>
            <a:r>
              <a:rPr lang="en-US" sz="2400" dirty="0" smtClean="0">
                <a:solidFill>
                  <a:srgbClr val="000000"/>
                </a:solidFill>
              </a:rPr>
              <a:t>material a minimum of 15 minutes before placement in the wound.</a:t>
            </a:r>
          </a:p>
          <a:p>
            <a:pPr marL="342900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One hundred seventy-eight consecutive patients from the </a:t>
            </a:r>
            <a:r>
              <a:rPr lang="en-US" sz="2400" dirty="0" err="1" smtClean="0">
                <a:solidFill>
                  <a:srgbClr val="000000"/>
                </a:solidFill>
              </a:rPr>
              <a:t>vancomycin</a:t>
            </a:r>
            <a:r>
              <a:rPr lang="en-US" sz="2400" dirty="0" smtClean="0">
                <a:solidFill>
                  <a:srgbClr val="000000"/>
                </a:solidFill>
              </a:rPr>
              <a:t> group had blood samples obtained from the wounds via the surgical drains on postoperative day 0 to 3 with simultaneous serum levels </a:t>
            </a:r>
            <a:r>
              <a:rPr lang="en-US" sz="2400" dirty="0" smtClean="0">
                <a:solidFill>
                  <a:srgbClr val="FF0000"/>
                </a:solidFill>
              </a:rPr>
              <a:t>to determine </a:t>
            </a:r>
            <a:r>
              <a:rPr lang="en-US" sz="2400" dirty="0" err="1" smtClean="0">
                <a:solidFill>
                  <a:srgbClr val="FF0000"/>
                </a:solidFill>
              </a:rPr>
              <a:t>vancomycin</a:t>
            </a:r>
            <a:r>
              <a:rPr lang="en-US" sz="2400" dirty="0" smtClean="0">
                <a:solidFill>
                  <a:srgbClr val="FF0000"/>
                </a:solidFill>
              </a:rPr>
              <a:t> concentrations.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ce réservé du contenu 2"/>
          <p:cNvSpPr>
            <a:spLocks noGrp="1"/>
          </p:cNvSpPr>
          <p:nvPr>
            <p:ph idx="1"/>
          </p:nvPr>
        </p:nvSpPr>
        <p:spPr>
          <a:xfrm>
            <a:off x="503238" y="331788"/>
            <a:ext cx="7886700" cy="4351337"/>
          </a:xfrm>
        </p:spPr>
        <p:txBody>
          <a:bodyPr/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Superﬁcial</a:t>
            </a:r>
            <a:r>
              <a:rPr lang="en-US" sz="2400" smtClean="0"/>
              <a:t> wound complications and infection that did </a:t>
            </a:r>
            <a:r>
              <a:rPr lang="en-US" sz="2400" smtClean="0">
                <a:solidFill>
                  <a:srgbClr val="FF0000"/>
                </a:solidFill>
              </a:rPr>
              <a:t>not require surgical debridement</a:t>
            </a:r>
            <a:r>
              <a:rPr lang="en-US" sz="2400" smtClean="0"/>
              <a:t> or </a:t>
            </a:r>
            <a:r>
              <a:rPr lang="en-US" sz="2400" smtClean="0">
                <a:solidFill>
                  <a:srgbClr val="FF0000"/>
                </a:solidFill>
              </a:rPr>
              <a:t>IV antibiotics</a:t>
            </a:r>
            <a:r>
              <a:rPr lang="en-US" sz="2400" smtClean="0"/>
              <a:t> were not further analyzed.</a:t>
            </a:r>
            <a:endParaRPr lang="fr-FR" sz="2400" smtClean="0"/>
          </a:p>
        </p:txBody>
      </p:sp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2555875" y="765175"/>
            <a:ext cx="3840163" cy="5919788"/>
            <a:chOff x="2511380" y="562245"/>
            <a:chExt cx="3840183" cy="5920283"/>
          </a:xfrm>
        </p:grpSpPr>
        <p:pic>
          <p:nvPicPr>
            <p:cNvPr id="65539" name="Image 4"/>
            <p:cNvPicPr>
              <a:picLocks noChangeAspect="1"/>
            </p:cNvPicPr>
            <p:nvPr/>
          </p:nvPicPr>
          <p:blipFill>
            <a:blip r:embed="rId3"/>
            <a:srcRect l="48163" t="7545" r="7750" b="1787"/>
            <a:stretch>
              <a:fillRect/>
            </a:stretch>
          </p:blipFill>
          <p:spPr bwMode="auto">
            <a:xfrm>
              <a:off x="2511380" y="562245"/>
              <a:ext cx="3840183" cy="5920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627269" y="1629134"/>
              <a:ext cx="3600469" cy="215918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27269" y="5804608"/>
              <a:ext cx="3600469" cy="288949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ce réservé du contenu 2"/>
          <p:cNvSpPr>
            <a:spLocks noGrp="1"/>
          </p:cNvSpPr>
          <p:nvPr>
            <p:ph idx="1"/>
          </p:nvPr>
        </p:nvSpPr>
        <p:spPr>
          <a:xfrm>
            <a:off x="468313" y="1628775"/>
            <a:ext cx="7886700" cy="4351338"/>
          </a:xfrm>
        </p:spPr>
        <p:txBody>
          <a:bodyPr/>
          <a:lstStyle/>
          <a:p>
            <a:pPr algn="just"/>
            <a:r>
              <a:rPr lang="en-US" sz="2400" smtClean="0"/>
              <a:t>The difference in infection rates between the adjunctive </a:t>
            </a:r>
            <a:r>
              <a:rPr lang="en-US" sz="2400" smtClean="0">
                <a:solidFill>
                  <a:srgbClr val="FF0000"/>
                </a:solidFill>
              </a:rPr>
              <a:t>vancomycin group (0.2%) </a:t>
            </a:r>
            <a:r>
              <a:rPr lang="en-US" sz="2400" smtClean="0"/>
              <a:t>and </a:t>
            </a:r>
            <a:r>
              <a:rPr lang="en-US" sz="2400" smtClean="0">
                <a:solidFill>
                  <a:srgbClr val="FF0000"/>
                </a:solidFill>
              </a:rPr>
              <a:t>control group (2.6%) </a:t>
            </a:r>
            <a:r>
              <a:rPr lang="en-US" sz="2400" smtClean="0"/>
              <a:t>was statistically signiﬁcant (p&lt; 0.0001).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 There was no signiﬁcant difference between the control and vancomycin groups for pre operative ODI (p=0.38), postoperative ODI (p= 0.67), preoperative SF-36 (P=0.42), or postoperative SF-36 (p=0.54). 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Vancomycin powder cost per patient is approximately $12</a:t>
            </a:r>
            <a:endParaRPr lang="fr-FR" sz="2400" smtClean="0"/>
          </a:p>
        </p:txBody>
      </p:sp>
      <p:sp>
        <p:nvSpPr>
          <p:cNvPr id="67586" name="Titre 1"/>
          <p:cNvSpPr txBox="1">
            <a:spLocks/>
          </p:cNvSpPr>
          <p:nvPr/>
        </p:nvSpPr>
        <p:spPr bwMode="auto">
          <a:xfrm>
            <a:off x="468313" y="188913"/>
            <a:ext cx="79359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r>
              <a:rPr lang="fr-FR" sz="3200" b="1">
                <a:latin typeface="Calibri" pitchFamily="34" charset="0"/>
              </a:rPr>
              <a:t>Results</a:t>
            </a:r>
            <a:endParaRPr lang="fr-FR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u contenu 2"/>
          <p:cNvSpPr>
            <a:spLocks noGrp="1"/>
          </p:cNvSpPr>
          <p:nvPr>
            <p:ph idx="1"/>
          </p:nvPr>
        </p:nvSpPr>
        <p:spPr>
          <a:xfrm>
            <a:off x="468313" y="260350"/>
            <a:ext cx="7886700" cy="4279900"/>
          </a:xfrm>
        </p:spPr>
        <p:txBody>
          <a:bodyPr/>
          <a:lstStyle/>
          <a:p>
            <a:pPr algn="just"/>
            <a:r>
              <a:rPr lang="en-US" sz="2400" smtClean="0"/>
              <a:t>Vancomycin from the surgical </a:t>
            </a:r>
            <a:r>
              <a:rPr lang="en-US" sz="2400" smtClean="0">
                <a:solidFill>
                  <a:srgbClr val="FF0000"/>
                </a:solidFill>
              </a:rPr>
              <a:t>drains</a:t>
            </a:r>
            <a:r>
              <a:rPr lang="en-US" sz="2400" smtClean="0"/>
              <a:t> peaked on postoperative with an average of 1475 μg/mL (263–2938) on day 0 and dropped to an average of 128 μg/mL (37–311) on postoperative day 3. </a:t>
            </a:r>
          </a:p>
          <a:p>
            <a:pPr algn="just"/>
            <a:r>
              <a:rPr lang="en-US" sz="2400" smtClean="0">
                <a:solidFill>
                  <a:srgbClr val="FF0000"/>
                </a:solidFill>
              </a:rPr>
              <a:t>Serum vancomycin</a:t>
            </a:r>
            <a:r>
              <a:rPr lang="en-US" sz="2400" smtClean="0"/>
              <a:t> levels </a:t>
            </a:r>
            <a:r>
              <a:rPr lang="en-US" sz="2400" smtClean="0">
                <a:solidFill>
                  <a:srgbClr val="FF0000"/>
                </a:solidFill>
              </a:rPr>
              <a:t>were not detected in 80% of patients </a:t>
            </a:r>
            <a:r>
              <a:rPr lang="en-US" sz="2400" smtClean="0"/>
              <a:t>with a minimum sensitivity of 0.6 μg/mL. </a:t>
            </a:r>
          </a:p>
          <a:p>
            <a:pPr algn="just"/>
            <a:r>
              <a:rPr lang="en-US" sz="2400" smtClean="0"/>
              <a:t>In 20% of patients where a serum vancomycin drug level was detected, the average vancomycin level was 1.6 μg/ mL (0.7 to 5.9) on post operative day 1. Only 6% of patients had detectable vancomycin blood levels after post operative day 1.  </a:t>
            </a:r>
          </a:p>
          <a:p>
            <a:pPr algn="just"/>
            <a:endParaRPr lang="fr-FR" smtClean="0"/>
          </a:p>
        </p:txBody>
      </p:sp>
      <p:pic>
        <p:nvPicPr>
          <p:cNvPr id="68610" name="Image 3"/>
          <p:cNvPicPr>
            <a:picLocks noChangeAspect="1"/>
          </p:cNvPicPr>
          <p:nvPr/>
        </p:nvPicPr>
        <p:blipFill>
          <a:blip r:embed="rId3"/>
          <a:srcRect l="5226" t="44775" r="7837" b="32750"/>
          <a:stretch>
            <a:fillRect/>
          </a:stretch>
        </p:blipFill>
        <p:spPr bwMode="auto">
          <a:xfrm>
            <a:off x="323850" y="4724400"/>
            <a:ext cx="8345488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r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886700" cy="2251075"/>
          </a:xfrm>
        </p:spPr>
        <p:txBody>
          <a:bodyPr/>
          <a:lstStyle/>
          <a:p>
            <a:r>
              <a:rPr lang="fr-FR" sz="2000" b="1" smtClean="0"/>
              <a:t>Prophylactic intraoperative powdered vancomycin and postoperative deep spinal wound infection: 1,512 consecutive surgical cases over a 6-year period</a:t>
            </a:r>
            <a:br>
              <a:rPr lang="fr-FR" sz="2000" b="1" smtClean="0"/>
            </a:br>
            <a:r>
              <a:rPr lang="fr-FR" sz="2000" smtClean="0">
                <a:solidFill>
                  <a:srgbClr val="7F7F7F"/>
                </a:solidFill>
              </a:rPr>
              <a:t>Molinari RW. Eur Spine J. 2012;21:S476-S482.</a:t>
            </a:r>
          </a:p>
        </p:txBody>
      </p:sp>
      <p:sp>
        <p:nvSpPr>
          <p:cNvPr id="70658" name="Espace réservé du contenu 2"/>
          <p:cNvSpPr>
            <a:spLocks noGrp="1"/>
          </p:cNvSpPr>
          <p:nvPr>
            <p:ph idx="1"/>
          </p:nvPr>
        </p:nvSpPr>
        <p:spPr>
          <a:xfrm>
            <a:off x="468313" y="2349500"/>
            <a:ext cx="8556625" cy="3938588"/>
          </a:xfrm>
        </p:spPr>
        <p:txBody>
          <a:bodyPr/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1 g </a:t>
            </a:r>
            <a:r>
              <a:rPr lang="en-US" sz="2400" smtClean="0"/>
              <a:t>vancomycin powder was placed into each wound at the conclusion of each procedure and prior to closure of the deep lumbar fascia.</a:t>
            </a:r>
          </a:p>
          <a:p>
            <a:pPr algn="just"/>
            <a:r>
              <a:rPr lang="en-US" sz="2400" smtClean="0"/>
              <a:t>Receive a perioperative dose of IV antibiotic within 60 min of the surgical incision for routine infection prophylaxis. One gram of cefazolin was administered.</a:t>
            </a:r>
          </a:p>
          <a:p>
            <a:pPr algn="just"/>
            <a:r>
              <a:rPr lang="en-US" sz="2400" smtClean="0">
                <a:solidFill>
                  <a:srgbClr val="FF0000"/>
                </a:solidFill>
              </a:rPr>
              <a:t>Only</a:t>
            </a:r>
            <a:r>
              <a:rPr lang="en-US" sz="2400" smtClean="0"/>
              <a:t> the rate of </a:t>
            </a:r>
            <a:r>
              <a:rPr lang="en-US" sz="2400" smtClean="0">
                <a:solidFill>
                  <a:srgbClr val="FF0000"/>
                </a:solidFill>
              </a:rPr>
              <a:t>deep spinal surgical wound </a:t>
            </a:r>
            <a:r>
              <a:rPr lang="en-US" sz="2400" smtClean="0"/>
              <a:t>infection was determined.</a:t>
            </a:r>
            <a:endParaRPr lang="fr-F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age 3"/>
          <p:cNvPicPr>
            <a:picLocks noChangeAspect="1"/>
          </p:cNvPicPr>
          <p:nvPr/>
        </p:nvPicPr>
        <p:blipFill>
          <a:blip r:embed="rId2"/>
          <a:srcRect l="9875" t="46063" r="51251" b="1613"/>
          <a:stretch>
            <a:fillRect/>
          </a:stretch>
        </p:blipFill>
        <p:spPr bwMode="auto">
          <a:xfrm>
            <a:off x="323850" y="1125538"/>
            <a:ext cx="412750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Image 4"/>
          <p:cNvPicPr>
            <a:picLocks noChangeAspect="1"/>
          </p:cNvPicPr>
          <p:nvPr/>
        </p:nvPicPr>
        <p:blipFill>
          <a:blip r:embed="rId3"/>
          <a:srcRect l="10210" t="3040" r="51907"/>
          <a:stretch>
            <a:fillRect/>
          </a:stretch>
        </p:blipFill>
        <p:spPr bwMode="auto">
          <a:xfrm>
            <a:off x="5148263" y="0"/>
            <a:ext cx="360045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288" y="188913"/>
            <a:ext cx="8199437" cy="5853112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r>
              <a:rPr lang="fr-FR" sz="2400" b="1" dirty="0" err="1" smtClean="0"/>
              <a:t>Results</a:t>
            </a:r>
            <a:endParaRPr lang="fr-FR" sz="2400" u="sng" dirty="0" smtClean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849 cases were </a:t>
            </a:r>
            <a:r>
              <a:rPr lang="en-US" sz="2400" dirty="0" err="1" smtClean="0"/>
              <a:t>uninstrumented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478 </a:t>
            </a:r>
            <a:r>
              <a:rPr lang="en-US" sz="2400" dirty="0" smtClean="0"/>
              <a:t>cases were instrumented posterior thoracic or lumbar, 12 instrumented anterior thoracic or lumbar, 126 instrumented anterior cervical, 47 instrumented posterior cervical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Total of </a:t>
            </a:r>
            <a:r>
              <a:rPr lang="en-US" sz="2400" dirty="0" smtClean="0">
                <a:solidFill>
                  <a:srgbClr val="FF0000"/>
                </a:solidFill>
              </a:rPr>
              <a:t>1512 cases.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15 of the 1,512 patients (</a:t>
            </a:r>
            <a:r>
              <a:rPr lang="en-US" sz="2400" dirty="0" smtClean="0">
                <a:solidFill>
                  <a:srgbClr val="FF0000"/>
                </a:solidFill>
              </a:rPr>
              <a:t>0.99%</a:t>
            </a:r>
            <a:r>
              <a:rPr lang="en-US" sz="2400" dirty="0" smtClean="0"/>
              <a:t>) as having evidence of postoperative deep wound infection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1.20%</a:t>
            </a:r>
            <a:r>
              <a:rPr lang="en-US" sz="2400" dirty="0" smtClean="0"/>
              <a:t> (8/663) for </a:t>
            </a:r>
            <a:r>
              <a:rPr lang="en-US" sz="2400" dirty="0" smtClean="0">
                <a:solidFill>
                  <a:srgbClr val="FF0000"/>
                </a:solidFill>
              </a:rPr>
              <a:t>instrumented</a:t>
            </a:r>
            <a:r>
              <a:rPr lang="en-US" sz="2400" dirty="0" smtClean="0"/>
              <a:t> spinal surgeries, and </a:t>
            </a:r>
            <a:r>
              <a:rPr lang="en-US" sz="2400" dirty="0" smtClean="0">
                <a:solidFill>
                  <a:srgbClr val="FF0000"/>
                </a:solidFill>
              </a:rPr>
              <a:t>0.82%</a:t>
            </a:r>
            <a:r>
              <a:rPr lang="en-US" sz="2400" dirty="0" smtClean="0"/>
              <a:t> (7/849) for posterior </a:t>
            </a:r>
            <a:r>
              <a:rPr lang="en-US" sz="2400" dirty="0" err="1" smtClean="0">
                <a:solidFill>
                  <a:srgbClr val="FF0000"/>
                </a:solidFill>
              </a:rPr>
              <a:t>decompressive</a:t>
            </a:r>
            <a:r>
              <a:rPr lang="en-US" sz="2400" dirty="0" smtClean="0">
                <a:solidFill>
                  <a:srgbClr val="FF0000"/>
                </a:solidFill>
              </a:rPr>
              <a:t> laminectomy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72706" name="Image 3"/>
          <p:cNvPicPr>
            <a:picLocks noChangeAspect="1"/>
          </p:cNvPicPr>
          <p:nvPr/>
        </p:nvPicPr>
        <p:blipFill>
          <a:blip r:embed="rId2"/>
          <a:srcRect l="9558" t="53899" r="50336" b="10561"/>
          <a:stretch>
            <a:fillRect/>
          </a:stretch>
        </p:blipFill>
        <p:spPr bwMode="auto">
          <a:xfrm>
            <a:off x="4427538" y="4221163"/>
            <a:ext cx="4278312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ce réservé du contenu 4"/>
          <p:cNvSpPr>
            <a:spLocks noGrp="1"/>
          </p:cNvSpPr>
          <p:nvPr>
            <p:ph idx="1"/>
          </p:nvPr>
        </p:nvSpPr>
        <p:spPr>
          <a:xfrm>
            <a:off x="395288" y="134938"/>
            <a:ext cx="7854950" cy="5670550"/>
          </a:xfrm>
        </p:spPr>
        <p:txBody>
          <a:bodyPr/>
          <a:lstStyle/>
          <a:p>
            <a:pPr algn="just"/>
            <a:r>
              <a:rPr lang="en-US" sz="2400" smtClean="0"/>
              <a:t>Increased rates of complications related to powdered vancomycin use were not identiﬁed in this series. </a:t>
            </a:r>
          </a:p>
          <a:p>
            <a:pPr algn="just"/>
            <a:r>
              <a:rPr lang="en-US" sz="2400" smtClean="0"/>
              <a:t>A search of the medical records and surgical database did not reveal evidence of increased rates of postoperative </a:t>
            </a:r>
            <a:r>
              <a:rPr lang="en-US" sz="2400" smtClean="0">
                <a:solidFill>
                  <a:srgbClr val="FF0000"/>
                </a:solidFill>
              </a:rPr>
              <a:t>renal insufﬁciency or renal failure</a:t>
            </a:r>
            <a:r>
              <a:rPr lang="en-US" sz="2400" smtClean="0"/>
              <a:t> among the 1,512 consecutive spinal surgical cases, and only </a:t>
            </a:r>
            <a:r>
              <a:rPr lang="en-US" sz="2400" smtClean="0">
                <a:solidFill>
                  <a:srgbClr val="FF0000"/>
                </a:solidFill>
              </a:rPr>
              <a:t>one patient </a:t>
            </a:r>
            <a:r>
              <a:rPr lang="en-US" sz="2400" smtClean="0"/>
              <a:t>(0.07%) was identiﬁed as having </a:t>
            </a:r>
            <a:r>
              <a:rPr lang="en-US" sz="2400" smtClean="0">
                <a:solidFill>
                  <a:srgbClr val="FF0000"/>
                </a:solidFill>
              </a:rPr>
              <a:t>unexplained renal failure or insufﬁciency</a:t>
            </a:r>
            <a:r>
              <a:rPr lang="en-US" sz="2400" smtClean="0"/>
              <a:t> after elective spinal surgery. </a:t>
            </a:r>
          </a:p>
          <a:p>
            <a:pPr algn="just"/>
            <a:r>
              <a:rPr lang="en-US" sz="2400" smtClean="0">
                <a:solidFill>
                  <a:srgbClr val="FF0000"/>
                </a:solidFill>
              </a:rPr>
              <a:t>Two additional patients </a:t>
            </a:r>
            <a:r>
              <a:rPr lang="en-US" sz="2400" smtClean="0"/>
              <a:t>(0.13%) experienced </a:t>
            </a:r>
            <a:r>
              <a:rPr lang="en-US" sz="2400" smtClean="0">
                <a:solidFill>
                  <a:srgbClr val="FF0000"/>
                </a:solidFill>
              </a:rPr>
              <a:t>transient hearing loss</a:t>
            </a:r>
            <a:r>
              <a:rPr lang="en-US" sz="2400" smtClean="0"/>
              <a:t> that resolved in the early postoperative period. </a:t>
            </a:r>
          </a:p>
          <a:p>
            <a:pPr algn="just"/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Rates of Infection After Spine Surgery Based on 108,419 </a:t>
            </a:r>
            <a:r>
              <a:rPr lang="en-US" sz="2000" dirty="0" smtClean="0">
                <a:latin typeface="+mn-lt"/>
              </a:rPr>
              <a:t>Procedures.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 Report from the Scoliosis Research Society Morbidity and Mortality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Committee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Smith JS. Spine. 2011;36:556-563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410" name="Espace réservé du contenu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just"/>
            <a:r>
              <a:rPr lang="en-US" sz="2000" smtClean="0"/>
              <a:t>The SRS M&amp;M database </a:t>
            </a:r>
          </a:p>
          <a:p>
            <a:pPr algn="just"/>
            <a:r>
              <a:rPr lang="fr-FR" sz="2000" smtClean="0">
                <a:solidFill>
                  <a:srgbClr val="FF0000"/>
                </a:solidFill>
              </a:rPr>
              <a:t>108 419 </a:t>
            </a:r>
            <a:r>
              <a:rPr lang="fr-FR" sz="2000" smtClean="0"/>
              <a:t>surgical cases</a:t>
            </a:r>
          </a:p>
          <a:p>
            <a:pPr algn="just"/>
            <a:r>
              <a:rPr lang="en-US" sz="2000" smtClean="0"/>
              <a:t>The overall rates of superﬁcial and deep infection were 0.8% and 1.3%, respectively -&gt; </a:t>
            </a:r>
            <a:r>
              <a:rPr lang="en-US" sz="2000" smtClean="0">
                <a:solidFill>
                  <a:srgbClr val="FF0000"/>
                </a:solidFill>
              </a:rPr>
              <a:t>2,1%</a:t>
            </a:r>
            <a:endParaRPr lang="fr-FR" sz="2000" smtClean="0">
              <a:solidFill>
                <a:srgbClr val="FF0000"/>
              </a:solidFill>
            </a:endParaRPr>
          </a:p>
          <a:p>
            <a:pPr algn="just"/>
            <a:r>
              <a:rPr lang="en-US" sz="2000" smtClean="0"/>
              <a:t>Procedures using a minimally invasive approach comprised 13% of cases. </a:t>
            </a:r>
          </a:p>
        </p:txBody>
      </p:sp>
      <p:pic>
        <p:nvPicPr>
          <p:cNvPr id="17411" name="Image 4"/>
          <p:cNvPicPr>
            <a:picLocks noChangeAspect="1"/>
          </p:cNvPicPr>
          <p:nvPr/>
        </p:nvPicPr>
        <p:blipFill>
          <a:blip r:embed="rId3"/>
          <a:srcRect l="15445" t="10519" r="6461" b="53127"/>
          <a:stretch>
            <a:fillRect/>
          </a:stretch>
        </p:blipFill>
        <p:spPr bwMode="auto">
          <a:xfrm>
            <a:off x="717550" y="3500438"/>
            <a:ext cx="773588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362950" cy="172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700" dirty="0" err="1" smtClean="0"/>
              <a:t>Lumbar</a:t>
            </a:r>
            <a:r>
              <a:rPr lang="fr-FR" sz="2700" dirty="0" smtClean="0"/>
              <a:t> </a:t>
            </a:r>
            <a:r>
              <a:rPr lang="fr-FR" sz="2700" dirty="0" err="1"/>
              <a:t>laminectomy</a:t>
            </a:r>
            <a:r>
              <a:rPr lang="fr-FR" sz="2700" dirty="0"/>
              <a:t> and fusion </a:t>
            </a:r>
            <a:r>
              <a:rPr lang="fr-FR" sz="2700" dirty="0" err="1"/>
              <a:t>with</a:t>
            </a:r>
            <a:r>
              <a:rPr lang="fr-FR" sz="2700" dirty="0"/>
              <a:t> routine local application of</a:t>
            </a:r>
            <a:br>
              <a:rPr lang="fr-FR" sz="2700" dirty="0"/>
            </a:br>
            <a:r>
              <a:rPr lang="fr-FR" sz="2700" dirty="0" err="1"/>
              <a:t>vancomycin</a:t>
            </a:r>
            <a:r>
              <a:rPr lang="fr-FR" sz="2700" dirty="0"/>
              <a:t> </a:t>
            </a:r>
            <a:r>
              <a:rPr lang="fr-FR" sz="2700" dirty="0" err="1"/>
              <a:t>powder</a:t>
            </a:r>
            <a:r>
              <a:rPr lang="fr-FR" sz="2700" dirty="0"/>
              <a:t>: </a:t>
            </a:r>
            <a:r>
              <a:rPr lang="fr-FR" sz="2700" dirty="0" err="1"/>
              <a:t>Decreased</a:t>
            </a:r>
            <a:r>
              <a:rPr lang="fr-FR" sz="2700" dirty="0"/>
              <a:t> infection rate in </a:t>
            </a:r>
            <a:r>
              <a:rPr lang="fr-FR" sz="2700" dirty="0" err="1" smtClean="0"/>
              <a:t>instrumented</a:t>
            </a:r>
            <a:r>
              <a:rPr lang="fr-FR" sz="2700" dirty="0"/>
              <a:t> </a:t>
            </a:r>
            <a:r>
              <a:rPr lang="fr-FR" sz="2700" dirty="0" smtClean="0"/>
              <a:t>and non</a:t>
            </a:r>
            <a:r>
              <a:rPr lang="fr-FR" sz="2700" dirty="0"/>
              <a:t>-</a:t>
            </a:r>
            <a:r>
              <a:rPr lang="fr-FR" sz="2700" dirty="0" err="1"/>
              <a:t>instrumented</a:t>
            </a:r>
            <a:r>
              <a:rPr lang="fr-FR" sz="2700" dirty="0"/>
              <a:t> </a:t>
            </a:r>
            <a:r>
              <a:rPr lang="fr-FR" sz="2700" dirty="0" smtClean="0"/>
              <a:t>cases.</a:t>
            </a:r>
            <a:br>
              <a:rPr lang="fr-FR" sz="2700" dirty="0" smtClean="0"/>
            </a:b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Strom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R.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Clinical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Neurosurgery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. 2013;115 1766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– 1769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288" y="5162550"/>
            <a:ext cx="839787" cy="35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5779" name="ZoneTexte 8"/>
          <p:cNvSpPr txBox="1">
            <a:spLocks noChangeArrowheads="1"/>
          </p:cNvSpPr>
          <p:nvPr/>
        </p:nvSpPr>
        <p:spPr bwMode="auto">
          <a:xfrm>
            <a:off x="468313" y="2492375"/>
            <a:ext cx="7704137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fr-FR" sz="2400">
                <a:latin typeface="Calibri" pitchFamily="34" charset="0"/>
              </a:rPr>
              <a:t>Review board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2400">
                <a:latin typeface="Calibri" pitchFamily="34" charset="0"/>
              </a:rPr>
              <a:t>January 2007 to December 2011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2400">
                <a:latin typeface="Calibri" pitchFamily="34" charset="0"/>
              </a:rPr>
              <a:t>All patients received </a:t>
            </a:r>
            <a:r>
              <a:rPr lang="fr-FR" sz="2400">
                <a:solidFill>
                  <a:srgbClr val="FF0000"/>
                </a:solidFill>
                <a:latin typeface="Calibri" pitchFamily="34" charset="0"/>
              </a:rPr>
              <a:t>intravenous antibiotics</a:t>
            </a:r>
            <a:r>
              <a:rPr lang="fr-FR" sz="2400">
                <a:latin typeface="Calibri" pitchFamily="34" charset="0"/>
              </a:rPr>
              <a:t> within 1h of skin incision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2400">
                <a:latin typeface="Calibri" pitchFamily="34" charset="0"/>
              </a:rPr>
              <a:t>Routine local application of </a:t>
            </a:r>
            <a:r>
              <a:rPr lang="fr-FR" sz="2400">
                <a:solidFill>
                  <a:srgbClr val="FF0000"/>
                </a:solidFill>
                <a:latin typeface="Calibri" pitchFamily="34" charset="0"/>
              </a:rPr>
              <a:t>1 g vancomycin </a:t>
            </a:r>
            <a:r>
              <a:rPr lang="fr-FR" sz="2400">
                <a:latin typeface="Calibri" pitchFamily="34" charset="0"/>
              </a:rPr>
              <a:t>powder was </a:t>
            </a:r>
            <a:r>
              <a:rPr lang="fr-FR" sz="2400">
                <a:solidFill>
                  <a:srgbClr val="FF0000"/>
                </a:solidFill>
                <a:latin typeface="Calibri" pitchFamily="34" charset="0"/>
              </a:rPr>
              <a:t>started in August 2009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2400">
                <a:latin typeface="Calibri" pitchFamily="34" charset="0"/>
              </a:rPr>
              <a:t>It was </a:t>
            </a:r>
            <a:r>
              <a:rPr lang="fr-FR" sz="2400">
                <a:solidFill>
                  <a:srgbClr val="FF0000"/>
                </a:solidFill>
                <a:latin typeface="Calibri" pitchFamily="34" charset="0"/>
              </a:rPr>
              <a:t>not applied </a:t>
            </a:r>
            <a:r>
              <a:rPr lang="fr-FR" sz="2400">
                <a:latin typeface="Calibri" pitchFamily="34" charset="0"/>
              </a:rPr>
              <a:t>to the instrumentation or bone graft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2400">
                <a:latin typeface="Calibri" pitchFamily="34" charset="0"/>
              </a:rPr>
              <a:t>Subfascial </a:t>
            </a:r>
            <a:r>
              <a:rPr lang="fr-FR" sz="2400">
                <a:solidFill>
                  <a:srgbClr val="FF0000"/>
                </a:solidFill>
                <a:latin typeface="Calibri" pitchFamily="34" charset="0"/>
              </a:rPr>
              <a:t>drains</a:t>
            </a:r>
            <a:r>
              <a:rPr lang="fr-FR" sz="2400">
                <a:latin typeface="Calibri" pitchFamily="34" charset="0"/>
              </a:rPr>
              <a:t> were placed in all patients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2400">
                <a:latin typeface="Calibri" pitchFamily="34" charset="0"/>
              </a:rPr>
              <a:t>Intravenous antibiotics were continued while the drains were in place</a:t>
            </a:r>
          </a:p>
          <a:p>
            <a:pPr marL="285750" indent="-285750" algn="just">
              <a:buFont typeface="Arial" charset="0"/>
              <a:buChar char="•"/>
            </a:pPr>
            <a:endParaRPr lang="fr-FR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638" y="365125"/>
            <a:ext cx="1849437" cy="32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423988" y="2039938"/>
            <a:ext cx="7354887" cy="328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95288" y="188913"/>
            <a:ext cx="8208962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>
                <a:latin typeface="+mn-lt"/>
              </a:rPr>
              <a:t>Patients </a:t>
            </a:r>
            <a:r>
              <a:rPr lang="fr-FR" sz="2800" dirty="0" err="1">
                <a:latin typeface="+mn-lt"/>
              </a:rPr>
              <a:t>were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divided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into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two</a:t>
            </a:r>
            <a:r>
              <a:rPr lang="fr-FR" sz="2800" dirty="0">
                <a:latin typeface="+mn-lt"/>
              </a:rPr>
              <a:t> groups: </a:t>
            </a:r>
          </a:p>
          <a:p>
            <a:pPr marL="1200150" lvl="2" indent="-285750" algn="just" fontAlgn="auto">
              <a:spcBef>
                <a:spcPts val="0"/>
              </a:spcBef>
              <a:spcAft>
                <a:spcPts val="0"/>
              </a:spcAft>
              <a:buSzPct val="75000"/>
              <a:buFont typeface="Wingdings" charset="2"/>
              <a:buChar char="Ø"/>
              <a:defRPr/>
            </a:pPr>
            <a:r>
              <a:rPr lang="fr-FR" sz="2000" dirty="0" err="1">
                <a:latin typeface="+mn-lt"/>
              </a:rPr>
              <a:t>those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who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had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surgery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without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vancomycin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powder</a:t>
            </a:r>
            <a:r>
              <a:rPr lang="fr-FR" sz="2000" dirty="0">
                <a:latin typeface="+mn-lt"/>
              </a:rPr>
              <a:t> (</a:t>
            </a:r>
            <a:r>
              <a:rPr lang="fr-FR" sz="2000" dirty="0" err="1">
                <a:latin typeface="+mn-lt"/>
              </a:rPr>
              <a:t>January</a:t>
            </a:r>
            <a:r>
              <a:rPr lang="fr-FR" sz="2000" dirty="0">
                <a:latin typeface="+mn-lt"/>
              </a:rPr>
              <a:t> 2007–July 2009)</a:t>
            </a:r>
          </a:p>
          <a:p>
            <a:pPr marL="1200150" lvl="2" indent="-285750" algn="just" fontAlgn="auto">
              <a:spcBef>
                <a:spcPts val="0"/>
              </a:spcBef>
              <a:spcAft>
                <a:spcPts val="0"/>
              </a:spcAft>
              <a:buSzPct val="75000"/>
              <a:buFont typeface="Wingdings" charset="2"/>
              <a:buChar char="Ø"/>
              <a:defRPr/>
            </a:pPr>
            <a:r>
              <a:rPr lang="fr-FR" sz="2000" dirty="0" err="1">
                <a:latin typeface="+mn-lt"/>
              </a:rPr>
              <a:t>Those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who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received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vancomycin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powder</a:t>
            </a:r>
            <a:r>
              <a:rPr lang="fr-FR" sz="2000" dirty="0">
                <a:latin typeface="+mn-lt"/>
              </a:rPr>
              <a:t> (August 2009–</a:t>
            </a:r>
            <a:r>
              <a:rPr lang="fr-FR" sz="2000" dirty="0" err="1">
                <a:latin typeface="+mn-lt"/>
              </a:rPr>
              <a:t>December</a:t>
            </a:r>
            <a:r>
              <a:rPr lang="fr-FR" sz="2000" dirty="0">
                <a:latin typeface="+mn-lt"/>
              </a:rPr>
              <a:t> 2011)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latin typeface="+mn-lt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 err="1">
                <a:latin typeface="+mn-lt"/>
              </a:rPr>
              <a:t>Minor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superficial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wound</a:t>
            </a:r>
            <a:r>
              <a:rPr lang="fr-FR" sz="2800" dirty="0">
                <a:latin typeface="+mn-lt"/>
              </a:rPr>
              <a:t> issues </a:t>
            </a:r>
            <a:r>
              <a:rPr lang="fr-FR" sz="2800" dirty="0" err="1">
                <a:latin typeface="+mn-lt"/>
              </a:rPr>
              <a:t>such</a:t>
            </a:r>
            <a:r>
              <a:rPr lang="fr-FR" sz="2800" dirty="0">
                <a:latin typeface="+mn-lt"/>
              </a:rPr>
              <a:t> as </a:t>
            </a:r>
            <a:r>
              <a:rPr lang="fr-FR" sz="2800" dirty="0" err="1">
                <a:latin typeface="+mn-lt"/>
              </a:rPr>
              <a:t>stitch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abscesses</a:t>
            </a:r>
            <a:r>
              <a:rPr lang="fr-FR" sz="2800" dirty="0">
                <a:latin typeface="+mn-lt"/>
              </a:rPr>
              <a:t> and </a:t>
            </a:r>
            <a:r>
              <a:rPr lang="fr-FR" sz="2800" dirty="0" err="1">
                <a:latin typeface="+mn-lt"/>
              </a:rPr>
              <a:t>transient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erythema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were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not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recorded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>
                <a:latin typeface="+mn-lt"/>
              </a:rPr>
              <a:t>as infections.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 err="1">
                <a:latin typeface="+mn-lt"/>
              </a:rPr>
              <a:t>Medical</a:t>
            </a:r>
            <a:r>
              <a:rPr lang="fr-FR" sz="2800" dirty="0">
                <a:latin typeface="+mn-lt"/>
              </a:rPr>
              <a:t> records </a:t>
            </a:r>
            <a:r>
              <a:rPr lang="fr-FR" sz="2800" dirty="0" err="1">
                <a:latin typeface="+mn-lt"/>
              </a:rPr>
              <a:t>were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searched</a:t>
            </a:r>
            <a:r>
              <a:rPr lang="fr-FR" sz="2800" dirty="0">
                <a:latin typeface="+mn-lt"/>
              </a:rPr>
              <a:t> for cases of </a:t>
            </a:r>
            <a:r>
              <a:rPr lang="fr-FR" sz="2800" dirty="0" err="1">
                <a:latin typeface="+mn-lt"/>
              </a:rPr>
              <a:t>postoperative</a:t>
            </a:r>
            <a:r>
              <a:rPr lang="fr-FR" sz="2800" dirty="0">
                <a:latin typeface="+mn-lt"/>
              </a:rPr>
              <a:t> acute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renal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failure</a:t>
            </a:r>
            <a:r>
              <a:rPr lang="fr-FR" sz="2800" dirty="0">
                <a:latin typeface="+mn-lt"/>
              </a:rPr>
              <a:t>,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hearing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loss</a:t>
            </a:r>
            <a:r>
              <a:rPr lang="fr-FR" sz="2800" dirty="0">
                <a:latin typeface="+mn-lt"/>
              </a:rPr>
              <a:t>, and </a:t>
            </a:r>
            <a:r>
              <a:rPr lang="fr-FR" sz="2800" dirty="0" err="1">
                <a:latin typeface="+mn-lt"/>
              </a:rPr>
              <a:t>any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other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systemic</a:t>
            </a:r>
            <a:r>
              <a:rPr lang="fr-FR" sz="2800" dirty="0">
                <a:latin typeface="+mn-lt"/>
              </a:rPr>
              <a:t> complications </a:t>
            </a:r>
            <a:r>
              <a:rPr lang="fr-FR" sz="2800" dirty="0" err="1">
                <a:latin typeface="+mn-lt"/>
              </a:rPr>
              <a:t>attributed</a:t>
            </a:r>
            <a:r>
              <a:rPr lang="fr-FR" sz="2800" dirty="0">
                <a:latin typeface="+mn-lt"/>
              </a:rPr>
              <a:t> to </a:t>
            </a:r>
            <a:r>
              <a:rPr lang="fr-FR" sz="2800" dirty="0" err="1">
                <a:latin typeface="+mn-lt"/>
              </a:rPr>
              <a:t>vancomycin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powder</a:t>
            </a:r>
            <a:endParaRPr lang="fr-FR" sz="2800" dirty="0">
              <a:latin typeface="+mn-lt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79874" name="Image 3"/>
          <p:cNvPicPr>
            <a:picLocks noChangeAspect="1"/>
          </p:cNvPicPr>
          <p:nvPr/>
        </p:nvPicPr>
        <p:blipFill>
          <a:blip r:embed="rId3"/>
          <a:srcRect l="4379" t="13773" r="4594" b="40298"/>
          <a:stretch>
            <a:fillRect/>
          </a:stretch>
        </p:blipFill>
        <p:spPr bwMode="auto">
          <a:xfrm>
            <a:off x="127000" y="193675"/>
            <a:ext cx="862806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1775" y="2940050"/>
            <a:ext cx="8523288" cy="19685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9876" name="Image 5"/>
          <p:cNvPicPr>
            <a:picLocks noChangeAspect="1"/>
          </p:cNvPicPr>
          <p:nvPr/>
        </p:nvPicPr>
        <p:blipFill>
          <a:blip r:embed="rId4"/>
          <a:srcRect l="3305" t="38828" r="2805" b="38693"/>
          <a:stretch>
            <a:fillRect/>
          </a:stretch>
        </p:blipFill>
        <p:spPr bwMode="auto">
          <a:xfrm>
            <a:off x="127000" y="4483100"/>
            <a:ext cx="10580688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647950" y="731838"/>
            <a:ext cx="4230688" cy="19685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31775" y="5529263"/>
            <a:ext cx="6342063" cy="223837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550" y="215900"/>
            <a:ext cx="1973263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38163" y="4545013"/>
            <a:ext cx="5961062" cy="54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845175" y="5861050"/>
            <a:ext cx="2247900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39552" y="757148"/>
            <a:ext cx="73448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sz="2200" dirty="0"/>
              <a:t>There </a:t>
            </a:r>
            <a:r>
              <a:rPr lang="fr-FR" sz="2200" dirty="0" err="1"/>
              <a:t>were</a:t>
            </a:r>
            <a:r>
              <a:rPr lang="fr-FR" sz="2200" dirty="0"/>
              <a:t> </a:t>
            </a:r>
            <a:r>
              <a:rPr lang="fr-FR" sz="2200" dirty="0">
                <a:solidFill>
                  <a:srgbClr val="FF0000"/>
                </a:solidFill>
              </a:rPr>
              <a:t>no cases </a:t>
            </a:r>
            <a:r>
              <a:rPr lang="fr-FR" sz="2200" dirty="0" smtClean="0"/>
              <a:t>of </a:t>
            </a:r>
            <a:r>
              <a:rPr lang="fr-FR" sz="2200" dirty="0" err="1" smtClean="0">
                <a:solidFill>
                  <a:srgbClr val="FF0000"/>
                </a:solidFill>
              </a:rPr>
              <a:t>nephrotoxicity</a:t>
            </a:r>
            <a:r>
              <a:rPr lang="fr-FR" sz="2200" dirty="0"/>
              <a:t>, </a:t>
            </a:r>
            <a:r>
              <a:rPr lang="fr-FR" sz="2200" dirty="0" err="1">
                <a:solidFill>
                  <a:srgbClr val="FF0000"/>
                </a:solidFill>
              </a:rPr>
              <a:t>ototoxicity</a:t>
            </a:r>
            <a:r>
              <a:rPr lang="fr-FR" sz="2200" dirty="0"/>
              <a:t>, or </a:t>
            </a:r>
            <a:r>
              <a:rPr lang="fr-FR" sz="2200" dirty="0" err="1" smtClean="0"/>
              <a:t>other</a:t>
            </a:r>
            <a:r>
              <a:rPr lang="fr-FR" sz="2200" dirty="0"/>
              <a:t> </a:t>
            </a:r>
            <a:r>
              <a:rPr lang="fr-FR" sz="2200" dirty="0" err="1" smtClean="0"/>
              <a:t>systemic</a:t>
            </a:r>
            <a:r>
              <a:rPr lang="fr-FR" sz="2200" dirty="0" smtClean="0"/>
              <a:t> </a:t>
            </a:r>
            <a:r>
              <a:rPr lang="fr-FR" sz="2200" dirty="0"/>
              <a:t>complications </a:t>
            </a:r>
            <a:r>
              <a:rPr lang="fr-FR" sz="2200" dirty="0" err="1" smtClean="0"/>
              <a:t>from</a:t>
            </a:r>
            <a:r>
              <a:rPr lang="fr-FR" sz="2200" dirty="0"/>
              <a:t> </a:t>
            </a:r>
            <a:r>
              <a:rPr lang="fr-FR" sz="2200" dirty="0" err="1" smtClean="0"/>
              <a:t>vancomycin</a:t>
            </a:r>
            <a:r>
              <a:rPr lang="fr-FR" sz="2200" dirty="0" smtClean="0"/>
              <a:t> </a:t>
            </a:r>
            <a:r>
              <a:rPr lang="fr-FR" sz="2200" dirty="0" err="1"/>
              <a:t>powder</a:t>
            </a:r>
            <a:r>
              <a:rPr lang="fr-FR" sz="2200" dirty="0" smtClean="0"/>
              <a:t>.</a:t>
            </a:r>
          </a:p>
          <a:p>
            <a:pPr marL="285750" indent="-285750" algn="just">
              <a:buFont typeface="Arial"/>
              <a:buChar char="•"/>
            </a:pPr>
            <a:endParaRPr lang="fr-FR" sz="2200" dirty="0" smtClean="0"/>
          </a:p>
          <a:p>
            <a:pPr marL="285750" indent="-285750" algn="just">
              <a:buFont typeface="Arial"/>
              <a:buChar char="•"/>
            </a:pPr>
            <a:endParaRPr lang="fr-FR" sz="2200" dirty="0"/>
          </a:p>
          <a:p>
            <a:pPr marL="285750" indent="-285750" algn="just">
              <a:buFont typeface="Arial"/>
              <a:buChar char="•"/>
            </a:pPr>
            <a:endParaRPr lang="fr-FR" sz="2200" dirty="0" smtClean="0"/>
          </a:p>
          <a:p>
            <a:pPr marL="285750" indent="-285750">
              <a:buFont typeface="Arial"/>
              <a:buChar char="•"/>
            </a:pPr>
            <a:r>
              <a:rPr lang="fr-FR" sz="2200" dirty="0"/>
              <a:t>This </a:t>
            </a:r>
            <a:r>
              <a:rPr lang="fr-FR" sz="2200" dirty="0" err="1"/>
              <a:t>study</a:t>
            </a:r>
            <a:r>
              <a:rPr lang="fr-FR" sz="2200" dirty="0"/>
              <a:t> has </a:t>
            </a:r>
            <a:r>
              <a:rPr lang="fr-FR" sz="2200" dirty="0" err="1">
                <a:solidFill>
                  <a:srgbClr val="FF0000"/>
                </a:solidFill>
              </a:rPr>
              <a:t>several</a:t>
            </a:r>
            <a:r>
              <a:rPr lang="fr-FR" sz="2200" dirty="0">
                <a:solidFill>
                  <a:srgbClr val="FF0000"/>
                </a:solidFill>
              </a:rPr>
              <a:t> limitations</a:t>
            </a:r>
            <a:r>
              <a:rPr lang="fr-FR" sz="2200" dirty="0"/>
              <a:t>. It </a:t>
            </a:r>
            <a:r>
              <a:rPr lang="fr-FR" sz="2200" dirty="0" err="1"/>
              <a:t>is</a:t>
            </a:r>
            <a:r>
              <a:rPr lang="fr-FR" sz="2200" dirty="0"/>
              <a:t> a </a:t>
            </a:r>
            <a:r>
              <a:rPr lang="fr-FR" sz="2200" dirty="0" err="1"/>
              <a:t>retrospective</a:t>
            </a:r>
            <a:r>
              <a:rPr lang="fr-FR" sz="2200" dirty="0"/>
              <a:t> </a:t>
            </a:r>
            <a:r>
              <a:rPr lang="fr-FR" sz="2200" dirty="0" err="1" smtClean="0"/>
              <a:t>review</a:t>
            </a:r>
            <a:r>
              <a:rPr lang="fr-FR" sz="2200" dirty="0"/>
              <a:t> </a:t>
            </a:r>
            <a:r>
              <a:rPr lang="fr-FR" sz="2200" dirty="0" smtClean="0"/>
              <a:t>of a single </a:t>
            </a:r>
            <a:r>
              <a:rPr lang="fr-FR" sz="2200" dirty="0" err="1"/>
              <a:t>surgeon’s</a:t>
            </a:r>
            <a:r>
              <a:rPr lang="fr-FR" sz="2200" dirty="0"/>
              <a:t> cases </a:t>
            </a:r>
            <a:r>
              <a:rPr lang="fr-FR" sz="2200" dirty="0" err="1"/>
              <a:t>at</a:t>
            </a:r>
            <a:r>
              <a:rPr lang="fr-FR" sz="2200" dirty="0"/>
              <a:t> a single </a:t>
            </a:r>
            <a:r>
              <a:rPr lang="fr-FR" sz="2200" dirty="0" err="1"/>
              <a:t>medical</a:t>
            </a:r>
            <a:r>
              <a:rPr lang="fr-FR" sz="2200" dirty="0"/>
              <a:t> </a:t>
            </a:r>
            <a:r>
              <a:rPr lang="fr-FR" sz="2200" dirty="0" smtClean="0"/>
              <a:t>center.</a:t>
            </a:r>
          </a:p>
          <a:p>
            <a:pPr marL="285750" indent="-285750">
              <a:buFont typeface="Arial"/>
              <a:buChar char="•"/>
            </a:pPr>
            <a:endParaRPr lang="fr-FR" sz="2200" dirty="0"/>
          </a:p>
          <a:p>
            <a:pPr marL="285750" indent="-285750">
              <a:buFont typeface="Arial"/>
              <a:buChar char="•"/>
            </a:pPr>
            <a:r>
              <a:rPr lang="fr-FR" sz="2200" dirty="0" smtClean="0"/>
              <a:t>One </a:t>
            </a:r>
            <a:r>
              <a:rPr lang="fr-FR" sz="2200" dirty="0" err="1" smtClean="0"/>
              <a:t>potential</a:t>
            </a:r>
            <a:r>
              <a:rPr lang="fr-FR" sz="2200" dirty="0"/>
              <a:t> </a:t>
            </a:r>
            <a:r>
              <a:rPr lang="fr-FR" sz="2200" dirty="0" err="1" smtClean="0"/>
              <a:t>weakness</a:t>
            </a:r>
            <a:r>
              <a:rPr lang="fr-FR" sz="2200" dirty="0" smtClean="0"/>
              <a:t> </a:t>
            </a:r>
            <a:r>
              <a:rPr lang="fr-FR" sz="2200" dirty="0"/>
              <a:t>of </a:t>
            </a:r>
            <a:r>
              <a:rPr lang="fr-FR" sz="2200" dirty="0" err="1"/>
              <a:t>this</a:t>
            </a:r>
            <a:r>
              <a:rPr lang="fr-FR" sz="2200" dirty="0"/>
              <a:t> </a:t>
            </a:r>
            <a:r>
              <a:rPr lang="fr-FR" sz="2200" dirty="0" err="1"/>
              <a:t>study</a:t>
            </a:r>
            <a:r>
              <a:rPr lang="fr-FR" sz="2200" dirty="0"/>
              <a:t> </a:t>
            </a:r>
            <a:r>
              <a:rPr lang="fr-FR" sz="2200" dirty="0" err="1"/>
              <a:t>is</a:t>
            </a:r>
            <a:r>
              <a:rPr lang="fr-FR" sz="2200" dirty="0"/>
              <a:t> the </a:t>
            </a:r>
            <a:r>
              <a:rPr lang="fr-FR" sz="2200" dirty="0" err="1">
                <a:solidFill>
                  <a:srgbClr val="FF0000"/>
                </a:solidFill>
              </a:rPr>
              <a:t>small</a:t>
            </a:r>
            <a:r>
              <a:rPr lang="fr-FR" sz="2200" dirty="0">
                <a:solidFill>
                  <a:srgbClr val="FF0000"/>
                </a:solidFill>
              </a:rPr>
              <a:t> size </a:t>
            </a:r>
            <a:r>
              <a:rPr lang="fr-FR" sz="2200" dirty="0"/>
              <a:t>of </a:t>
            </a:r>
            <a:r>
              <a:rPr lang="fr-FR" sz="2200" dirty="0" err="1"/>
              <a:t>some</a:t>
            </a:r>
            <a:r>
              <a:rPr lang="fr-FR" sz="2200" dirty="0"/>
              <a:t> of the </a:t>
            </a:r>
            <a:r>
              <a:rPr lang="fr-FR" sz="2200" dirty="0" err="1" smtClean="0"/>
              <a:t>subgroups</a:t>
            </a:r>
            <a:r>
              <a:rPr lang="fr-FR" sz="2200" dirty="0" smtClean="0"/>
              <a:t>.</a:t>
            </a:r>
            <a:r>
              <a:rPr lang="fr-FR" sz="2200" dirty="0"/>
              <a:t> There </a:t>
            </a:r>
            <a:r>
              <a:rPr lang="fr-FR" sz="2200" dirty="0" err="1"/>
              <a:t>were</a:t>
            </a:r>
            <a:r>
              <a:rPr lang="fr-FR" sz="2200" dirty="0"/>
              <a:t> 20 patients </a:t>
            </a:r>
            <a:r>
              <a:rPr lang="fr-FR" sz="2200" dirty="0" err="1"/>
              <a:t>who</a:t>
            </a:r>
            <a:r>
              <a:rPr lang="fr-FR" sz="2200" dirty="0"/>
              <a:t> </a:t>
            </a:r>
            <a:r>
              <a:rPr lang="fr-FR" sz="2200" dirty="0" err="1"/>
              <a:t>underwent</a:t>
            </a:r>
            <a:r>
              <a:rPr lang="fr-FR" sz="2200" dirty="0"/>
              <a:t> non-</a:t>
            </a:r>
            <a:r>
              <a:rPr lang="fr-FR" sz="2200" dirty="0" err="1" smtClean="0"/>
              <a:t>instrumented</a:t>
            </a:r>
            <a:r>
              <a:rPr lang="fr-FR" sz="2200" dirty="0"/>
              <a:t> </a:t>
            </a:r>
            <a:r>
              <a:rPr lang="fr-FR" sz="2200" dirty="0" smtClean="0"/>
              <a:t>fusion</a:t>
            </a:r>
            <a:r>
              <a:rPr lang="fr-FR" sz="2200" dirty="0"/>
              <a:t> </a:t>
            </a:r>
            <a:r>
              <a:rPr lang="fr-FR" sz="2200" dirty="0" err="1" smtClean="0"/>
              <a:t>prior</a:t>
            </a:r>
            <a:r>
              <a:rPr lang="fr-FR" sz="2200" dirty="0" smtClean="0"/>
              <a:t> </a:t>
            </a:r>
            <a:r>
              <a:rPr lang="fr-FR" sz="2200" dirty="0"/>
              <a:t>to the introduction of </a:t>
            </a:r>
            <a:r>
              <a:rPr lang="fr-FR" sz="2200" dirty="0" err="1"/>
              <a:t>vancomycin</a:t>
            </a:r>
            <a:r>
              <a:rPr lang="fr-FR" sz="2200" dirty="0"/>
              <a:t> </a:t>
            </a:r>
            <a:r>
              <a:rPr lang="fr-FR" sz="2200" dirty="0" err="1"/>
              <a:t>powder</a:t>
            </a:r>
            <a:endParaRPr lang="fr-FR" sz="2200" dirty="0" smtClean="0"/>
          </a:p>
          <a:p>
            <a:pPr marL="285750" indent="-285750">
              <a:buFont typeface="Arial"/>
              <a:buChar char="•"/>
            </a:pPr>
            <a:endParaRPr lang="fr-F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age 3"/>
          <p:cNvPicPr>
            <a:picLocks noChangeAspect="1"/>
          </p:cNvPicPr>
          <p:nvPr/>
        </p:nvPicPr>
        <p:blipFill>
          <a:blip r:embed="rId3"/>
          <a:srcRect l="17699" t="9949" r="13464" b="48500"/>
          <a:stretch>
            <a:fillRect/>
          </a:stretch>
        </p:blipFill>
        <p:spPr bwMode="auto">
          <a:xfrm>
            <a:off x="628650" y="111125"/>
            <a:ext cx="7500938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Image 4"/>
          <p:cNvPicPr>
            <a:picLocks noChangeAspect="1"/>
          </p:cNvPicPr>
          <p:nvPr/>
        </p:nvPicPr>
        <p:blipFill>
          <a:blip r:embed="rId4"/>
          <a:srcRect l="17039" t="53169" r="49350" b="35417"/>
          <a:stretch>
            <a:fillRect/>
          </a:stretch>
        </p:blipFill>
        <p:spPr bwMode="auto">
          <a:xfrm>
            <a:off x="207963" y="3908425"/>
            <a:ext cx="615315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8913" y="3830638"/>
            <a:ext cx="1649412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568700" y="4849813"/>
            <a:ext cx="2593975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3973" name="Image 7"/>
          <p:cNvPicPr>
            <a:picLocks noChangeAspect="1"/>
          </p:cNvPicPr>
          <p:nvPr/>
        </p:nvPicPr>
        <p:blipFill>
          <a:blip r:embed="rId5"/>
          <a:srcRect l="51213" t="21739" r="13342" b="69203"/>
          <a:stretch>
            <a:fillRect/>
          </a:stretch>
        </p:blipFill>
        <p:spPr bwMode="auto">
          <a:xfrm>
            <a:off x="207963" y="5287963"/>
            <a:ext cx="63023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06825" y="4265613"/>
            <a:ext cx="2355850" cy="27940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952625" y="4849813"/>
            <a:ext cx="1616075" cy="37147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162175" y="5657850"/>
            <a:ext cx="1541463" cy="39052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Image 3"/>
          <p:cNvPicPr>
            <a:picLocks noChangeAspect="1"/>
          </p:cNvPicPr>
          <p:nvPr/>
        </p:nvPicPr>
        <p:blipFill>
          <a:blip r:embed="rId3"/>
          <a:srcRect l="51682" t="33510" r="14694" b="18414"/>
          <a:stretch>
            <a:fillRect/>
          </a:stretch>
        </p:blipFill>
        <p:spPr bwMode="auto">
          <a:xfrm>
            <a:off x="1519238" y="434975"/>
            <a:ext cx="5992812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82738" y="801688"/>
            <a:ext cx="1444625" cy="436562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435725" y="885825"/>
            <a:ext cx="876300" cy="32385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582738" y="1238250"/>
            <a:ext cx="722312" cy="32385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62413" y="3432175"/>
            <a:ext cx="3249612" cy="42227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99250" y="4586288"/>
            <a:ext cx="612775" cy="407987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619250" y="4941888"/>
            <a:ext cx="3424238" cy="43180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273550" y="6076950"/>
            <a:ext cx="2674938" cy="376238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516438" y="6542088"/>
            <a:ext cx="2868612" cy="315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582738" y="434975"/>
            <a:ext cx="2479675" cy="36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age 3"/>
          <p:cNvPicPr>
            <a:picLocks noChangeAspect="1"/>
          </p:cNvPicPr>
          <p:nvPr/>
        </p:nvPicPr>
        <p:blipFill>
          <a:blip r:embed="rId3"/>
          <a:srcRect l="16663" t="20818" r="49388" b="26489"/>
          <a:stretch>
            <a:fillRect/>
          </a:stretch>
        </p:blipFill>
        <p:spPr bwMode="auto">
          <a:xfrm>
            <a:off x="0" y="492125"/>
            <a:ext cx="5041900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Image 4"/>
          <p:cNvPicPr>
            <a:picLocks noChangeAspect="1"/>
          </p:cNvPicPr>
          <p:nvPr/>
        </p:nvPicPr>
        <p:blipFill>
          <a:blip r:embed="rId4"/>
          <a:srcRect l="16608" t="54567" r="48647" b="36186"/>
          <a:stretch>
            <a:fillRect/>
          </a:stretch>
        </p:blipFill>
        <p:spPr bwMode="auto">
          <a:xfrm>
            <a:off x="4271963" y="2452688"/>
            <a:ext cx="4872037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346575" y="2462213"/>
            <a:ext cx="2289175" cy="350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427538" y="3141663"/>
            <a:ext cx="4548187" cy="522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283968" y="2492896"/>
            <a:ext cx="4680520" cy="648072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er 2"/>
          <p:cNvGrpSpPr>
            <a:grpSpLocks/>
          </p:cNvGrpSpPr>
          <p:nvPr/>
        </p:nvGrpSpPr>
        <p:grpSpPr bwMode="auto">
          <a:xfrm>
            <a:off x="611188" y="188913"/>
            <a:ext cx="7502525" cy="2427287"/>
            <a:chOff x="242667" y="253219"/>
            <a:chExt cx="7501598" cy="2427052"/>
          </a:xfrm>
        </p:grpSpPr>
        <p:pic>
          <p:nvPicPr>
            <p:cNvPr id="90123" name="Image 3"/>
            <p:cNvPicPr>
              <a:picLocks noChangeAspect="1"/>
            </p:cNvPicPr>
            <p:nvPr/>
          </p:nvPicPr>
          <p:blipFill>
            <a:blip r:embed="rId3"/>
            <a:srcRect l="52344" t="25816" r="13383" b="56683"/>
            <a:stretch>
              <a:fillRect/>
            </a:stretch>
          </p:blipFill>
          <p:spPr bwMode="auto">
            <a:xfrm>
              <a:off x="242667" y="253219"/>
              <a:ext cx="7501598" cy="2427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250604" y="253219"/>
              <a:ext cx="3023814" cy="431758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61717" y="1477063"/>
              <a:ext cx="2258734" cy="338105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56961" y="1505635"/>
              <a:ext cx="1096827" cy="323819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2667" y="1815168"/>
              <a:ext cx="2300003" cy="407948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9" name="Rectangle 8"/>
          <p:cNvSpPr/>
          <p:nvPr/>
        </p:nvSpPr>
        <p:spPr>
          <a:xfrm>
            <a:off x="5651500" y="2133600"/>
            <a:ext cx="2089150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90115" name="Grouper 1"/>
          <p:cNvGrpSpPr>
            <a:grpSpLocks/>
          </p:cNvGrpSpPr>
          <p:nvPr/>
        </p:nvGrpSpPr>
        <p:grpSpPr bwMode="auto">
          <a:xfrm>
            <a:off x="611188" y="2997200"/>
            <a:ext cx="8008937" cy="1820863"/>
            <a:chOff x="209178" y="3048000"/>
            <a:chExt cx="8008470" cy="1821159"/>
          </a:xfrm>
        </p:grpSpPr>
        <p:pic>
          <p:nvPicPr>
            <p:cNvPr id="90119" name="Image 9"/>
            <p:cNvPicPr>
              <a:picLocks noChangeAspect="1"/>
            </p:cNvPicPr>
            <p:nvPr/>
          </p:nvPicPr>
          <p:blipFill>
            <a:blip r:embed="rId3"/>
            <a:srcRect l="52185" t="57414" r="10278" b="31654"/>
            <a:stretch>
              <a:fillRect/>
            </a:stretch>
          </p:blipFill>
          <p:spPr bwMode="auto">
            <a:xfrm>
              <a:off x="209178" y="3048000"/>
              <a:ext cx="8008470" cy="1748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2195024" y="4361076"/>
              <a:ext cx="5159074" cy="508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49196" y="3067053"/>
              <a:ext cx="1893778" cy="341368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25325" y="3530678"/>
              <a:ext cx="644487" cy="401703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90116" name="Grouper 15"/>
          <p:cNvGrpSpPr>
            <a:grpSpLocks/>
          </p:cNvGrpSpPr>
          <p:nvPr/>
        </p:nvGrpSpPr>
        <p:grpSpPr bwMode="auto">
          <a:xfrm>
            <a:off x="611188" y="5157788"/>
            <a:ext cx="7364412" cy="1060450"/>
            <a:chOff x="242667" y="5133897"/>
            <a:chExt cx="7364438" cy="1061078"/>
          </a:xfrm>
        </p:grpSpPr>
        <p:pic>
          <p:nvPicPr>
            <p:cNvPr id="90117" name="Image 13"/>
            <p:cNvPicPr>
              <a:picLocks noChangeAspect="1"/>
            </p:cNvPicPr>
            <p:nvPr/>
          </p:nvPicPr>
          <p:blipFill>
            <a:blip r:embed="rId3"/>
            <a:srcRect l="52396" t="85229" r="12810" b="8670"/>
            <a:stretch>
              <a:fillRect/>
            </a:stretch>
          </p:blipFill>
          <p:spPr bwMode="auto">
            <a:xfrm>
              <a:off x="293904" y="5233617"/>
              <a:ext cx="7313201" cy="96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242667" y="5133897"/>
              <a:ext cx="4251340" cy="54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3525" y="280988"/>
            <a:ext cx="8621713" cy="4867275"/>
          </a:xfrm>
        </p:spPr>
        <p:txBody>
          <a:bodyPr rtlCol="0">
            <a:normAutofit fontScale="70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3900" b="1" dirty="0" smtClean="0">
                <a:solidFill>
                  <a:srgbClr val="000000"/>
                </a:solidFill>
              </a:rPr>
              <a:t>Effect of </a:t>
            </a:r>
            <a:r>
              <a:rPr lang="en-US" sz="3900" b="1" dirty="0" err="1" smtClean="0">
                <a:solidFill>
                  <a:srgbClr val="000000"/>
                </a:solidFill>
              </a:rPr>
              <a:t>cefazolin</a:t>
            </a:r>
            <a:r>
              <a:rPr lang="en-US" sz="3900" b="1" dirty="0" smtClean="0">
                <a:solidFill>
                  <a:srgbClr val="000000"/>
                </a:solidFill>
              </a:rPr>
              <a:t> and </a:t>
            </a:r>
            <a:r>
              <a:rPr lang="en-US" sz="3900" b="1" dirty="0" err="1" smtClean="0">
                <a:solidFill>
                  <a:srgbClr val="000000"/>
                </a:solidFill>
              </a:rPr>
              <a:t>vancomycin</a:t>
            </a:r>
            <a:r>
              <a:rPr lang="en-US" sz="3900" b="1" dirty="0" smtClean="0">
                <a:solidFill>
                  <a:srgbClr val="000000"/>
                </a:solidFill>
              </a:rPr>
              <a:t> on osteoblasts in vitro.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hlinkClick r:id="rId3"/>
              </a:rPr>
              <a:t>Edin ML</a:t>
            </a:r>
            <a:r>
              <a:rPr lang="en-US" baseline="30000" dirty="0"/>
              <a:t>.</a:t>
            </a:r>
            <a:r>
              <a:rPr lang="en-US" dirty="0" smtClean="0">
                <a:hlinkClick r:id="rId4" tooltip="Clinical orthopaedics and related research."/>
              </a:rPr>
              <a:t> </a:t>
            </a:r>
            <a:r>
              <a:rPr lang="en-US" dirty="0">
                <a:hlinkClick r:id="rId4" tooltip="Clinical orthopaedics and related research."/>
              </a:rPr>
              <a:t>Clin Orthop Relat Res.</a:t>
            </a:r>
            <a:r>
              <a:rPr lang="en-US" dirty="0"/>
              <a:t> </a:t>
            </a:r>
            <a:r>
              <a:rPr lang="en-US" dirty="0" smtClean="0"/>
              <a:t>1996</a:t>
            </a: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endParaRPr lang="en-US" b="1" dirty="0" smtClean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endParaRPr lang="en-US" b="1" dirty="0" smtClean="0"/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The effect of </a:t>
            </a:r>
            <a:r>
              <a:rPr lang="en-US" dirty="0" err="1" smtClean="0">
                <a:solidFill>
                  <a:srgbClr val="FF0000"/>
                </a:solidFill>
              </a:rPr>
              <a:t>cefazolin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vancomycin</a:t>
            </a:r>
            <a:r>
              <a:rPr lang="en-US" dirty="0" smtClean="0">
                <a:solidFill>
                  <a:srgbClr val="FF0000"/>
                </a:solidFill>
              </a:rPr>
              <a:t> on osteoblast-like cells was studied</a:t>
            </a:r>
            <a:r>
              <a:rPr lang="en-US" dirty="0" smtClean="0"/>
              <a:t>.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Cells from the MG-63 human osteosarcoma cell line were grown in antibiotic free media and exposed to concentrations of </a:t>
            </a:r>
            <a:r>
              <a:rPr lang="en-US" dirty="0" err="1" smtClean="0"/>
              <a:t>cefazolin</a:t>
            </a:r>
            <a:r>
              <a:rPr lang="en-US" dirty="0" smtClean="0"/>
              <a:t> and </a:t>
            </a:r>
            <a:r>
              <a:rPr lang="en-US" dirty="0" err="1" smtClean="0"/>
              <a:t>vancomycin</a:t>
            </a:r>
            <a:r>
              <a:rPr lang="en-US" dirty="0" smtClean="0"/>
              <a:t> ,</a:t>
            </a:r>
            <a:r>
              <a:rPr lang="en-US" dirty="0" smtClean="0">
                <a:solidFill>
                  <a:srgbClr val="FF0000"/>
                </a:solidFill>
              </a:rPr>
              <a:t>intervals between 0 and 10,000 </a:t>
            </a:r>
            <a:r>
              <a:rPr lang="en-US" dirty="0" err="1" smtClean="0">
                <a:solidFill>
                  <a:srgbClr val="FF0000"/>
                </a:solidFill>
              </a:rPr>
              <a:t>microg</a:t>
            </a:r>
            <a:r>
              <a:rPr lang="en-US" dirty="0" smtClean="0">
                <a:solidFill>
                  <a:srgbClr val="FF0000"/>
                </a:solidFill>
              </a:rPr>
              <a:t>/ml.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Cell number and 3H-thymidine incorporation at 0, 24, and 72 hours were determined.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results of this study show that local levels of </a:t>
            </a:r>
            <a:r>
              <a:rPr lang="en-US" dirty="0" err="1" smtClean="0">
                <a:solidFill>
                  <a:srgbClr val="FF0000"/>
                </a:solidFill>
              </a:rPr>
              <a:t>vancomycin</a:t>
            </a:r>
            <a:r>
              <a:rPr lang="en-US" dirty="0" smtClean="0">
                <a:solidFill>
                  <a:srgbClr val="FF0000"/>
                </a:solidFill>
              </a:rPr>
              <a:t> of 1000 </a:t>
            </a:r>
            <a:r>
              <a:rPr lang="en-US" dirty="0" err="1" smtClean="0">
                <a:solidFill>
                  <a:srgbClr val="FF0000"/>
                </a:solidFill>
              </a:rPr>
              <a:t>microg</a:t>
            </a:r>
            <a:r>
              <a:rPr lang="en-US" dirty="0" smtClean="0">
                <a:solidFill>
                  <a:srgbClr val="FF0000"/>
                </a:solidFill>
              </a:rPr>
              <a:t>/ml and less have little or no effect</a:t>
            </a:r>
            <a:r>
              <a:rPr lang="en-US" dirty="0" smtClean="0"/>
              <a:t> on osteoblast replication, and concentrations of 10,000 </a:t>
            </a:r>
            <a:r>
              <a:rPr lang="en-US" dirty="0" err="1" smtClean="0"/>
              <a:t>microg</a:t>
            </a:r>
            <a:r>
              <a:rPr lang="en-US" dirty="0" smtClean="0"/>
              <a:t>/ml cause cell death.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endParaRPr lang="fr-FR" dirty="0"/>
          </a:p>
        </p:txBody>
      </p:sp>
      <p:pic>
        <p:nvPicPr>
          <p:cNvPr id="92162" name="Image 3"/>
          <p:cNvPicPr>
            <a:picLocks noChangeAspect="1"/>
          </p:cNvPicPr>
          <p:nvPr/>
        </p:nvPicPr>
        <p:blipFill>
          <a:blip r:embed="rId5"/>
          <a:srcRect l="5226" t="44775" r="7837" b="32750"/>
          <a:stretch>
            <a:fillRect/>
          </a:stretch>
        </p:blipFill>
        <p:spPr bwMode="auto">
          <a:xfrm>
            <a:off x="263525" y="5148263"/>
            <a:ext cx="8345488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dirty="0" smtClean="0"/>
              <a:t>Chirurgie à ciel ouvert</a:t>
            </a:r>
            <a:endParaRPr lang="fr-FR" dirty="0"/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smtClean="0"/>
              <a:t>Taux d’ISO très variable (1,2 à 10,9%)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err="1" smtClean="0"/>
              <a:t>FdR</a:t>
            </a:r>
            <a:r>
              <a:rPr lang="fr-FR" dirty="0" smtClean="0"/>
              <a:t> liés aux patients  :  Age (&gt;60), BMI (&gt;25), ASA(&gt; 3), DNID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err="1" smtClean="0"/>
              <a:t>FdR</a:t>
            </a:r>
            <a:r>
              <a:rPr lang="fr-FR" dirty="0" smtClean="0"/>
              <a:t> liés à l’intervention : Reprises, Déformations (scolioses), Arthrodèse, Nb d’étages &gt;/= 2,  Voie post, durée opératoire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/>
              <a:t>Voie antérieure très attractive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smtClean="0"/>
              <a:t>Sélection des patients ?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smtClean="0"/>
              <a:t>Information des patients et entourage +++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dirty="0" smtClean="0"/>
              <a:t>Chirurgie mini-invasive</a:t>
            </a:r>
            <a:endParaRPr lang="fr-FR" dirty="0"/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smtClean="0"/>
              <a:t>Encore peu </a:t>
            </a:r>
            <a:r>
              <a:rPr lang="fr-FR" dirty="0"/>
              <a:t>pratiquée</a:t>
            </a:r>
            <a:endParaRPr lang="fr-FR" dirty="0" smtClean="0"/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smtClean="0"/>
              <a:t>Tendance à une réduction du taux d’ISO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smtClean="0"/>
              <a:t>Piste à explorer ?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dirty="0" smtClean="0"/>
              <a:t>Intérêt de la vancomycine in-situ ?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/>
              <a:t>Tendance à une réduction du taux d’ISO</a:t>
            </a:r>
          </a:p>
          <a:p>
            <a:pPr lvl="3" algn="just" fontAlgn="auto">
              <a:spcAft>
                <a:spcPts val="0"/>
              </a:spcAft>
              <a:buFont typeface="Arial"/>
              <a:buChar char="–"/>
              <a:defRPr/>
            </a:pPr>
            <a:r>
              <a:rPr lang="fr-FR" dirty="0" smtClean="0"/>
              <a:t>Pas de nocivité démontrée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886700" cy="1325562"/>
          </a:xfrm>
        </p:spPr>
        <p:txBody>
          <a:bodyPr/>
          <a:lstStyle/>
          <a:p>
            <a:r>
              <a:rPr lang="fr-FR" smtClean="0"/>
              <a:t>Facteurs de risque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1628775"/>
            <a:ext cx="7886700" cy="4351338"/>
          </a:xfrm>
        </p:spPr>
        <p:txBody>
          <a:bodyPr rtlCol="0">
            <a:normAutofit fontScale="85000" lnSpcReduction="10000"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Reprise 3.3% </a:t>
            </a:r>
            <a:r>
              <a:rPr lang="en-US" dirty="0" err="1"/>
              <a:t>vs</a:t>
            </a:r>
            <a:r>
              <a:rPr lang="en-US" dirty="0"/>
              <a:t> 2.0% (p&lt;0.001)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Arthrodèse</a:t>
            </a:r>
            <a:r>
              <a:rPr lang="en-US" dirty="0" smtClean="0">
                <a:solidFill>
                  <a:srgbClr val="FF0000"/>
                </a:solidFill>
              </a:rPr>
              <a:t> 2.4</a:t>
            </a:r>
            <a:r>
              <a:rPr lang="en-US" dirty="0">
                <a:solidFill>
                  <a:srgbClr val="FF0000"/>
                </a:solidFill>
              </a:rPr>
              <a:t>%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1.8</a:t>
            </a:r>
            <a:r>
              <a:rPr lang="en-US" dirty="0" smtClean="0"/>
              <a:t>%</a:t>
            </a:r>
            <a:r>
              <a:rPr lang="en-US" dirty="0"/>
              <a:t> </a:t>
            </a:r>
            <a:r>
              <a:rPr lang="en-US" dirty="0" smtClean="0"/>
              <a:t>(p&lt;0.001)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Déformation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3.7</a:t>
            </a:r>
            <a:r>
              <a:rPr lang="en-US" dirty="0" smtClean="0">
                <a:solidFill>
                  <a:srgbClr val="FF0000"/>
                </a:solidFill>
              </a:rPr>
              <a:t>%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Dégénératif</a:t>
            </a:r>
            <a:r>
              <a:rPr lang="en-US" dirty="0" smtClean="0"/>
              <a:t> 1.4</a:t>
            </a:r>
            <a:r>
              <a:rPr lang="en-US" dirty="0"/>
              <a:t>%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Voie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postérieure</a:t>
            </a:r>
            <a:r>
              <a:rPr lang="en-US" dirty="0" smtClean="0">
                <a:solidFill>
                  <a:srgbClr val="FF0000"/>
                </a:solidFill>
              </a:rPr>
              <a:t> (2,3-3,2%)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Voie</a:t>
            </a:r>
            <a:r>
              <a:rPr lang="en-US" dirty="0" smtClean="0"/>
              <a:t> </a:t>
            </a:r>
            <a:r>
              <a:rPr lang="en-US" dirty="0" err="1" smtClean="0"/>
              <a:t>antérieure</a:t>
            </a:r>
            <a:r>
              <a:rPr lang="en-US" dirty="0" smtClean="0"/>
              <a:t> 0.6%</a:t>
            </a:r>
          </a:p>
          <a:p>
            <a:pPr lvl="2"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Voie</a:t>
            </a:r>
            <a:r>
              <a:rPr lang="en-US" dirty="0" smtClean="0"/>
              <a:t> </a:t>
            </a:r>
            <a:r>
              <a:rPr lang="en-US" dirty="0" err="1" smtClean="0"/>
              <a:t>combinée</a:t>
            </a:r>
            <a:r>
              <a:rPr lang="en-US" dirty="0" smtClean="0"/>
              <a:t> </a:t>
            </a:r>
            <a:r>
              <a:rPr lang="en-US" dirty="0" err="1" smtClean="0"/>
              <a:t>antéro-postérieur</a:t>
            </a:r>
            <a:r>
              <a:rPr lang="en-US" dirty="0" smtClean="0"/>
              <a:t> 3.2%,</a:t>
            </a:r>
          </a:p>
          <a:p>
            <a:pPr lvl="2"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PLF 3.0%, </a:t>
            </a:r>
          </a:p>
          <a:p>
            <a:pPr lvl="2"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TLIF/PLIF 2.3%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iel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ouvert</a:t>
            </a:r>
            <a:r>
              <a:rPr lang="en-US" dirty="0" smtClean="0">
                <a:solidFill>
                  <a:srgbClr val="FF0000"/>
                </a:solidFill>
              </a:rPr>
              <a:t> 2.4%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mini-invasive* 0.5</a:t>
            </a:r>
            <a:r>
              <a:rPr lang="en-US" dirty="0"/>
              <a:t>% </a:t>
            </a:r>
            <a:r>
              <a:rPr lang="en-US" dirty="0" smtClean="0"/>
              <a:t>(p&lt;0.001)</a:t>
            </a: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endParaRPr lang="en-US" sz="1800" dirty="0" smtClean="0">
              <a:solidFill>
                <a:srgbClr val="7F7F7F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r>
              <a:rPr lang="en-US" sz="1800" dirty="0" smtClean="0">
                <a:solidFill>
                  <a:srgbClr val="7F7F7F"/>
                </a:solidFill>
              </a:rPr>
              <a:t>*Dissectomie (0.4 </a:t>
            </a:r>
            <a:r>
              <a:rPr lang="en-US" sz="1800" dirty="0" err="1" smtClean="0">
                <a:solidFill>
                  <a:srgbClr val="7F7F7F"/>
                </a:solidFill>
              </a:rPr>
              <a:t>vs</a:t>
            </a:r>
            <a:r>
              <a:rPr lang="en-US" sz="1800" dirty="0" smtClean="0">
                <a:solidFill>
                  <a:srgbClr val="7F7F7F"/>
                </a:solidFill>
              </a:rPr>
              <a:t> 1.1) et TLIF (1.3 </a:t>
            </a:r>
            <a:r>
              <a:rPr lang="en-US" sz="1800" dirty="0" err="1" smtClean="0">
                <a:solidFill>
                  <a:srgbClr val="7F7F7F"/>
                </a:solidFill>
              </a:rPr>
              <a:t>vs</a:t>
            </a:r>
            <a:r>
              <a:rPr lang="en-US" sz="1800" dirty="0" smtClean="0">
                <a:solidFill>
                  <a:srgbClr val="7F7F7F"/>
                </a:solidFill>
              </a:rPr>
              <a:t> 2.9)</a:t>
            </a:r>
            <a:endParaRPr lang="fr-FR" sz="18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3"/>
          <p:cNvPicPr>
            <a:picLocks noChangeAspect="1"/>
          </p:cNvPicPr>
          <p:nvPr/>
        </p:nvPicPr>
        <p:blipFill>
          <a:blip r:embed="rId2"/>
          <a:srcRect l="15178" t="307" r="5885" b="9225"/>
          <a:stretch>
            <a:fillRect/>
          </a:stretch>
        </p:blipFill>
        <p:spPr bwMode="auto">
          <a:xfrm>
            <a:off x="684213" y="0"/>
            <a:ext cx="7874000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3568" y="4221088"/>
            <a:ext cx="7704856" cy="36004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 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l="22958" t="11258" r="2679" b="37575"/>
          <a:stretch>
            <a:fillRect/>
          </a:stretch>
        </p:blipFill>
        <p:spPr bwMode="auto">
          <a:xfrm>
            <a:off x="9525" y="115888"/>
            <a:ext cx="9501188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 l="23299" t="50000" r="7388" b="23706"/>
          <a:stretch>
            <a:fillRect/>
          </a:stretch>
        </p:blipFill>
        <p:spPr bwMode="auto">
          <a:xfrm>
            <a:off x="250825" y="4149725"/>
            <a:ext cx="87534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3528" y="4149080"/>
            <a:ext cx="8496944" cy="43204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>
            <a:glow rad="127000">
              <a:srgbClr val="FFFF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867400" y="1341438"/>
            <a:ext cx="2808288" cy="584200"/>
          </a:xfrm>
          <a:prstGeom prst="rect">
            <a:avLst/>
          </a:prstGeom>
          <a:solidFill>
            <a:schemeClr val="tx2">
              <a:lumMod val="60000"/>
              <a:lumOff val="40000"/>
              <a:alpha val="6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+mn-lt"/>
              </a:rPr>
              <a:t>- 15069 premières intentions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+mn-lt"/>
              </a:rPr>
              <a:t>- 605 reprises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50" y="6308725"/>
            <a:ext cx="9144000" cy="461963"/>
          </a:xfrm>
          <a:prstGeom prst="rect">
            <a:avLst/>
          </a:prstGeom>
          <a:solidFill>
            <a:schemeClr val="tx2">
              <a:lumMod val="60000"/>
              <a:lumOff val="40000"/>
              <a:alpha val="6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</a:rPr>
              <a:t>Infections profondes : </a:t>
            </a:r>
            <a:r>
              <a:rPr lang="fr-FR" sz="2400" dirty="0">
                <a:solidFill>
                  <a:srgbClr val="FF0000"/>
                </a:solidFill>
                <a:latin typeface="+mn-lt"/>
              </a:rPr>
              <a:t>1,9%</a:t>
            </a:r>
            <a:r>
              <a:rPr lang="fr-FR" sz="2400" dirty="0">
                <a:latin typeface="+mn-lt"/>
              </a:rPr>
              <a:t> en 1</a:t>
            </a:r>
            <a:r>
              <a:rPr lang="fr-FR" sz="2400" baseline="30000" dirty="0">
                <a:latin typeface="+mn-lt"/>
              </a:rPr>
              <a:t>ère</a:t>
            </a:r>
            <a:r>
              <a:rPr lang="fr-FR" sz="2400" dirty="0">
                <a:latin typeface="+mn-lt"/>
              </a:rPr>
              <a:t> intention vs </a:t>
            </a:r>
            <a:r>
              <a:rPr lang="fr-FR" sz="2400" dirty="0">
                <a:solidFill>
                  <a:srgbClr val="FF0000"/>
                </a:solidFill>
                <a:latin typeface="+mn-lt"/>
              </a:rPr>
              <a:t>4,5%</a:t>
            </a:r>
            <a:r>
              <a:rPr lang="fr-FR" sz="2400" dirty="0">
                <a:latin typeface="+mn-lt"/>
              </a:rPr>
              <a:t> en révision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886700" cy="1000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700" dirty="0" smtClean="0"/>
              <a:t>Complications </a:t>
            </a:r>
            <a:r>
              <a:rPr lang="fr-FR" sz="2700" dirty="0" err="1" smtClean="0"/>
              <a:t>related</a:t>
            </a:r>
            <a:r>
              <a:rPr lang="fr-FR" sz="2700" dirty="0" smtClean="0"/>
              <a:t> to instrumentation in </a:t>
            </a:r>
            <a:r>
              <a:rPr lang="fr-FR" sz="2700" dirty="0" err="1" smtClean="0"/>
              <a:t>spine</a:t>
            </a:r>
            <a:r>
              <a:rPr lang="fr-FR" sz="2700" dirty="0" smtClean="0"/>
              <a:t> </a:t>
            </a:r>
            <a:r>
              <a:rPr lang="fr-FR" sz="2700" dirty="0" err="1" smtClean="0"/>
              <a:t>surgery</a:t>
            </a:r>
            <a:r>
              <a:rPr lang="fr-FR" sz="2700" dirty="0" smtClean="0"/>
              <a:t>: </a:t>
            </a:r>
            <a:br>
              <a:rPr lang="fr-FR" sz="2700" dirty="0" smtClean="0"/>
            </a:br>
            <a:r>
              <a:rPr lang="fr-FR" sz="2700" dirty="0" smtClean="0"/>
              <a:t>a prospective </a:t>
            </a:r>
            <a:r>
              <a:rPr lang="fr-FR" sz="2700" dirty="0" err="1" smtClean="0"/>
              <a:t>analysis</a:t>
            </a:r>
            <a:r>
              <a:rPr lang="fr-FR" sz="2700" dirty="0" smtClean="0"/>
              <a:t>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000" dirty="0" smtClean="0">
                <a:solidFill>
                  <a:srgbClr val="7F7F7F"/>
                </a:solidFill>
              </a:rPr>
              <a:t>Peter G. </a:t>
            </a:r>
            <a:r>
              <a:rPr lang="fr-FR" sz="2000" dirty="0" err="1" smtClean="0">
                <a:solidFill>
                  <a:srgbClr val="7F7F7F"/>
                </a:solidFill>
              </a:rPr>
              <a:t>CamPbell</a:t>
            </a:r>
            <a:r>
              <a:rPr lang="fr-FR" sz="2000" dirty="0">
                <a:solidFill>
                  <a:srgbClr val="7F7F7F"/>
                </a:solidFill>
              </a:rPr>
              <a:t>.</a:t>
            </a:r>
            <a:r>
              <a:rPr lang="fr-FR" sz="2000" dirty="0" smtClean="0">
                <a:solidFill>
                  <a:srgbClr val="7F7F7F"/>
                </a:solidFill>
              </a:rPr>
              <a:t> </a:t>
            </a:r>
            <a:r>
              <a:rPr lang="fr-FR" sz="2000" dirty="0" err="1" smtClean="0">
                <a:solidFill>
                  <a:srgbClr val="7F7F7F"/>
                </a:solidFill>
              </a:rPr>
              <a:t>Neurosurgical</a:t>
            </a:r>
            <a:r>
              <a:rPr lang="fr-FR" sz="2000" dirty="0" smtClean="0">
                <a:solidFill>
                  <a:srgbClr val="7F7F7F"/>
                </a:solidFill>
              </a:rPr>
              <a:t> focus. 2011;31:E10.</a:t>
            </a:r>
            <a:endParaRPr lang="fr-FR" sz="2000" dirty="0">
              <a:solidFill>
                <a:srgbClr val="7F7F7F"/>
              </a:solidFill>
            </a:endParaRPr>
          </a:p>
        </p:txBody>
      </p:sp>
      <p:sp>
        <p:nvSpPr>
          <p:cNvPr id="23554" name="Espace réservé du contenu 2"/>
          <p:cNvSpPr>
            <a:spLocks noGrp="1"/>
          </p:cNvSpPr>
          <p:nvPr>
            <p:ph idx="1"/>
          </p:nvPr>
        </p:nvSpPr>
        <p:spPr>
          <a:xfrm>
            <a:off x="468313" y="1628775"/>
            <a:ext cx="8064500" cy="4392613"/>
          </a:xfrm>
        </p:spPr>
        <p:txBody>
          <a:bodyPr/>
          <a:lstStyle/>
          <a:p>
            <a:r>
              <a:rPr lang="en-US" sz="3000" smtClean="0"/>
              <a:t>Etude prospective (mai-déc 2008)</a:t>
            </a:r>
          </a:p>
          <a:p>
            <a:r>
              <a:rPr lang="en-US" sz="3000" smtClean="0"/>
              <a:t>248 patients inclus, 202 arthrodèses</a:t>
            </a:r>
          </a:p>
          <a:p>
            <a:r>
              <a:rPr lang="en-US" sz="3000" smtClean="0"/>
              <a:t>56 % de complications</a:t>
            </a:r>
          </a:p>
          <a:p>
            <a:r>
              <a:rPr lang="fr-FR" sz="3000" smtClean="0"/>
              <a:t>Suivi des complications jusqu’à J30</a:t>
            </a:r>
          </a:p>
          <a:p>
            <a:r>
              <a:rPr lang="en-US" sz="3000" smtClean="0"/>
              <a:t>Complication majeure la plus fréquente: ISO</a:t>
            </a:r>
            <a:endParaRPr lang="fr-FR" sz="3000" smtClean="0"/>
          </a:p>
        </p:txBody>
      </p: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0" y="315913"/>
            <a:ext cx="9182100" cy="6532562"/>
            <a:chOff x="107504" y="188640"/>
            <a:chExt cx="9181519" cy="6532617"/>
          </a:xfrm>
        </p:grpSpPr>
        <p:grpSp>
          <p:nvGrpSpPr>
            <p:cNvPr id="23556" name="Grouper 5"/>
            <p:cNvGrpSpPr>
              <a:grpSpLocks/>
            </p:cNvGrpSpPr>
            <p:nvPr/>
          </p:nvGrpSpPr>
          <p:grpSpPr bwMode="auto">
            <a:xfrm>
              <a:off x="107504" y="188640"/>
              <a:ext cx="9181519" cy="6532617"/>
              <a:chOff x="14119" y="325383"/>
              <a:chExt cx="9181519" cy="6532617"/>
            </a:xfrm>
          </p:grpSpPr>
          <p:pic>
            <p:nvPicPr>
              <p:cNvPr id="23560" name="Image 3"/>
              <p:cNvPicPr>
                <a:picLocks noChangeAspect="1"/>
              </p:cNvPicPr>
              <p:nvPr/>
            </p:nvPicPr>
            <p:blipFill>
              <a:blip r:embed="rId3"/>
              <a:srcRect l="51372" t="10873" r="12856" b="11597"/>
              <a:stretch>
                <a:fillRect/>
              </a:stretch>
            </p:blipFill>
            <p:spPr bwMode="auto">
              <a:xfrm>
                <a:off x="14119" y="325383"/>
                <a:ext cx="4013765" cy="6521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61" name="Image 4"/>
              <p:cNvPicPr>
                <a:picLocks noChangeAspect="1"/>
              </p:cNvPicPr>
              <p:nvPr/>
            </p:nvPicPr>
            <p:blipFill>
              <a:blip r:embed="rId4"/>
              <a:srcRect l="10295" t="17384" r="51399" b="10497"/>
              <a:stretch>
                <a:fillRect/>
              </a:stretch>
            </p:blipFill>
            <p:spPr bwMode="auto">
              <a:xfrm>
                <a:off x="4572000" y="332656"/>
                <a:ext cx="4623638" cy="6525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107504" y="1623622"/>
              <a:ext cx="3888432" cy="360040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  <a:effectLst>
              <a:glow rad="1270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er 8"/>
          <p:cNvGrpSpPr>
            <a:grpSpLocks/>
          </p:cNvGrpSpPr>
          <p:nvPr/>
        </p:nvGrpSpPr>
        <p:grpSpPr bwMode="auto">
          <a:xfrm>
            <a:off x="1927225" y="-1108075"/>
            <a:ext cx="5421313" cy="8115300"/>
            <a:chOff x="1927412" y="-1107503"/>
            <a:chExt cx="5421500" cy="8114916"/>
          </a:xfrm>
        </p:grpSpPr>
        <p:pic>
          <p:nvPicPr>
            <p:cNvPr id="25602" name="Image 3"/>
            <p:cNvPicPr>
              <a:picLocks noChangeAspect="1"/>
            </p:cNvPicPr>
            <p:nvPr/>
          </p:nvPicPr>
          <p:blipFill>
            <a:blip r:embed="rId3"/>
            <a:srcRect l="49020" t="136" r="5453" b="8961"/>
            <a:stretch>
              <a:fillRect/>
            </a:stretch>
          </p:blipFill>
          <p:spPr bwMode="auto">
            <a:xfrm>
              <a:off x="1927412" y="-1107503"/>
              <a:ext cx="5421500" cy="8114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2123728" y="1556792"/>
              <a:ext cx="4752528" cy="36004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>
              <a:glow rad="1270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23728" y="5589240"/>
              <a:ext cx="4752528" cy="36004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>
              <a:glow rad="1270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23728" y="4941168"/>
              <a:ext cx="4752528" cy="36004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>
              <a:glow rad="1270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23728" y="2924944"/>
              <a:ext cx="4752528" cy="36004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>
              <a:glow rad="127000">
                <a:srgbClr val="FFFF00">
                  <a:alpha val="1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2931</Words>
  <Application>Microsoft Office PowerPoint</Application>
  <PresentationFormat>Affichage à l'écran (4:3)</PresentationFormat>
  <Paragraphs>298</Paragraphs>
  <Slides>49</Slides>
  <Notes>32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Taux d’ISO lors d’une chirurgie rachidienne</vt:lpstr>
      <vt:lpstr>Plan</vt:lpstr>
      <vt:lpstr>Chirurgie conventionnelle</vt:lpstr>
      <vt:lpstr>Rates of Infection After Spine Surgery Based on 108,419 Procedures.  A Report from the Scoliosis Research Society Morbidity and Mortality Committee Smith JS. Spine. 2011;36:556-563</vt:lpstr>
      <vt:lpstr>Facteurs de risque</vt:lpstr>
      <vt:lpstr>Présentation PowerPoint</vt:lpstr>
      <vt:lpstr>  </vt:lpstr>
      <vt:lpstr>Complications related to instrumentation in spine surgery:  a prospective analysis  Peter G. CamPbell. Neurosurgical focus. 2011;31:E10.</vt:lpstr>
      <vt:lpstr>Présentation PowerPoint</vt:lpstr>
      <vt:lpstr>The Inﬂuence of Perioperative Risk Factors and Therapeutic Interventions on Infection Rates After Spine Surgery A Systematic Review Schuster JM. Spine. 2010;35:S125-S137</vt:lpstr>
      <vt:lpstr>Présentation PowerPoint</vt:lpstr>
      <vt:lpstr>Results</vt:lpstr>
      <vt:lpstr>Age</vt:lpstr>
      <vt:lpstr>Diabète</vt:lpstr>
      <vt:lpstr>BMI</vt:lpstr>
      <vt:lpstr>Durée de chirurgie</vt:lpstr>
      <vt:lpstr>Abord Postérieur</vt:lpstr>
      <vt:lpstr>Score ASA</vt:lpstr>
      <vt:lpstr> Intraoperative Fraction of Inspired Oxygen Is a Modiﬁable Risk Factor for Surgical Site Infection after Spinal Surgery  Maragakis. Anesthesiology. 2009;110;556-562</vt:lpstr>
      <vt:lpstr>Présentation PowerPoint</vt:lpstr>
      <vt:lpstr>Présentation PowerPoint</vt:lpstr>
      <vt:lpstr>Complications and Risk Factors of Primary Adult Scoliosis Surgery A Multicenter Study of 306 Patients Charosky S. Spine. 2012;37:693–700</vt:lpstr>
      <vt:lpstr>Au total, les FdR</vt:lpstr>
      <vt:lpstr>Présentation PowerPoint</vt:lpstr>
      <vt:lpstr>Chirurgie mini-invasive</vt:lpstr>
      <vt:lpstr>Surgical site infection rates after minimally invasive spinal surgery. O‘Tool JE. J Neurosurg Spine . 2009;11:471-476</vt:lpstr>
      <vt:lpstr>Présentation PowerPoint</vt:lpstr>
      <vt:lpstr>Présentation PowerPoint</vt:lpstr>
      <vt:lpstr>Comparison of One-Level Posterior Lumbar Interbody Fusion Performed With a Minimally Invasive Approach or a Traditional Open Approach Park Y. Spine. 2007;32:537-543</vt:lpstr>
      <vt:lpstr>Au total, pour la MIS</vt:lpstr>
      <vt:lpstr>Vancomycine in-situ</vt:lpstr>
      <vt:lpstr>Intrawound Application of Vancomycin for Prophylaxis in Instrumented Thoracolumbar Fusions  Efﬁcacy, Drug Levels, and Patient Outcomes       Sweet FA. Spine. 2011;36:2084-2088.</vt:lpstr>
      <vt:lpstr>Présentation PowerPoint</vt:lpstr>
      <vt:lpstr>Présentation PowerPoint</vt:lpstr>
      <vt:lpstr>Présentation PowerPoint</vt:lpstr>
      <vt:lpstr>Prophylactic intraoperative powdered vancomycin and postoperative deep spinal wound infection: 1,512 consecutive surgical cases over a 6-year period Molinari RW. Eur Spine J. 2012;21:S476-S482.</vt:lpstr>
      <vt:lpstr>Présentation PowerPoint</vt:lpstr>
      <vt:lpstr>Présentation PowerPoint</vt:lpstr>
      <vt:lpstr>Présentation PowerPoint</vt:lpstr>
      <vt:lpstr>Lumbar laminectomy and fusion with routine local application of vancomycin powder: Decreased infection rate in instrumented and non-instrumented cases. Strom R. Clinical and Neurosurgery. 2013;115 1766– 1769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CHU-RENNES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Taux d’ISO lors d’une chirurgie rachidienne</dc:title>
  <dc:creator>sot5048</dc:creator>
  <cp:lastModifiedBy>LEBHAR Jonathan</cp:lastModifiedBy>
  <cp:revision>66</cp:revision>
  <dcterms:created xsi:type="dcterms:W3CDTF">2015-02-12T15:15:19Z</dcterms:created>
  <dcterms:modified xsi:type="dcterms:W3CDTF">2015-03-12T16:57:24Z</dcterms:modified>
</cp:coreProperties>
</file>