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65" r:id="rId3"/>
    <p:sldId id="258" r:id="rId4"/>
    <p:sldId id="261" r:id="rId5"/>
    <p:sldId id="264" r:id="rId6"/>
    <p:sldId id="263" r:id="rId7"/>
    <p:sldId id="267" r:id="rId8"/>
  </p:sldIdLst>
  <p:sldSz cx="9144000" cy="5715000" type="screen16x1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4" d="100"/>
          <a:sy n="184" d="100"/>
        </p:scale>
        <p:origin x="-112" y="-30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87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05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25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25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84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2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41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83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08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01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91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C6DB8-F561-4E9E-8BFB-B543A83CA4E9}" type="datetimeFigureOut">
              <a:rPr lang="fr-FR" smtClean="0"/>
              <a:t>12/03/15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3C6C0-8F79-4594-AEB8-70C7DA30A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5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37354"/>
            <a:ext cx="7772400" cy="1225021"/>
          </a:xfrm>
        </p:spPr>
        <p:txBody>
          <a:bodyPr>
            <a:normAutofit/>
          </a:bodyPr>
          <a:lstStyle/>
          <a:p>
            <a:r>
              <a:rPr lang="fr-FR" sz="7200" dirty="0" smtClean="0">
                <a:solidFill>
                  <a:schemeClr val="bg2">
                    <a:lumMod val="75000"/>
                  </a:schemeClr>
                </a:solidFill>
              </a:rPr>
              <a:t>EVRIOS</a:t>
            </a:r>
            <a:endParaRPr lang="fr-FR" sz="7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857500"/>
            <a:ext cx="7632848" cy="14605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fr-FR" b="1" dirty="0" err="1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EV</a:t>
            </a:r>
            <a:r>
              <a:rPr lang="fr-FR" dirty="0" err="1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aluation</a:t>
            </a:r>
            <a:r>
              <a:rPr lang="fr-FR" dirty="0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 comparative de faibles et fortes doses de </a:t>
            </a:r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R</a:t>
            </a:r>
            <a:r>
              <a:rPr lang="fr-FR" dirty="0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ifampicine dans le traitement des </a:t>
            </a:r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I</a:t>
            </a:r>
            <a:r>
              <a:rPr lang="fr-FR" dirty="0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nfections </a:t>
            </a:r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O</a:t>
            </a:r>
            <a:r>
              <a:rPr lang="fr-FR" dirty="0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stéo-articulaires à </a:t>
            </a:r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s</a:t>
            </a:r>
            <a:r>
              <a:rPr lang="fr-FR" dirty="0" smtClean="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</a:rPr>
              <a:t>taphylocoques</a:t>
            </a:r>
            <a:endParaRPr lang="fr-FR" dirty="0">
              <a:solidFill>
                <a:schemeClr val="bg2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4777714"/>
            <a:ext cx="5400600" cy="982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fr-FR" sz="1600" dirty="0" smtClean="0">
                <a:solidFill>
                  <a:schemeClr val="accent3">
                    <a:lumMod val="50000"/>
                  </a:schemeClr>
                </a:solidFill>
              </a:rPr>
              <a:t>Cédric ARVIEUX</a:t>
            </a:r>
          </a:p>
          <a:p>
            <a:pPr>
              <a:lnSpc>
                <a:spcPct val="90000"/>
              </a:lnSpc>
              <a:defRPr/>
            </a:pPr>
            <a:r>
              <a:rPr lang="fr-FR" sz="1600" dirty="0" smtClean="0">
                <a:solidFill>
                  <a:schemeClr val="accent3">
                    <a:lumMod val="50000"/>
                  </a:schemeClr>
                </a:solidFill>
              </a:rPr>
              <a:t>Marie Gheno</a:t>
            </a:r>
          </a:p>
          <a:p>
            <a:pPr>
              <a:lnSpc>
                <a:spcPct val="90000"/>
              </a:lnSpc>
              <a:defRPr/>
            </a:pPr>
            <a:r>
              <a:rPr lang="fr-FR" sz="1600" dirty="0" smtClean="0">
                <a:solidFill>
                  <a:schemeClr val="accent3">
                    <a:lumMod val="50000"/>
                  </a:schemeClr>
                </a:solidFill>
              </a:rPr>
              <a:t>Maja </a:t>
            </a:r>
            <a:r>
              <a:rPr lang="fr-FR" sz="1600" dirty="0" err="1" smtClean="0">
                <a:solidFill>
                  <a:schemeClr val="accent3">
                    <a:lumMod val="50000"/>
                  </a:schemeClr>
                </a:solidFill>
              </a:rPr>
              <a:t>Ratajczak</a:t>
            </a:r>
            <a:r>
              <a:rPr lang="fr-FR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fr-FR" sz="1600" dirty="0" smtClean="0">
                <a:solidFill>
                  <a:schemeClr val="accent3">
                    <a:lumMod val="50000"/>
                  </a:schemeClr>
                </a:solidFill>
              </a:rPr>
              <a:t>Jean Marc Chapplain</a:t>
            </a:r>
            <a:endParaRPr lang="fr-FR" sz="16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17207"/>
            <a:ext cx="2230928" cy="66007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7207"/>
            <a:ext cx="648072" cy="783167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510067"/>
            <a:ext cx="1078800" cy="89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608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17207"/>
            <a:ext cx="2014904" cy="66007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7207"/>
            <a:ext cx="762000" cy="783167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79512" y="1582352"/>
            <a:ext cx="8712968" cy="412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b="1" u="sng" dirty="0">
                <a:solidFill>
                  <a:schemeClr val="accent2"/>
                </a:solidFill>
              </a:rPr>
              <a:t>Objectif </a:t>
            </a:r>
            <a:r>
              <a:rPr lang="fr-FR" sz="1400" b="1" u="sng" dirty="0" smtClean="0">
                <a:solidFill>
                  <a:schemeClr val="accent2"/>
                </a:solidFill>
              </a:rPr>
              <a:t>principal</a:t>
            </a:r>
            <a:endParaRPr lang="fr-FR" sz="800" b="1" u="sng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démontrer </a:t>
            </a:r>
            <a:r>
              <a:rPr lang="fr-FR" sz="1400" dirty="0"/>
              <a:t>qu’une faible dose initiale de rifampicine n’est pas moins efficace qu’une forte dose dans le traitement des infections ostéo-articulaires (IOA) à </a:t>
            </a:r>
            <a:r>
              <a:rPr lang="fr-FR" sz="1400" dirty="0" smtClean="0"/>
              <a:t>staphylocoques sensibles (taux d’échec certain)</a:t>
            </a:r>
            <a:endParaRPr lang="fr-FR" dirty="0" smtClean="0"/>
          </a:p>
          <a:p>
            <a:pPr marL="285750" lvl="0" indent="-285750">
              <a:buFontTx/>
              <a:buChar char="-"/>
            </a:pPr>
            <a:endParaRPr lang="fr-FR" sz="1400" b="1" u="sng" dirty="0" smtClean="0">
              <a:solidFill>
                <a:schemeClr val="accent2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fr-FR" sz="1400" b="1" u="sng" dirty="0" smtClean="0">
                <a:solidFill>
                  <a:schemeClr val="accent2"/>
                </a:solidFill>
              </a:rPr>
              <a:t>Objectifs secondaires</a:t>
            </a:r>
            <a:endParaRPr lang="fr-FR" sz="800" b="1" u="sng" dirty="0">
              <a:solidFill>
                <a:prstClr val="black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400" dirty="0"/>
              <a:t>Comparer en fonction du groupe de traitement : </a:t>
            </a:r>
            <a:endParaRPr lang="fr-FR" sz="1400" dirty="0" smtClean="0"/>
          </a:p>
          <a:p>
            <a:pPr>
              <a:lnSpc>
                <a:spcPct val="150000"/>
              </a:lnSpc>
            </a:pPr>
            <a:endParaRPr lang="fr-FR" sz="5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/>
              <a:t>Le taux </a:t>
            </a:r>
            <a:r>
              <a:rPr lang="fr-FR" sz="1400" dirty="0" smtClean="0"/>
              <a:t>« d’échec possible »</a:t>
            </a:r>
            <a:endParaRPr lang="fr-FR" sz="1400" dirty="0" smtClean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 smtClean="0"/>
              <a:t>Les </a:t>
            </a:r>
            <a:r>
              <a:rPr lang="fr-FR" sz="1400" dirty="0"/>
              <a:t>effets secondaires </a:t>
            </a:r>
            <a:r>
              <a:rPr lang="fr-FR" sz="1400" dirty="0" smtClean="0"/>
              <a:t>présentés par </a:t>
            </a:r>
            <a:r>
              <a:rPr lang="fr-FR" sz="1400" dirty="0"/>
              <a:t>le patient </a:t>
            </a:r>
            <a:endParaRPr lang="fr-FR" sz="11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/>
              <a:t>Les modifications de traitements pour la rifampicine </a:t>
            </a:r>
            <a:r>
              <a:rPr lang="fr-FR" sz="1400" dirty="0" smtClean="0"/>
              <a:t> </a:t>
            </a:r>
            <a:r>
              <a:rPr lang="fr-FR" sz="1100" dirty="0" smtClean="0"/>
              <a:t>(Diminution </a:t>
            </a:r>
            <a:r>
              <a:rPr lang="fr-FR" sz="1100" dirty="0"/>
              <a:t>de </a:t>
            </a:r>
            <a:r>
              <a:rPr lang="fr-FR" sz="1100" dirty="0" smtClean="0"/>
              <a:t>posologie, Arrêt </a:t>
            </a:r>
            <a:r>
              <a:rPr lang="fr-FR" sz="1100" dirty="0"/>
              <a:t>temporaire ou </a:t>
            </a:r>
            <a:r>
              <a:rPr lang="fr-FR" sz="1100" dirty="0" smtClean="0"/>
              <a:t>définitif)</a:t>
            </a:r>
            <a:endParaRPr lang="fr-FR" sz="11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/>
              <a:t>Les facteurs de risques </a:t>
            </a:r>
            <a:r>
              <a:rPr lang="fr-FR" sz="1400" dirty="0" smtClean="0"/>
              <a:t>d’échec</a:t>
            </a:r>
            <a:endParaRPr lang="fr-FR" sz="1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/>
              <a:t>La charge en soins </a:t>
            </a:r>
            <a:r>
              <a:rPr lang="fr-FR" sz="1100" dirty="0" smtClean="0"/>
              <a:t>(évaluée </a:t>
            </a:r>
            <a:r>
              <a:rPr lang="fr-FR" sz="1100" dirty="0"/>
              <a:t>par : le nombre d’hospitalisation et leur durée, le nombre de consultation de la première prescription à la visite de fin d’étude, la prescription d’examen complémentaires pendant la même </a:t>
            </a:r>
            <a:r>
              <a:rPr lang="fr-FR" sz="1100" dirty="0" smtClean="0"/>
              <a:t>période)</a:t>
            </a:r>
            <a:endParaRPr lang="fr-FR" sz="11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/>
              <a:t>La pharmacocinétique de la rifampicine </a:t>
            </a:r>
            <a:r>
              <a:rPr lang="fr-FR" sz="1400" dirty="0" smtClean="0"/>
              <a:t>(60 patients)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907704" y="997293"/>
            <a:ext cx="422751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Objectifs de l’étude </a:t>
            </a:r>
            <a:endParaRPr lang="fr-FR" b="1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945732"/>
            <a:ext cx="758944" cy="6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3288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17207"/>
            <a:ext cx="2014904" cy="66007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7207"/>
            <a:ext cx="648072" cy="78316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17517" y="2868630"/>
            <a:ext cx="78709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b="1" u="sng" dirty="0">
                <a:solidFill>
                  <a:schemeClr val="accent2"/>
                </a:solidFill>
              </a:rPr>
              <a:t>16 centres investigateurs :</a:t>
            </a:r>
          </a:p>
          <a:p>
            <a:endParaRPr lang="fr-FR" sz="800" b="1" u="sng" dirty="0" smtClean="0"/>
          </a:p>
          <a:p>
            <a:pPr>
              <a:lnSpc>
                <a:spcPct val="150000"/>
              </a:lnSpc>
            </a:pPr>
            <a:r>
              <a:rPr lang="fr-FR" sz="1400" dirty="0" smtClean="0"/>
              <a:t>Rennes, Nantes, Tours, Poitiers, Angers, Brest, Saint Malo, Saint Brieuc, Nancy, Toulouse, Bordeaux, Lyon, Lorient, Vannes, Caen, La Roche sur </a:t>
            </a:r>
            <a:r>
              <a:rPr lang="fr-FR" sz="1400" dirty="0" err="1" smtClean="0"/>
              <a:t>Yon</a:t>
            </a:r>
            <a:r>
              <a:rPr lang="fr-FR" sz="1400" dirty="0" smtClean="0"/>
              <a:t>.</a:t>
            </a:r>
            <a:endParaRPr lang="fr-FR" sz="1400" dirty="0"/>
          </a:p>
          <a:p>
            <a:endParaRPr lang="fr-FR" sz="1600" b="1" u="sng" dirty="0"/>
          </a:p>
        </p:txBody>
      </p:sp>
      <p:sp>
        <p:nvSpPr>
          <p:cNvPr id="13" name="ZoneTexte 12"/>
          <p:cNvSpPr txBox="1"/>
          <p:nvPr/>
        </p:nvSpPr>
        <p:spPr>
          <a:xfrm>
            <a:off x="517517" y="1417340"/>
            <a:ext cx="7870907" cy="1738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b="1" u="sng" dirty="0">
                <a:solidFill>
                  <a:schemeClr val="accent2"/>
                </a:solidFill>
              </a:rPr>
              <a:t>Schéma de l’étude: </a:t>
            </a:r>
          </a:p>
          <a:p>
            <a:endParaRPr lang="fr-FR" sz="1400" b="1" u="sng" dirty="0" smtClean="0"/>
          </a:p>
          <a:p>
            <a:pPr>
              <a:lnSpc>
                <a:spcPct val="150000"/>
              </a:lnSpc>
            </a:pPr>
            <a:r>
              <a:rPr lang="fr-FR" sz="1400" dirty="0"/>
              <a:t>E</a:t>
            </a:r>
            <a:r>
              <a:rPr lang="fr-FR" sz="1400" dirty="0" smtClean="0"/>
              <a:t>ssai </a:t>
            </a:r>
            <a:r>
              <a:rPr lang="fr-FR" sz="1400" dirty="0"/>
              <a:t>de </a:t>
            </a:r>
            <a:r>
              <a:rPr lang="fr-FR" sz="1400" b="1" dirty="0"/>
              <a:t>phase 4</a:t>
            </a:r>
            <a:r>
              <a:rPr lang="fr-FR" sz="1400" dirty="0"/>
              <a:t>,  </a:t>
            </a:r>
            <a:r>
              <a:rPr lang="fr-FR" sz="1400" b="1" dirty="0"/>
              <a:t>multicentrique</a:t>
            </a:r>
            <a:r>
              <a:rPr lang="fr-FR" sz="1400" dirty="0"/>
              <a:t>, </a:t>
            </a:r>
            <a:r>
              <a:rPr lang="fr-FR" sz="1400" b="1" dirty="0"/>
              <a:t>comparatif</a:t>
            </a:r>
            <a:r>
              <a:rPr lang="fr-FR" sz="1400" dirty="0"/>
              <a:t>, de </a:t>
            </a:r>
            <a:r>
              <a:rPr lang="fr-FR" sz="1400" b="1" dirty="0"/>
              <a:t>non-infériorité</a:t>
            </a:r>
            <a:r>
              <a:rPr lang="fr-FR" sz="1400" dirty="0"/>
              <a:t>, </a:t>
            </a:r>
            <a:r>
              <a:rPr lang="fr-FR" sz="1400" b="1" dirty="0"/>
              <a:t>ouvert</a:t>
            </a:r>
            <a:r>
              <a:rPr lang="fr-FR" sz="1400" dirty="0"/>
              <a:t>, </a:t>
            </a:r>
            <a:r>
              <a:rPr lang="fr-FR" sz="1400" b="1" dirty="0"/>
              <a:t>randomisé</a:t>
            </a:r>
            <a:r>
              <a:rPr lang="fr-FR" sz="1400" dirty="0"/>
              <a:t>, avec </a:t>
            </a:r>
            <a:r>
              <a:rPr lang="fr-FR" sz="1400" b="1" dirty="0"/>
              <a:t>2 groupes parallèles</a:t>
            </a:r>
            <a:r>
              <a:rPr lang="fr-FR" sz="1400" dirty="0"/>
              <a:t> correspondants aux deux posologies étudiées (faible dose et forte dose) dans le cadre d’un traitement d’IOA à SASM.</a:t>
            </a:r>
          </a:p>
          <a:p>
            <a:endParaRPr lang="fr-FR" sz="1600" b="1" u="sng" dirty="0"/>
          </a:p>
        </p:txBody>
      </p:sp>
      <p:sp>
        <p:nvSpPr>
          <p:cNvPr id="14" name="ZoneTexte 13"/>
          <p:cNvSpPr txBox="1"/>
          <p:nvPr/>
        </p:nvSpPr>
        <p:spPr>
          <a:xfrm>
            <a:off x="517518" y="3997627"/>
            <a:ext cx="78709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b="1" u="sng" dirty="0">
                <a:solidFill>
                  <a:schemeClr val="accent2"/>
                </a:solidFill>
              </a:rPr>
              <a:t>Calendrier: </a:t>
            </a:r>
          </a:p>
          <a:p>
            <a:endParaRPr lang="fr-FR" sz="1200" b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 smtClean="0"/>
              <a:t>Période </a:t>
            </a:r>
            <a:r>
              <a:rPr lang="fr-FR" sz="1400" dirty="0"/>
              <a:t>de Recrutement: </a:t>
            </a:r>
            <a:r>
              <a:rPr lang="fr-FR" sz="1400" b="1" dirty="0"/>
              <a:t>24 mois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 smtClean="0"/>
              <a:t>Durée </a:t>
            </a:r>
            <a:r>
              <a:rPr lang="fr-FR" sz="1400" dirty="0"/>
              <a:t>totale de suivi des patients: </a:t>
            </a:r>
            <a:r>
              <a:rPr lang="fr-FR" sz="1400" b="1" dirty="0"/>
              <a:t>13 à 15 mois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 smtClean="0"/>
              <a:t>Durée </a:t>
            </a:r>
            <a:r>
              <a:rPr lang="fr-FR" sz="1400" dirty="0"/>
              <a:t>totale de l’analyse des données et publication: </a:t>
            </a:r>
            <a:r>
              <a:rPr lang="fr-FR" sz="1400" b="1" dirty="0"/>
              <a:t>12 mois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400" dirty="0" smtClean="0"/>
              <a:t>Durée </a:t>
            </a:r>
            <a:r>
              <a:rPr lang="fr-FR" sz="1400" dirty="0"/>
              <a:t>totale estimée de l’étude: </a:t>
            </a:r>
            <a:r>
              <a:rPr lang="fr-FR" sz="1400" b="1" dirty="0"/>
              <a:t>51 mois</a:t>
            </a:r>
            <a:r>
              <a:rPr lang="fr-FR" sz="1400" dirty="0"/>
              <a:t>.</a:t>
            </a:r>
          </a:p>
          <a:p>
            <a:endParaRPr lang="fr-FR" sz="1600" b="1" u="sng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897727"/>
            <a:ext cx="758944" cy="6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45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17207"/>
            <a:ext cx="2230928" cy="66007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7207"/>
            <a:ext cx="648072" cy="783167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539552" y="2917507"/>
            <a:ext cx="7848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/>
          </a:p>
        </p:txBody>
      </p:sp>
      <p:sp>
        <p:nvSpPr>
          <p:cNvPr id="10" name="ZoneTexte 9"/>
          <p:cNvSpPr txBox="1"/>
          <p:nvPr/>
        </p:nvSpPr>
        <p:spPr>
          <a:xfrm>
            <a:off x="570747" y="1537354"/>
            <a:ext cx="7611890" cy="4693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400" b="1" u="sng" dirty="0" smtClean="0">
                <a:solidFill>
                  <a:schemeClr val="accent2"/>
                </a:solidFill>
              </a:rPr>
              <a:t>Nombre de patients à inclure:  </a:t>
            </a:r>
          </a:p>
          <a:p>
            <a:pPr>
              <a:lnSpc>
                <a:spcPct val="150000"/>
              </a:lnSpc>
            </a:pPr>
            <a:endParaRPr lang="fr-FR" sz="800" b="1" dirty="0" smtClean="0"/>
          </a:p>
          <a:p>
            <a:pPr marL="1085850" lvl="2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/>
              <a:t>460</a:t>
            </a:r>
            <a:r>
              <a:rPr lang="fr-FR" sz="1200" dirty="0" smtClean="0"/>
              <a:t> patients à inclure dont </a:t>
            </a:r>
            <a:r>
              <a:rPr lang="fr-FR" sz="1200" b="1" dirty="0" smtClean="0"/>
              <a:t>60</a:t>
            </a:r>
            <a:r>
              <a:rPr lang="fr-FR" sz="1200" dirty="0" smtClean="0"/>
              <a:t> pour la sous étude pharmacologique 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fr-FR" sz="1400" b="1" u="sng" dirty="0" smtClean="0"/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400" b="1" u="sng" dirty="0">
                <a:solidFill>
                  <a:schemeClr val="accent2"/>
                </a:solidFill>
              </a:rPr>
              <a:t>Modalités de recrutement: </a:t>
            </a:r>
          </a:p>
          <a:p>
            <a:pPr>
              <a:lnSpc>
                <a:spcPct val="150000"/>
              </a:lnSpc>
            </a:pPr>
            <a:endParaRPr lang="fr-FR" sz="600" b="1" dirty="0" smtClean="0"/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200" b="1" i="1" u="sng" dirty="0" smtClean="0">
                <a:solidFill>
                  <a:srgbClr val="0070C0"/>
                </a:solidFill>
              </a:rPr>
              <a:t>Critères d’inclusion: </a:t>
            </a:r>
            <a:endParaRPr lang="fr-FR" sz="600" b="1" i="1" u="sng" dirty="0" smtClean="0">
              <a:solidFill>
                <a:srgbClr val="0070C0"/>
              </a:solidFill>
            </a:endParaRPr>
          </a:p>
          <a:p>
            <a:pPr marL="1085850" lvl="2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 smtClean="0"/>
              <a:t>Patients de plus de </a:t>
            </a:r>
            <a:r>
              <a:rPr lang="fr-FR" sz="1200" b="1" dirty="0" smtClean="0"/>
              <a:t>18 ans </a:t>
            </a:r>
            <a:r>
              <a:rPr lang="fr-FR" sz="1200" dirty="0" smtClean="0"/>
              <a:t>débutant un traitement par </a:t>
            </a:r>
            <a:r>
              <a:rPr lang="fr-FR" sz="1200" b="1" dirty="0" smtClean="0"/>
              <a:t>rifampicine</a:t>
            </a:r>
            <a:r>
              <a:rPr lang="fr-FR" sz="1200" dirty="0" smtClean="0"/>
              <a:t> d’au moins 14 jours pour une </a:t>
            </a:r>
            <a:r>
              <a:rPr lang="fr-FR" sz="1200" b="1" dirty="0" smtClean="0"/>
              <a:t>infection </a:t>
            </a:r>
            <a:r>
              <a:rPr lang="fr-FR" sz="1200" b="1" dirty="0" err="1" smtClean="0"/>
              <a:t>ostéoarticulaire</a:t>
            </a:r>
            <a:r>
              <a:rPr lang="fr-FR" sz="1200" b="1" dirty="0" smtClean="0"/>
              <a:t> </a:t>
            </a:r>
            <a:r>
              <a:rPr lang="fr-FR" sz="1200" dirty="0" smtClean="0"/>
              <a:t>à </a:t>
            </a:r>
            <a:r>
              <a:rPr lang="fr-FR" sz="1200" b="1" i="1" dirty="0" smtClean="0"/>
              <a:t>Staphylococcus </a:t>
            </a:r>
            <a:r>
              <a:rPr lang="fr-FR" sz="1200" b="1" i="1" dirty="0" err="1" smtClean="0"/>
              <a:t>spp</a:t>
            </a:r>
            <a:r>
              <a:rPr lang="fr-FR" sz="1200" dirty="0" smtClean="0"/>
              <a:t>.</a:t>
            </a:r>
            <a:endParaRPr lang="fr-FR" sz="1200" b="1" dirty="0" smtClean="0"/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fr-FR" sz="1200" b="1" dirty="0" smtClean="0"/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200" b="1" i="1" u="sng" dirty="0" smtClean="0">
                <a:solidFill>
                  <a:srgbClr val="0070C0"/>
                </a:solidFill>
              </a:rPr>
              <a:t>Critères </a:t>
            </a:r>
            <a:r>
              <a:rPr lang="fr-FR" sz="1200" b="1" i="1" u="sng" dirty="0">
                <a:solidFill>
                  <a:srgbClr val="0070C0"/>
                </a:solidFill>
              </a:rPr>
              <a:t>de non inclusion</a:t>
            </a:r>
            <a:r>
              <a:rPr lang="fr-FR" sz="1200" b="1" i="1" u="sng" dirty="0" smtClean="0">
                <a:solidFill>
                  <a:srgbClr val="0070C0"/>
                </a:solidFill>
              </a:rPr>
              <a:t>:</a:t>
            </a:r>
            <a:endParaRPr lang="fr-FR" sz="600" b="1" i="1" u="sng" dirty="0" smtClean="0">
              <a:solidFill>
                <a:srgbClr val="0070C0"/>
              </a:solidFill>
            </a:endParaRPr>
          </a:p>
          <a:p>
            <a:pPr marL="1085850" lvl="2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/>
              <a:t>Patients atteints de </a:t>
            </a:r>
            <a:r>
              <a:rPr lang="fr-FR" sz="1200" b="1" dirty="0"/>
              <a:t>tuberculose</a:t>
            </a:r>
            <a:r>
              <a:rPr lang="fr-FR" sz="1200" dirty="0"/>
              <a:t>, quelle qu’en soit la localisation</a:t>
            </a:r>
          </a:p>
          <a:p>
            <a:pPr marL="1085850" lvl="2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/>
              <a:t>Patients nécessitant l’utilisation impérative d’un </a:t>
            </a:r>
            <a:r>
              <a:rPr lang="fr-FR" sz="1200" b="1" dirty="0"/>
              <a:t>traitement</a:t>
            </a:r>
            <a:r>
              <a:rPr lang="fr-FR" sz="1200" dirty="0"/>
              <a:t> dont l’</a:t>
            </a:r>
            <a:r>
              <a:rPr lang="fr-FR" sz="1200" b="1" dirty="0"/>
              <a:t>efficacité</a:t>
            </a:r>
            <a:r>
              <a:rPr lang="fr-FR" sz="1200" dirty="0"/>
              <a:t> est </a:t>
            </a:r>
            <a:r>
              <a:rPr lang="fr-FR" sz="1200" b="1" dirty="0" smtClean="0"/>
              <a:t>diminuée </a:t>
            </a:r>
            <a:r>
              <a:rPr lang="fr-FR" sz="1200" b="1" dirty="0"/>
              <a:t>par la rifampicine</a:t>
            </a:r>
            <a:r>
              <a:rPr lang="fr-FR" sz="1200" dirty="0"/>
              <a:t> </a:t>
            </a:r>
            <a:r>
              <a:rPr lang="fr-FR" sz="1200" dirty="0" smtClean="0"/>
              <a:t>: </a:t>
            </a:r>
            <a:r>
              <a:rPr lang="fr-FR" sz="1200" dirty="0" err="1"/>
              <a:t>anticalcineurines</a:t>
            </a:r>
            <a:r>
              <a:rPr lang="fr-FR" sz="1200" dirty="0"/>
              <a:t>, antiprotéases.</a:t>
            </a:r>
          </a:p>
          <a:p>
            <a:pPr marL="1085850" lvl="2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/>
              <a:t>Patients présentant une </a:t>
            </a:r>
            <a:r>
              <a:rPr lang="fr-FR" sz="1200" b="1" dirty="0"/>
              <a:t>allergie </a:t>
            </a:r>
            <a:r>
              <a:rPr lang="fr-FR" sz="1200" dirty="0"/>
              <a:t>vraie ou un antécédent d’</a:t>
            </a:r>
            <a:r>
              <a:rPr lang="fr-FR" sz="1200" b="1" dirty="0"/>
              <a:t>intolérance sévère à la rifampicine</a:t>
            </a:r>
          </a:p>
          <a:p>
            <a:pPr marL="1085850" lvl="2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/>
              <a:t>Patients sous </a:t>
            </a:r>
            <a:r>
              <a:rPr lang="fr-FR" sz="1200" b="1" dirty="0"/>
              <a:t>tutelle</a:t>
            </a:r>
          </a:p>
          <a:p>
            <a:pPr marL="1085850" lvl="2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/>
              <a:t>Femmes </a:t>
            </a:r>
            <a:r>
              <a:rPr lang="fr-FR" sz="1200" b="1" dirty="0" smtClean="0"/>
              <a:t>enceintes</a:t>
            </a:r>
            <a:endParaRPr lang="fr-FR" sz="12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096053" y="1117307"/>
            <a:ext cx="422751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EN PRATIQUE…</a:t>
            </a:r>
            <a:endParaRPr lang="fr-FR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897727"/>
            <a:ext cx="758944" cy="6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486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84" y="217207"/>
            <a:ext cx="2441060" cy="66007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7207"/>
            <a:ext cx="762000" cy="783167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539552" y="2917507"/>
            <a:ext cx="7848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/>
          </a:p>
        </p:txBody>
      </p:sp>
      <p:sp>
        <p:nvSpPr>
          <p:cNvPr id="10" name="ZoneTexte 9"/>
          <p:cNvSpPr txBox="1"/>
          <p:nvPr/>
        </p:nvSpPr>
        <p:spPr>
          <a:xfrm>
            <a:off x="539552" y="1837387"/>
            <a:ext cx="761189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Tx/>
              <a:buChar char="-"/>
            </a:pPr>
            <a:r>
              <a:rPr lang="fr-FR" sz="1400" b="1" u="sng" dirty="0">
                <a:solidFill>
                  <a:schemeClr val="accent2"/>
                </a:solidFill>
              </a:rPr>
              <a:t>Recrutement:  </a:t>
            </a:r>
          </a:p>
          <a:p>
            <a:pPr marL="0" lvl="2"/>
            <a:endParaRPr lang="fr-FR" sz="600" b="1" u="sng" dirty="0" smtClean="0"/>
          </a:p>
          <a:p>
            <a:pPr marL="0" lvl="2"/>
            <a:r>
              <a:rPr lang="fr-FR" sz="1200" dirty="0" smtClean="0"/>
              <a:t>Screening, information et inclusion des patients lors de leur hospitalisation à </a:t>
            </a:r>
            <a:r>
              <a:rPr lang="fr-FR" sz="1200" dirty="0" err="1" smtClean="0"/>
              <a:t>A.paré</a:t>
            </a:r>
            <a:endParaRPr lang="fr-FR" sz="1400" b="1" u="sng" dirty="0" smtClean="0"/>
          </a:p>
          <a:p>
            <a:endParaRPr lang="fr-FR" sz="1200" u="sng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sz="1400" b="1" u="sng" dirty="0">
                <a:solidFill>
                  <a:schemeClr val="accent2"/>
                </a:solidFill>
              </a:rPr>
              <a:t>Randomisation:</a:t>
            </a:r>
          </a:p>
          <a:p>
            <a:pPr>
              <a:lnSpc>
                <a:spcPct val="150000"/>
              </a:lnSpc>
            </a:pPr>
            <a:endParaRPr lang="fr-FR" sz="800" b="1" u="sng" dirty="0" smtClean="0"/>
          </a:p>
          <a:p>
            <a:pPr>
              <a:lnSpc>
                <a:spcPct val="150000"/>
              </a:lnSpc>
            </a:pPr>
            <a:r>
              <a:rPr lang="fr-FR" sz="1200" dirty="0" smtClean="0"/>
              <a:t>Randomisation électronique stratifiée sur:</a:t>
            </a:r>
          </a:p>
          <a:p>
            <a:pPr marL="2000250" lvl="4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 smtClean="0"/>
              <a:t>le centre d’inclusion</a:t>
            </a:r>
          </a:p>
          <a:p>
            <a:pPr marL="2000250" lvl="4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 smtClean="0"/>
              <a:t>La présence ou non de matériel </a:t>
            </a:r>
          </a:p>
          <a:p>
            <a:pPr>
              <a:lnSpc>
                <a:spcPct val="150000"/>
              </a:lnSpc>
            </a:pPr>
            <a:endParaRPr lang="fr-FR" sz="1200" b="1" dirty="0" smtClean="0"/>
          </a:p>
          <a:p>
            <a:pPr>
              <a:lnSpc>
                <a:spcPct val="150000"/>
              </a:lnSpc>
            </a:pPr>
            <a:endParaRPr lang="fr-FR" sz="1200" b="1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sz="1400" b="1" u="sng" dirty="0">
                <a:solidFill>
                  <a:schemeClr val="accent2"/>
                </a:solidFill>
              </a:rPr>
              <a:t>Suivi clinique des patients:</a:t>
            </a:r>
          </a:p>
          <a:p>
            <a:pPr>
              <a:lnSpc>
                <a:spcPct val="150000"/>
              </a:lnSpc>
            </a:pPr>
            <a:endParaRPr lang="fr-FR" sz="800" b="1" dirty="0" smtClean="0"/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/>
              <a:t>Visite d’inclusion à J0 (</a:t>
            </a:r>
            <a:r>
              <a:rPr lang="fr-FR" sz="1200" b="1" dirty="0" err="1" smtClean="0"/>
              <a:t>A.Paré</a:t>
            </a:r>
            <a:r>
              <a:rPr lang="fr-FR" sz="1200" b="1" dirty="0" smtClean="0"/>
              <a:t>): </a:t>
            </a:r>
            <a:r>
              <a:rPr lang="fr-FR" sz="1200" dirty="0" smtClean="0"/>
              <a:t>Dosage de Rifampicine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/>
              <a:t>Visite entre J3 et J7 (</a:t>
            </a:r>
            <a:r>
              <a:rPr lang="fr-FR" sz="1200" b="1" dirty="0" err="1" smtClean="0"/>
              <a:t>A.Paré</a:t>
            </a:r>
            <a:r>
              <a:rPr lang="fr-FR" sz="1200" b="1" dirty="0" smtClean="0"/>
              <a:t>): </a:t>
            </a:r>
            <a:r>
              <a:rPr lang="fr-FR" sz="1200" dirty="0" smtClean="0"/>
              <a:t>Dosage de Rifampicine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/>
              <a:t>Visite entre J7 et J14 (</a:t>
            </a:r>
            <a:r>
              <a:rPr lang="fr-FR" sz="1200" b="1" dirty="0" err="1" smtClean="0"/>
              <a:t>A.Paré</a:t>
            </a:r>
            <a:r>
              <a:rPr lang="fr-FR" sz="1200" b="1" dirty="0" smtClean="0"/>
              <a:t>): </a:t>
            </a:r>
            <a:r>
              <a:rPr lang="fr-FR" sz="1200" dirty="0" smtClean="0"/>
              <a:t>Dosage de Rifampicine uniquement pour les patients de la sous étude</a:t>
            </a:r>
          </a:p>
          <a:p>
            <a:pPr marL="628650" lvl="1" indent="-17145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/>
              <a:t>Visites de suivi en Cs de MI (à Claude Bernard) : </a:t>
            </a:r>
            <a:r>
              <a:rPr lang="fr-FR" sz="1200" dirty="0" smtClean="0"/>
              <a:t>S12, S24, Entre S58 et S64, Visite finale</a:t>
            </a:r>
          </a:p>
          <a:p>
            <a:endParaRPr lang="fr-FR" sz="12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096053" y="1297327"/>
            <a:ext cx="422751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EN PRATIQUE…</a:t>
            </a:r>
            <a:endParaRPr lang="fr-FR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897727"/>
            <a:ext cx="758944" cy="6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06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17207"/>
            <a:ext cx="2158920" cy="66007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7207"/>
            <a:ext cx="648072" cy="783167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539552" y="2917507"/>
            <a:ext cx="7848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83306"/>
              </p:ext>
            </p:extLst>
          </p:nvPr>
        </p:nvGraphicFramePr>
        <p:xfrm>
          <a:off x="395537" y="1889334"/>
          <a:ext cx="8208913" cy="3308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249"/>
                <a:gridCol w="1337496"/>
                <a:gridCol w="1434143"/>
                <a:gridCol w="1546381"/>
                <a:gridCol w="1496497"/>
                <a:gridCol w="1646147"/>
              </a:tblGrid>
              <a:tr h="3892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Phase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Etape démarrage de phase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Date étape démarrage de phase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Etape Fin de phase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Date étape fin de phase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</a:tr>
              <a:tr h="5838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Phase 1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Instruction du projet de recherche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Succès à l'AAP et notification des crédits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15/12/2014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Dates avis éthiques et / ou ANSM et/ou CNIL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15/06/2015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</a:tr>
              <a:tr h="3892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Phase 2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Période inclusions et recueil des données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Dates avis éthiques et / ou ANSM et/ou CNIL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15/06/2015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50 % des inclusions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15/06/2016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</a:tr>
              <a:tr h="3892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Phase 3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Période inclusions et recueil des données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50 % des inclusions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15/06/2016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Gel de base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15/12/2018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</a:tr>
              <a:tr h="5838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Phase 4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Analyse des données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Gel de base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15/12/2018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Envoi du résumé du rapport final de l'ANSM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15/03/2019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</a:tr>
              <a:tr h="5838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Phase 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Valorisation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Envoi du résumé du rapport final de l'ANSM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15/03/2019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Soumission de publication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15/06/2019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</a:tr>
              <a:tr h="3892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Soumission de publication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15/06/2019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Publication princeps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15/09/2019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</a:tr>
            </a:tbl>
          </a:graphicData>
        </a:graphic>
      </p:graphicFrame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402300"/>
              </p:ext>
            </p:extLst>
          </p:nvPr>
        </p:nvGraphicFramePr>
        <p:xfrm>
          <a:off x="351161" y="1344692"/>
          <a:ext cx="8229600" cy="312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31267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700" u="none" strike="noStrike" dirty="0">
                          <a:effectLst/>
                        </a:rPr>
                        <a:t>PLANNING PREVISIONNEL DE L’ETUDE</a:t>
                      </a:r>
                      <a:endParaRPr lang="fr-F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7817" marB="0" anchor="ctr"/>
                </a:tc>
              </a:tr>
            </a:tbl>
          </a:graphicData>
        </a:graphic>
      </p:graphicFrame>
      <p:sp>
        <p:nvSpPr>
          <p:cNvPr id="3" name="Cadre 2"/>
          <p:cNvSpPr/>
          <p:nvPr/>
        </p:nvSpPr>
        <p:spPr>
          <a:xfrm>
            <a:off x="323528" y="2197427"/>
            <a:ext cx="8280920" cy="72008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7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17207"/>
            <a:ext cx="2302936" cy="66007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7207"/>
            <a:ext cx="648072" cy="783167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897727"/>
            <a:ext cx="758944" cy="6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237320"/>
            <a:ext cx="8229600" cy="952500"/>
          </a:xfrm>
        </p:spPr>
        <p:txBody>
          <a:bodyPr/>
          <a:lstStyle/>
          <a:p>
            <a:r>
              <a:rPr lang="fr-FR" dirty="0" smtClean="0"/>
              <a:t>Objectif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2317440"/>
            <a:ext cx="8229600" cy="2787696"/>
          </a:xfrm>
        </p:spPr>
        <p:txBody>
          <a:bodyPr/>
          <a:lstStyle/>
          <a:p>
            <a:r>
              <a:rPr lang="fr-FR" dirty="0" smtClean="0"/>
              <a:t>Proposer à </a:t>
            </a:r>
            <a:r>
              <a:rPr lang="fr-FR" b="1" dirty="0" smtClean="0"/>
              <a:t>TOUS</a:t>
            </a:r>
            <a:r>
              <a:rPr lang="fr-FR" dirty="0" smtClean="0"/>
              <a:t> les patients chez qui on propose un traitement par rifampicine pour IOA staphylococcique</a:t>
            </a:r>
          </a:p>
          <a:p>
            <a:r>
              <a:rPr lang="fr-FR" dirty="0" smtClean="0"/>
              <a:t>…Merci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297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Élémentaire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588</Words>
  <Application>Microsoft Macintosh PowerPoint</Application>
  <PresentationFormat>Présentation à l'écran (16:10)</PresentationFormat>
  <Paragraphs>109</Paragraphs>
  <Slides>7</Slides>
  <Notes>0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EVRIOS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Objectif</vt:lpstr>
    </vt:vector>
  </TitlesOfParts>
  <Company>CHU-RENNES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EVRIOS</dc:title>
  <dc:creator>GHENO Marie</dc:creator>
  <cp:lastModifiedBy>Cédric Arvieux</cp:lastModifiedBy>
  <cp:revision>13</cp:revision>
  <dcterms:created xsi:type="dcterms:W3CDTF">2015-03-11T08:58:58Z</dcterms:created>
  <dcterms:modified xsi:type="dcterms:W3CDTF">2015-03-12T17:51:46Z</dcterms:modified>
</cp:coreProperties>
</file>