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60" r:id="rId3"/>
    <p:sldId id="290" r:id="rId4"/>
    <p:sldId id="282" r:id="rId5"/>
    <p:sldId id="284" r:id="rId6"/>
    <p:sldId id="285" r:id="rId7"/>
    <p:sldId id="291" r:id="rId8"/>
    <p:sldId id="288" r:id="rId9"/>
    <p:sldId id="289" r:id="rId10"/>
    <p:sldId id="275" r:id="rId11"/>
    <p:sldId id="286" r:id="rId12"/>
    <p:sldId id="269" r:id="rId13"/>
    <p:sldId id="295" r:id="rId14"/>
    <p:sldId id="293" r:id="rId15"/>
    <p:sldId id="294" r:id="rId16"/>
    <p:sldId id="287" r:id="rId17"/>
    <p:sldId id="297" r:id="rId18"/>
    <p:sldId id="271" r:id="rId19"/>
    <p:sldId id="296" r:id="rId20"/>
    <p:sldId id="298" r:id="rId2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CC8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7681" autoAdjust="0"/>
    <p:restoredTop sz="94660"/>
  </p:normalViewPr>
  <p:slideViewPr>
    <p:cSldViewPr snapToGrid="0">
      <p:cViewPr varScale="1">
        <p:scale>
          <a:sx n="109" d="100"/>
          <a:sy n="109" d="100"/>
        </p:scale>
        <p:origin x="1092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10/9/2026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10/9/2026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10/9/2026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10/9/2026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10/9/2026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10/9/2026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 panoramiqu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10/9/2026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10/9/2026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ion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10/9/2026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‹N°›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10/9/2026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 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10/9/2026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 colonnes d’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10/9/2026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10/9/2026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infectiologie.com/UserFiles/File/jni/2026/groupes/sg05-01.pdf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mailto:thomas.bauer@aphp.fr" TargetMode="External"/><Relationship Id="rId2" Type="http://schemas.openxmlformats.org/officeDocument/2006/relationships/hyperlink" Target="mailto:HCR.REFERENCE-IOA@chu-lyon.fr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mailto:aurelie.leger@chu-bordeaux.fr" TargetMode="Externa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hyperlink" Target="https://pubmed.ncbi.nlm.nih.gov/41763560/" TargetMode="External"/><Relationship Id="rId13" Type="http://schemas.openxmlformats.org/officeDocument/2006/relationships/hyperlink" Target="https://pubmed.ncbi.nlm.nih.gov/41579948/" TargetMode="External"/><Relationship Id="rId3" Type="http://schemas.openxmlformats.org/officeDocument/2006/relationships/hyperlink" Target="https://pubmed.ncbi.nlm.nih.gov/42508759/" TargetMode="External"/><Relationship Id="rId7" Type="http://schemas.openxmlformats.org/officeDocument/2006/relationships/hyperlink" Target="https://pubmed.ncbi.nlm.nih.gov/42318921/" TargetMode="External"/><Relationship Id="rId12" Type="http://schemas.openxmlformats.org/officeDocument/2006/relationships/hyperlink" Target="https://pubmed.ncbi.nlm.nih.gov/41895510/" TargetMode="External"/><Relationship Id="rId2" Type="http://schemas.openxmlformats.org/officeDocument/2006/relationships/hyperlink" Target="https://pubmed.ncbi.nlm.nih.gov/42550177/" TargetMode="External"/><Relationship Id="rId16" Type="http://schemas.openxmlformats.org/officeDocument/2006/relationships/hyperlink" Target="https://pubmed.ncbi.nlm.nih.gov/40617547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pubmed.ncbi.nlm.nih.gov/41855932/" TargetMode="External"/><Relationship Id="rId11" Type="http://schemas.openxmlformats.org/officeDocument/2006/relationships/hyperlink" Target="https://pubmed.ncbi.nlm.nih.gov/41988413/" TargetMode="External"/><Relationship Id="rId5" Type="http://schemas.openxmlformats.org/officeDocument/2006/relationships/hyperlink" Target="https://pubmed.ncbi.nlm.nih.gov/42413786/" TargetMode="External"/><Relationship Id="rId15" Type="http://schemas.openxmlformats.org/officeDocument/2006/relationships/hyperlink" Target="https://pubmed.ncbi.nlm.nih.gov/42234381/" TargetMode="External"/><Relationship Id="rId10" Type="http://schemas.openxmlformats.org/officeDocument/2006/relationships/hyperlink" Target="https://pubmed.ncbi.nlm.nih.gov/41484506/" TargetMode="External"/><Relationship Id="rId4" Type="http://schemas.openxmlformats.org/officeDocument/2006/relationships/hyperlink" Target="https://pubmed.ncbi.nlm.nih.gov/42439800/" TargetMode="External"/><Relationship Id="rId9" Type="http://schemas.openxmlformats.org/officeDocument/2006/relationships/hyperlink" Target="https://pubmed.ncbi.nlm.nih.gov/42086147/" TargetMode="External"/><Relationship Id="rId14" Type="http://schemas.openxmlformats.org/officeDocument/2006/relationships/hyperlink" Target="https://pubmed.ncbi.nlm.nih.gov/41225170/" TargetMode="Externa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hyperlink" Target="http://www.criogo.fr/ckfinder/userfiles/files/Programme%20provisoire%20CRIOGO%202027.pdf" TargetMode="Externa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221B46F-3A0F-4B9C-8437-70CB7DF7E62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/>
          <a:lstStyle/>
          <a:p>
            <a:r>
              <a:rPr lang="fr-FR" dirty="0"/>
              <a:t>CONSEIL SCIENTIFIQUE DU CRIOGO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ECCB8CDD-8E17-47CF-B870-6E19BDF6AA5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FR"/>
              <a:t>24/09/2026 </a:t>
            </a:r>
            <a:endParaRPr lang="fr-FR" dirty="0"/>
          </a:p>
        </p:txBody>
      </p:sp>
      <p:pic>
        <p:nvPicPr>
          <p:cNvPr id="1026" name="Picture 2" descr="Survio® | Enquête de satisfaction patients CRIOGO">
            <a:extLst>
              <a:ext uri="{FF2B5EF4-FFF2-40B4-BE49-F238E27FC236}">
                <a16:creationId xmlns:a16="http://schemas.microsoft.com/office/drawing/2014/main" id="{E6FE85DC-4854-4651-9A9A-E705B5DA1A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12125" y="138735"/>
            <a:ext cx="3943350" cy="1162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5">
            <a:extLst>
              <a:ext uri="{FF2B5EF4-FFF2-40B4-BE49-F238E27FC236}">
                <a16:creationId xmlns:a16="http://schemas.microsoft.com/office/drawing/2014/main" id="{5FCEEF0F-C6A5-4BD7-8182-99837C37F251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340" y="486078"/>
            <a:ext cx="1623060" cy="1162050"/>
          </a:xfrm>
          <a:prstGeom prst="rect">
            <a:avLst/>
          </a:prstGeom>
          <a:noFill/>
          <a:ln>
            <a:noFill/>
          </a:ln>
          <a:effectLst/>
          <a:extLst/>
        </p:spPr>
      </p:pic>
    </p:spTree>
    <p:extLst>
      <p:ext uri="{BB962C8B-B14F-4D97-AF65-F5344CB8AC3E}">
        <p14:creationId xmlns:p14="http://schemas.microsoft.com/office/powerpoint/2010/main" val="36905381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6405AED-7BAA-488B-ADE4-40DFF04FF3E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13774" y="1168400"/>
            <a:ext cx="10363826" cy="5492075"/>
          </a:xfrm>
        </p:spPr>
        <p:txBody>
          <a:bodyPr>
            <a:normAutofit fontScale="92500" lnSpcReduction="20000"/>
          </a:bodyPr>
          <a:lstStyle/>
          <a:p>
            <a:r>
              <a:rPr lang="fr-FR" dirty="0" err="1"/>
              <a:t>ActuAlités</a:t>
            </a:r>
            <a:r>
              <a:rPr lang="fr-FR" dirty="0"/>
              <a:t> des </a:t>
            </a:r>
            <a:r>
              <a:rPr lang="fr-FR" dirty="0" err="1"/>
              <a:t>Crioac</a:t>
            </a:r>
            <a:r>
              <a:rPr lang="fr-FR" dirty="0"/>
              <a:t> / administratif</a:t>
            </a:r>
          </a:p>
          <a:p>
            <a:pPr lvl="1"/>
            <a:r>
              <a:rPr lang="fr-FR" sz="1500" dirty="0"/>
              <a:t>Etat des lieux avancée des </a:t>
            </a:r>
            <a:r>
              <a:rPr lang="fr-FR" sz="1500" dirty="0" err="1"/>
              <a:t>reco</a:t>
            </a:r>
            <a:r>
              <a:rPr lang="fr-FR" sz="1500" dirty="0"/>
              <a:t> SPILF</a:t>
            </a:r>
          </a:p>
          <a:p>
            <a:pPr lvl="1"/>
            <a:r>
              <a:rPr lang="fr-FR" sz="1500" dirty="0"/>
              <a:t>DIU IOA 2026-2027: inscriptions, déroulement</a:t>
            </a:r>
          </a:p>
          <a:p>
            <a:pPr lvl="1"/>
            <a:r>
              <a:rPr lang="fr-FR" sz="1500" dirty="0"/>
              <a:t>Campagne PIRAMIG, Besoins identifiés ?</a:t>
            </a:r>
          </a:p>
          <a:p>
            <a:r>
              <a:rPr lang="fr-FR" dirty="0"/>
              <a:t>Recherche</a:t>
            </a:r>
          </a:p>
          <a:p>
            <a:pPr lvl="1"/>
            <a:r>
              <a:rPr lang="fr-FR" sz="1300" dirty="0"/>
              <a:t>Publications et </a:t>
            </a:r>
            <a:r>
              <a:rPr lang="fr-FR" sz="1300" dirty="0" err="1"/>
              <a:t>presentations</a:t>
            </a:r>
            <a:r>
              <a:rPr lang="fr-FR" sz="1300" dirty="0"/>
              <a:t> en congres</a:t>
            </a:r>
          </a:p>
          <a:p>
            <a:pPr lvl="1"/>
            <a:r>
              <a:rPr lang="fr-FR" sz="1300" dirty="0"/>
              <a:t>Bilan des </a:t>
            </a:r>
            <a:r>
              <a:rPr lang="fr-FR" sz="1300" dirty="0" err="1"/>
              <a:t>etudes</a:t>
            </a:r>
            <a:r>
              <a:rPr lang="fr-FR" sz="1300" dirty="0"/>
              <a:t> prospectives et inclusions</a:t>
            </a:r>
          </a:p>
          <a:p>
            <a:pPr lvl="1"/>
            <a:r>
              <a:rPr lang="fr-FR" sz="1300" dirty="0" err="1"/>
              <a:t>Avancee</a:t>
            </a:r>
            <a:r>
              <a:rPr lang="fr-FR" sz="1300" dirty="0"/>
              <a:t> des projets observationnels</a:t>
            </a:r>
          </a:p>
          <a:p>
            <a:pPr lvl="1"/>
            <a:r>
              <a:rPr lang="fr-FR" sz="1300" dirty="0" err="1"/>
              <a:t>Presentation</a:t>
            </a:r>
            <a:r>
              <a:rPr lang="fr-FR" sz="1300" dirty="0"/>
              <a:t> des Nouveaux projets</a:t>
            </a:r>
          </a:p>
          <a:p>
            <a:r>
              <a:rPr lang="fr-FR" dirty="0"/>
              <a:t>Outils partagés</a:t>
            </a:r>
          </a:p>
          <a:p>
            <a:pPr lvl="1"/>
            <a:r>
              <a:rPr lang="fr-FR" sz="1300" dirty="0" err="1"/>
              <a:t>Toolbox</a:t>
            </a:r>
            <a:r>
              <a:rPr lang="fr-FR" sz="1300" dirty="0"/>
              <a:t> recherche</a:t>
            </a:r>
          </a:p>
          <a:p>
            <a:pPr lvl="1"/>
            <a:r>
              <a:rPr lang="fr-FR" sz="1300" dirty="0" err="1"/>
              <a:t>Bibliotheque</a:t>
            </a:r>
            <a:r>
              <a:rPr lang="fr-FR" sz="1300" dirty="0"/>
              <a:t> partagée </a:t>
            </a:r>
            <a:r>
              <a:rPr lang="fr-FR" sz="1300" dirty="0" err="1"/>
              <a:t>Zotero</a:t>
            </a:r>
            <a:endParaRPr lang="fr-FR" sz="1300" dirty="0"/>
          </a:p>
          <a:p>
            <a:pPr lvl="1"/>
            <a:r>
              <a:rPr lang="fr-FR" sz="1300" dirty="0"/>
              <a:t>Mise à jour CRIOGO </a:t>
            </a:r>
            <a:r>
              <a:rPr lang="fr-FR" sz="1300" dirty="0" err="1"/>
              <a:t>study</a:t>
            </a:r>
            <a:r>
              <a:rPr lang="fr-FR" sz="1300" dirty="0"/>
              <a:t> group</a:t>
            </a:r>
          </a:p>
          <a:p>
            <a:r>
              <a:rPr lang="fr-FR" dirty="0" err="1"/>
              <a:t>Evenements</a:t>
            </a:r>
            <a:endParaRPr lang="fr-FR" dirty="0"/>
          </a:p>
          <a:p>
            <a:pPr lvl="1"/>
            <a:r>
              <a:rPr lang="fr-FR" sz="1400" dirty="0"/>
              <a:t>Présentations locales/Bibliographies</a:t>
            </a:r>
          </a:p>
          <a:p>
            <a:pPr lvl="1"/>
            <a:r>
              <a:rPr lang="fr-FR" sz="1400" dirty="0"/>
              <a:t>RCP </a:t>
            </a:r>
            <a:r>
              <a:rPr lang="fr-FR" sz="1400" dirty="0" err="1"/>
              <a:t>inter-regionale</a:t>
            </a:r>
            <a:r>
              <a:rPr lang="fr-FR" sz="1400" dirty="0"/>
              <a:t> cas complexes ?</a:t>
            </a:r>
          </a:p>
          <a:p>
            <a:pPr lvl="1"/>
            <a:r>
              <a:rPr lang="fr-FR" sz="1400" dirty="0"/>
              <a:t>Agenda</a:t>
            </a:r>
          </a:p>
          <a:p>
            <a:r>
              <a:rPr lang="fr-FR" dirty="0"/>
              <a:t>Questions diverses</a:t>
            </a:r>
          </a:p>
        </p:txBody>
      </p:sp>
      <p:sp>
        <p:nvSpPr>
          <p:cNvPr id="4" name="Titre 1">
            <a:extLst>
              <a:ext uri="{FF2B5EF4-FFF2-40B4-BE49-F238E27FC236}">
                <a16:creationId xmlns:a16="http://schemas.microsoft.com/office/drawing/2014/main" id="{0B879722-E724-B846-A8AB-B396615970A7}"/>
              </a:ext>
            </a:extLst>
          </p:cNvPr>
          <p:cNvSpPr txBox="1">
            <a:spLocks/>
          </p:cNvSpPr>
          <p:nvPr/>
        </p:nvSpPr>
        <p:spPr>
          <a:xfrm>
            <a:off x="2766078" y="417443"/>
            <a:ext cx="7871791" cy="606287"/>
          </a:xfrm>
          <a:prstGeom prst="rect">
            <a:avLst/>
          </a:prstGeom>
          <a:ln w="22225">
            <a:solidFill>
              <a:schemeClr val="tx2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cap="all" baseline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fr-FR" dirty="0"/>
              <a:t>Ordre du jour</a:t>
            </a:r>
          </a:p>
        </p:txBody>
      </p:sp>
    </p:spTree>
    <p:extLst>
      <p:ext uri="{BB962C8B-B14F-4D97-AF65-F5344CB8AC3E}">
        <p14:creationId xmlns:p14="http://schemas.microsoft.com/office/powerpoint/2010/main" val="37291580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0B879722-E724-B846-A8AB-B396615970A7}"/>
              </a:ext>
            </a:extLst>
          </p:cNvPr>
          <p:cNvSpPr txBox="1">
            <a:spLocks/>
          </p:cNvSpPr>
          <p:nvPr/>
        </p:nvSpPr>
        <p:spPr>
          <a:xfrm>
            <a:off x="2269122" y="1967949"/>
            <a:ext cx="7871791" cy="1888434"/>
          </a:xfrm>
          <a:prstGeom prst="rect">
            <a:avLst/>
          </a:prstGeom>
          <a:ln w="22225">
            <a:solidFill>
              <a:schemeClr val="tx2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cap="all" baseline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fr-FR" dirty="0"/>
              <a:t>Actualités CRIOAC</a:t>
            </a:r>
          </a:p>
        </p:txBody>
      </p:sp>
    </p:spTree>
    <p:extLst>
      <p:ext uri="{BB962C8B-B14F-4D97-AF65-F5344CB8AC3E}">
        <p14:creationId xmlns:p14="http://schemas.microsoft.com/office/powerpoint/2010/main" val="31722328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3EAB2BA-6BA1-4375-B0D3-A12A905870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9791" y="675861"/>
            <a:ext cx="7871791" cy="1219200"/>
          </a:xfrm>
          <a:ln w="22225">
            <a:solidFill>
              <a:schemeClr val="tx2"/>
            </a:solidFill>
          </a:ln>
        </p:spPr>
        <p:txBody>
          <a:bodyPr/>
          <a:lstStyle/>
          <a:p>
            <a:r>
              <a:rPr lang="fr-FR" dirty="0"/>
              <a:t>ETAT des lieux des reco SPILF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8E7C150E-3637-44E1-8449-75134338E58B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13774" y="2133599"/>
            <a:ext cx="10363826" cy="4625009"/>
          </a:xfrm>
        </p:spPr>
        <p:txBody>
          <a:bodyPr>
            <a:normAutofit fontScale="92500" lnSpcReduction="20000"/>
          </a:bodyPr>
          <a:lstStyle/>
          <a:p>
            <a:r>
              <a:rPr lang="fr-FR" dirty="0"/>
              <a:t>Présentation JNI 2026 : </a:t>
            </a:r>
            <a:br>
              <a:rPr lang="fr-FR" dirty="0"/>
            </a:br>
            <a:r>
              <a:rPr lang="fr-FR" dirty="0">
                <a:hlinkClick r:id="rId2"/>
              </a:rPr>
              <a:t>https://www.infectiologie.com/UserFiles/File/jni/2026/groupes/sg05-01.pdf</a:t>
            </a:r>
            <a:r>
              <a:rPr lang="fr-FR" dirty="0"/>
              <a:t> </a:t>
            </a:r>
          </a:p>
          <a:p>
            <a:r>
              <a:rPr lang="fr-FR" dirty="0"/>
              <a:t>Validation des textes en cours : </a:t>
            </a:r>
          </a:p>
          <a:p>
            <a:pPr lvl="1"/>
            <a:r>
              <a:rPr lang="fr-FR" dirty="0" err="1"/>
              <a:t>Definitions</a:t>
            </a:r>
            <a:r>
              <a:rPr lang="fr-FR" dirty="0"/>
              <a:t>/</a:t>
            </a:r>
            <a:r>
              <a:rPr lang="fr-FR" dirty="0" err="1"/>
              <a:t>epidemio</a:t>
            </a:r>
            <a:r>
              <a:rPr lang="fr-FR" dirty="0"/>
              <a:t> : OK</a:t>
            </a:r>
          </a:p>
          <a:p>
            <a:pPr lvl="1"/>
            <a:r>
              <a:rPr lang="fr-FR" dirty="0"/>
              <a:t>Diagnostic : OK</a:t>
            </a:r>
          </a:p>
          <a:p>
            <a:pPr lvl="1"/>
            <a:r>
              <a:rPr lang="fr-FR" dirty="0" err="1"/>
              <a:t>Chir</a:t>
            </a:r>
            <a:r>
              <a:rPr lang="fr-FR" dirty="0"/>
              <a:t> et </a:t>
            </a:r>
            <a:r>
              <a:rPr lang="fr-FR" dirty="0" err="1"/>
              <a:t>antibio</a:t>
            </a:r>
            <a:r>
              <a:rPr lang="fr-FR" dirty="0"/>
              <a:t> : 1</a:t>
            </a:r>
            <a:r>
              <a:rPr lang="fr-FR" baseline="30000" dirty="0"/>
              <a:t>ère</a:t>
            </a:r>
            <a:r>
              <a:rPr lang="fr-FR" dirty="0"/>
              <a:t> quinzaine d’octobre</a:t>
            </a:r>
          </a:p>
          <a:p>
            <a:r>
              <a:rPr lang="fr-FR" dirty="0"/>
              <a:t>Tour de relecture par experts </a:t>
            </a:r>
            <a:r>
              <a:rPr lang="fr-FR" dirty="0" err="1"/>
              <a:t>exterieurs</a:t>
            </a:r>
            <a:r>
              <a:rPr lang="fr-FR" dirty="0"/>
              <a:t> 1</a:t>
            </a:r>
            <a:r>
              <a:rPr lang="fr-FR" baseline="30000" dirty="0"/>
              <a:t>er</a:t>
            </a:r>
            <a:r>
              <a:rPr lang="fr-FR" dirty="0"/>
              <a:t> </a:t>
            </a:r>
            <a:r>
              <a:rPr lang="fr-FR" dirty="0" err="1"/>
              <a:t>TRImestre</a:t>
            </a:r>
            <a:r>
              <a:rPr lang="fr-FR" dirty="0"/>
              <a:t> 2027</a:t>
            </a:r>
          </a:p>
          <a:p>
            <a:r>
              <a:rPr lang="fr-FR" dirty="0"/>
              <a:t>Objectif publication Juin 2027</a:t>
            </a:r>
          </a:p>
          <a:p>
            <a:r>
              <a:rPr lang="fr-FR" dirty="0"/>
              <a:t>Nouveautés: </a:t>
            </a:r>
          </a:p>
          <a:p>
            <a:pPr lvl="1"/>
            <a:r>
              <a:rPr lang="fr-FR" dirty="0" err="1"/>
              <a:t>Definitions</a:t>
            </a:r>
            <a:r>
              <a:rPr lang="fr-FR" dirty="0"/>
              <a:t> : aigu vs chronique, SYLAC et SYLA, prérequis pour </a:t>
            </a:r>
            <a:r>
              <a:rPr lang="fr-FR" dirty="0" err="1"/>
              <a:t>IOAc</a:t>
            </a:r>
            <a:endParaRPr lang="fr-FR" dirty="0"/>
          </a:p>
          <a:p>
            <a:pPr lvl="1"/>
            <a:r>
              <a:rPr lang="fr-FR" dirty="0"/>
              <a:t>Ponction préconisée en </a:t>
            </a:r>
            <a:r>
              <a:rPr lang="fr-FR" dirty="0" err="1"/>
              <a:t>diag</a:t>
            </a:r>
            <a:r>
              <a:rPr lang="fr-FR" dirty="0"/>
              <a:t>, place médecine nucléaire en 3</a:t>
            </a:r>
            <a:r>
              <a:rPr lang="fr-FR" baseline="30000" dirty="0"/>
              <a:t>ème</a:t>
            </a:r>
            <a:r>
              <a:rPr lang="fr-FR" dirty="0"/>
              <a:t> intention</a:t>
            </a:r>
          </a:p>
          <a:p>
            <a:pPr lvl="1"/>
            <a:r>
              <a:rPr lang="fr-FR" dirty="0"/>
              <a:t>Ouverture pour Durées de traitement raccourcies</a:t>
            </a:r>
          </a:p>
          <a:p>
            <a:pPr lvl="1"/>
            <a:r>
              <a:rPr lang="fr-FR" dirty="0"/>
              <a:t>Positionnement indications suppressif</a:t>
            </a:r>
          </a:p>
        </p:txBody>
      </p:sp>
    </p:spTree>
    <p:extLst>
      <p:ext uri="{BB962C8B-B14F-4D97-AF65-F5344CB8AC3E}">
        <p14:creationId xmlns:p14="http://schemas.microsoft.com/office/powerpoint/2010/main" val="24240851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3EAB2BA-6BA1-4375-B0D3-A12A905870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9791" y="675861"/>
            <a:ext cx="7871791" cy="1219200"/>
          </a:xfrm>
          <a:ln w="22225">
            <a:solidFill>
              <a:schemeClr val="tx2"/>
            </a:solidFill>
          </a:ln>
        </p:spPr>
        <p:txBody>
          <a:bodyPr/>
          <a:lstStyle/>
          <a:p>
            <a:r>
              <a:rPr lang="fr-FR" dirty="0"/>
              <a:t>DIU IOA 2026-2027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8E7C150E-3637-44E1-8449-75134338E58B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13774" y="2133600"/>
            <a:ext cx="10363826" cy="4267200"/>
          </a:xfrm>
        </p:spPr>
        <p:txBody>
          <a:bodyPr vert="horz" lIns="91440" tIns="45720" rIns="91440" bIns="45720" rtlCol="0" anchor="t">
            <a:normAutofit fontScale="70000" lnSpcReduction="20000"/>
          </a:bodyPr>
          <a:lstStyle/>
          <a:p>
            <a:r>
              <a:rPr lang="fr-FR" dirty="0"/>
              <a:t>Organisé par LYON/LILLE/PARIS/Bordeaux</a:t>
            </a:r>
          </a:p>
          <a:p>
            <a:r>
              <a:rPr lang="fr-FR" dirty="0"/>
              <a:t>Inscriptions sur facultés de Lyon/Bordeaux/Paris</a:t>
            </a:r>
          </a:p>
          <a:p>
            <a:pPr lvl="1"/>
            <a:r>
              <a:rPr lang="fr-FR" dirty="0" err="1"/>
              <a:t>CRIOAc</a:t>
            </a:r>
            <a:r>
              <a:rPr lang="fr-FR" dirty="0"/>
              <a:t> Lyon  - Pr. T. Ferry </a:t>
            </a:r>
            <a:r>
              <a:rPr lang="fr-FR" dirty="0">
                <a:hlinkClick r:id="rId2"/>
              </a:rPr>
              <a:t>HCR.REFERENCE-IOA@chu-lyon.fr</a:t>
            </a:r>
            <a:r>
              <a:rPr lang="fr-FR" dirty="0"/>
              <a:t> </a:t>
            </a:r>
          </a:p>
          <a:p>
            <a:pPr lvl="1"/>
            <a:r>
              <a:rPr lang="fr-FR" dirty="0" err="1"/>
              <a:t>CRIOAc</a:t>
            </a:r>
            <a:r>
              <a:rPr lang="fr-FR" dirty="0"/>
              <a:t> de Paris - </a:t>
            </a:r>
            <a:r>
              <a:rPr lang="fr-FR" b="1" dirty="0"/>
              <a:t>️</a:t>
            </a:r>
            <a:r>
              <a:rPr lang="fr-FR" dirty="0"/>
              <a:t> Pr. T. Bauer </a:t>
            </a:r>
            <a:r>
              <a:rPr lang="fr-FR" dirty="0">
                <a:hlinkClick r:id="rId3"/>
              </a:rPr>
              <a:t>thomas.bauer@aphp.fr</a:t>
            </a:r>
            <a:r>
              <a:rPr lang="fr-FR" dirty="0"/>
              <a:t>   </a:t>
            </a:r>
          </a:p>
          <a:p>
            <a:pPr lvl="1"/>
            <a:r>
              <a:rPr lang="fr-FR" dirty="0" err="1"/>
              <a:t>CRIOAc</a:t>
            </a:r>
            <a:r>
              <a:rPr lang="fr-FR" dirty="0"/>
              <a:t> de Bordeaux - </a:t>
            </a:r>
            <a:r>
              <a:rPr lang="fr-FR" b="1" dirty="0"/>
              <a:t>️</a:t>
            </a:r>
            <a:r>
              <a:rPr lang="fr-FR" dirty="0"/>
              <a:t> Pr. B. Bouyer </a:t>
            </a:r>
            <a:r>
              <a:rPr lang="fr-FR" dirty="0">
                <a:hlinkClick r:id="rId4"/>
              </a:rPr>
              <a:t>aurelie.leger@chu-bordeaux.fr</a:t>
            </a:r>
            <a:r>
              <a:rPr lang="fr-FR" u="sng" dirty="0"/>
              <a:t> </a:t>
            </a:r>
            <a:endParaRPr lang="fr-FR" dirty="0"/>
          </a:p>
          <a:p>
            <a:pPr lvl="1">
              <a:buClr>
                <a:srgbClr val="000000"/>
              </a:buClr>
            </a:pPr>
            <a:r>
              <a:rPr lang="fr-FR" dirty="0"/>
              <a:t>T Bauer se renseigne sur la possibilité d'inscriptions complémentaires (complet pour Bordeaux et Lyon) (01/10/2026)</a:t>
            </a:r>
          </a:p>
          <a:p>
            <a:pPr>
              <a:buClr>
                <a:srgbClr val="000000"/>
              </a:buClr>
            </a:pPr>
            <a:r>
              <a:rPr lang="fr-FR" dirty="0"/>
              <a:t>Déroulement</a:t>
            </a:r>
          </a:p>
          <a:p>
            <a:pPr lvl="1"/>
            <a:r>
              <a:rPr lang="fr-FR" dirty="0"/>
              <a:t>3 sessions distancielles (Lille, Bordeaux, Paris)</a:t>
            </a:r>
          </a:p>
          <a:p>
            <a:pPr lvl="1"/>
            <a:r>
              <a:rPr lang="fr-FR" dirty="0"/>
              <a:t>1 session </a:t>
            </a:r>
            <a:r>
              <a:rPr lang="fr-FR" dirty="0" err="1"/>
              <a:t>presentielle</a:t>
            </a:r>
            <a:r>
              <a:rPr lang="fr-FR" dirty="0"/>
              <a:t> (Lyon)</a:t>
            </a:r>
          </a:p>
          <a:p>
            <a:pPr lvl="1"/>
            <a:r>
              <a:rPr lang="fr-FR" dirty="0"/>
              <a:t>Examen final présentiel au sein de chacune des facs</a:t>
            </a:r>
          </a:p>
          <a:p>
            <a:r>
              <a:rPr lang="fr-FR" dirty="0"/>
              <a:t>Stages</a:t>
            </a:r>
          </a:p>
          <a:p>
            <a:pPr lvl="1"/>
            <a:r>
              <a:rPr lang="fr-FR" dirty="0"/>
              <a:t>CRIOAC IDF pour UVSQ</a:t>
            </a:r>
          </a:p>
          <a:p>
            <a:pPr lvl="1"/>
            <a:r>
              <a:rPr lang="fr-FR" dirty="0"/>
              <a:t>CRIOAC Grand Sud Ouest pour </a:t>
            </a:r>
            <a:r>
              <a:rPr lang="fr-FR" dirty="0" err="1"/>
              <a:t>Bdx</a:t>
            </a:r>
            <a:endParaRPr lang="fr-FR" dirty="0"/>
          </a:p>
          <a:p>
            <a:pPr lvl="1"/>
            <a:r>
              <a:rPr lang="fr-FR" dirty="0"/>
              <a:t>CRIOAC Auvergne-</a:t>
            </a:r>
            <a:r>
              <a:rPr lang="fr-FR" dirty="0" err="1"/>
              <a:t>Rhone</a:t>
            </a:r>
            <a:r>
              <a:rPr lang="fr-FR" dirty="0"/>
              <a:t>-Alpes pour Lyon</a:t>
            </a:r>
          </a:p>
          <a:p>
            <a:pPr lvl="1"/>
            <a:r>
              <a:rPr lang="fr-FR" dirty="0"/>
              <a:t>Autres situations : voir avec T Ferry au cas par cas</a:t>
            </a:r>
          </a:p>
        </p:txBody>
      </p:sp>
    </p:spTree>
    <p:extLst>
      <p:ext uri="{BB962C8B-B14F-4D97-AF65-F5344CB8AC3E}">
        <p14:creationId xmlns:p14="http://schemas.microsoft.com/office/powerpoint/2010/main" val="32456097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3EAB2BA-6BA1-4375-B0D3-A12A905870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60104" y="-15955"/>
            <a:ext cx="7871791" cy="1219200"/>
          </a:xfrm>
          <a:ln w="22225">
            <a:solidFill>
              <a:schemeClr val="tx2"/>
            </a:solidFill>
          </a:ln>
        </p:spPr>
        <p:txBody>
          <a:bodyPr/>
          <a:lstStyle/>
          <a:p>
            <a:r>
              <a:rPr lang="fr-FR" dirty="0"/>
              <a:t>CAMPAGNE </a:t>
            </a:r>
            <a:r>
              <a:rPr lang="fr-FR" dirty="0" err="1"/>
              <a:t>PIramig</a:t>
            </a:r>
            <a:r>
              <a:rPr lang="fr-FR" dirty="0"/>
              <a:t> </a:t>
            </a:r>
          </a:p>
        </p:txBody>
      </p:sp>
      <p:sp>
        <p:nvSpPr>
          <p:cNvPr id="5" name="Espace réservé du contenu 3">
            <a:extLst>
              <a:ext uri="{FF2B5EF4-FFF2-40B4-BE49-F238E27FC236}">
                <a16:creationId xmlns:a16="http://schemas.microsoft.com/office/drawing/2014/main" id="{680A982C-166F-4501-BD5C-52A2542D4616}"/>
              </a:ext>
            </a:extLst>
          </p:cNvPr>
          <p:cNvSpPr txBox="1">
            <a:spLocks/>
          </p:cNvSpPr>
          <p:nvPr/>
        </p:nvSpPr>
        <p:spPr>
          <a:xfrm>
            <a:off x="1520686" y="1338179"/>
            <a:ext cx="8746435" cy="4864100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20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8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fr-FR" sz="3200" dirty="0"/>
              <a:t>Besoins identifiés? </a:t>
            </a:r>
          </a:p>
          <a:p>
            <a:r>
              <a:rPr lang="fr-FR" sz="3200" dirty="0"/>
              <a:t>Problématiques</a:t>
            </a:r>
          </a:p>
          <a:p>
            <a:pPr lvl="1"/>
            <a:r>
              <a:rPr lang="fr-FR" sz="3000" dirty="0"/>
              <a:t>Temps soignant dédié non mobilisable sur cotation Z76800</a:t>
            </a:r>
          </a:p>
          <a:p>
            <a:pPr lvl="1"/>
            <a:r>
              <a:rPr lang="fr-FR" sz="3000" dirty="0"/>
              <a:t>Microbiologie innovante non financée</a:t>
            </a:r>
          </a:p>
          <a:p>
            <a:pPr lvl="1"/>
            <a:r>
              <a:rPr lang="fr-FR" sz="3000" dirty="0"/>
              <a:t>Discordance PMSI / SI-IOA </a:t>
            </a:r>
          </a:p>
          <a:p>
            <a:r>
              <a:rPr lang="fr-FR" sz="3200" dirty="0"/>
              <a:t>Deadline 02/10/2026</a:t>
            </a:r>
          </a:p>
          <a:p>
            <a:r>
              <a:rPr lang="fr-FR" sz="3200" dirty="0"/>
              <a:t>Si </a:t>
            </a:r>
            <a:r>
              <a:rPr lang="fr-FR" sz="3200" dirty="0" err="1"/>
              <a:t>pb</a:t>
            </a:r>
            <a:r>
              <a:rPr lang="fr-FR" sz="3200" dirty="0"/>
              <a:t> : </a:t>
            </a:r>
            <a:r>
              <a:rPr lang="fr-FR" sz="3200" dirty="0" err="1"/>
              <a:t>i.laplaige@chu-tours.fr</a:t>
            </a:r>
            <a:endParaRPr lang="fr-FR" sz="3200" dirty="0"/>
          </a:p>
        </p:txBody>
      </p:sp>
    </p:spTree>
    <p:extLst>
      <p:ext uri="{BB962C8B-B14F-4D97-AF65-F5344CB8AC3E}">
        <p14:creationId xmlns:p14="http://schemas.microsoft.com/office/powerpoint/2010/main" val="18769241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0B879722-E724-B846-A8AB-B396615970A7}"/>
              </a:ext>
            </a:extLst>
          </p:cNvPr>
          <p:cNvSpPr txBox="1">
            <a:spLocks/>
          </p:cNvSpPr>
          <p:nvPr/>
        </p:nvSpPr>
        <p:spPr>
          <a:xfrm>
            <a:off x="2269122" y="1967949"/>
            <a:ext cx="7871791" cy="1888434"/>
          </a:xfrm>
          <a:prstGeom prst="rect">
            <a:avLst/>
          </a:prstGeom>
          <a:ln w="22225">
            <a:solidFill>
              <a:schemeClr val="tx2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cap="all" baseline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fr-FR" dirty="0"/>
              <a:t>Recherche</a:t>
            </a:r>
          </a:p>
        </p:txBody>
      </p:sp>
    </p:spTree>
    <p:extLst>
      <p:ext uri="{BB962C8B-B14F-4D97-AF65-F5344CB8AC3E}">
        <p14:creationId xmlns:p14="http://schemas.microsoft.com/office/powerpoint/2010/main" val="19968457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E90284B-675D-214A-A1CE-838D291C4D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149" y="240831"/>
            <a:ext cx="10364451" cy="285944"/>
          </a:xfrm>
        </p:spPr>
        <p:txBody>
          <a:bodyPr>
            <a:normAutofit fontScale="90000"/>
          </a:bodyPr>
          <a:lstStyle/>
          <a:p>
            <a:r>
              <a:rPr lang="fr-FR" dirty="0" err="1"/>
              <a:t>Publi</a:t>
            </a:r>
            <a:r>
              <a:rPr lang="fr-FR" dirty="0"/>
              <a:t> 2026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70820FF-70C5-3C47-906B-D0AA8FC689F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13774" y="685800"/>
            <a:ext cx="10363826" cy="5625548"/>
          </a:xfrm>
        </p:spPr>
        <p:txBody>
          <a:bodyPr>
            <a:normAutofit fontScale="32500" lnSpcReduction="20000"/>
          </a:bodyPr>
          <a:lstStyle/>
          <a:p>
            <a:r>
              <a:rPr lang="fr-FR" dirty="0">
                <a:hlinkClick r:id="rId2"/>
              </a:rPr>
              <a:t>Outcome of guided persistent fistula as a salvage procedure in patients with chronic periprosthetic joint infection. </a:t>
            </a:r>
            <a:r>
              <a:rPr lang="fr-FR" dirty="0" err="1"/>
              <a:t>Samargandi</a:t>
            </a:r>
            <a:r>
              <a:rPr lang="fr-FR" dirty="0"/>
              <a:t> R, Grosset M, Riche A, </a:t>
            </a:r>
            <a:r>
              <a:rPr lang="fr-FR" dirty="0" err="1"/>
              <a:t>Arvieux</a:t>
            </a:r>
            <a:r>
              <a:rPr lang="fr-FR" dirty="0"/>
              <a:t> C, Lecomte R, </a:t>
            </a:r>
            <a:r>
              <a:rPr lang="fr-FR" dirty="0" err="1"/>
              <a:t>Nich</a:t>
            </a:r>
            <a:r>
              <a:rPr lang="fr-FR" dirty="0"/>
              <a:t> C, Le </a:t>
            </a:r>
            <a:r>
              <a:rPr lang="fr-FR" dirty="0" err="1"/>
              <a:t>Nail</a:t>
            </a:r>
            <a:r>
              <a:rPr lang="fr-FR" dirty="0"/>
              <a:t> LR, Le </a:t>
            </a:r>
            <a:r>
              <a:rPr lang="fr-FR" dirty="0" err="1"/>
              <a:t>Moal</a:t>
            </a:r>
            <a:r>
              <a:rPr lang="fr-FR" dirty="0"/>
              <a:t> G, Lemaignen A. Int </a:t>
            </a:r>
            <a:r>
              <a:rPr lang="fr-FR" dirty="0" err="1"/>
              <a:t>Orthop</a:t>
            </a:r>
            <a:r>
              <a:rPr lang="fr-FR" dirty="0"/>
              <a:t>. 2026 </a:t>
            </a:r>
            <a:r>
              <a:rPr lang="fr-FR" dirty="0" err="1"/>
              <a:t>Aug</a:t>
            </a:r>
            <a:r>
              <a:rPr lang="fr-FR" dirty="0"/>
              <a:t> 4. </a:t>
            </a:r>
            <a:r>
              <a:rPr lang="fr-FR" dirty="0" err="1"/>
              <a:t>doi</a:t>
            </a:r>
            <a:r>
              <a:rPr lang="fr-FR" dirty="0"/>
              <a:t>: 10.1007/s00264-026-06963-4. Online </a:t>
            </a:r>
            <a:r>
              <a:rPr lang="fr-FR" dirty="0" err="1"/>
              <a:t>ahead</a:t>
            </a:r>
            <a:r>
              <a:rPr lang="fr-FR" dirty="0"/>
              <a:t> of </a:t>
            </a:r>
            <a:r>
              <a:rPr lang="fr-FR" dirty="0" err="1"/>
              <a:t>print</a:t>
            </a:r>
            <a:r>
              <a:rPr lang="fr-FR" dirty="0"/>
              <a:t>. PMID: 42550177 </a:t>
            </a:r>
          </a:p>
          <a:p>
            <a:r>
              <a:rPr lang="fr-FR" dirty="0">
                <a:hlinkClick r:id="rId3"/>
              </a:rPr>
              <a:t>The French Referral Centers for Complex Bone and Joint Infections (CRIOAc) 18 years after their establishment: Organization, added value, and future perspectives. </a:t>
            </a:r>
            <a:r>
              <a:rPr lang="fr-FR" dirty="0"/>
              <a:t>Ferry </a:t>
            </a:r>
            <a:r>
              <a:rPr lang="fr-FR" dirty="0" err="1"/>
              <a:t>T</a:t>
            </a:r>
            <a:r>
              <a:rPr lang="fr-FR" dirty="0"/>
              <a:t>, </a:t>
            </a:r>
            <a:r>
              <a:rPr lang="fr-FR" dirty="0" err="1"/>
              <a:t>Senneville</a:t>
            </a:r>
            <a:r>
              <a:rPr lang="fr-FR" dirty="0"/>
              <a:t> </a:t>
            </a:r>
            <a:r>
              <a:rPr lang="fr-FR" dirty="0" err="1"/>
              <a:t>É</a:t>
            </a:r>
            <a:r>
              <a:rPr lang="fr-FR" dirty="0"/>
              <a:t>, </a:t>
            </a:r>
            <a:r>
              <a:rPr lang="fr-FR" dirty="0" err="1"/>
              <a:t>Courjon</a:t>
            </a:r>
            <a:r>
              <a:rPr lang="fr-FR" dirty="0"/>
              <a:t> J, Le </a:t>
            </a:r>
            <a:r>
              <a:rPr lang="fr-FR" dirty="0" err="1"/>
              <a:t>Moal</a:t>
            </a:r>
            <a:r>
              <a:rPr lang="fr-FR" dirty="0"/>
              <a:t> G, Common H, Dubois V, Roux AL, </a:t>
            </a:r>
            <a:r>
              <a:rPr lang="fr-FR" dirty="0" err="1"/>
              <a:t>Brunschweiler</a:t>
            </a:r>
            <a:r>
              <a:rPr lang="fr-FR" dirty="0"/>
              <a:t> B, Lemaignen A, Jenny JY, </a:t>
            </a:r>
            <a:r>
              <a:rPr lang="fr-FR" dirty="0" err="1"/>
              <a:t>Marmor</a:t>
            </a:r>
            <a:r>
              <a:rPr lang="fr-FR" dirty="0"/>
              <a:t> S; French </a:t>
            </a:r>
            <a:r>
              <a:rPr lang="fr-FR" dirty="0" err="1"/>
              <a:t>CRIOAc</a:t>
            </a:r>
            <a:r>
              <a:rPr lang="fr-FR" dirty="0"/>
              <a:t> Network. </a:t>
            </a:r>
            <a:r>
              <a:rPr lang="fr-FR" dirty="0" err="1"/>
              <a:t>Orthop</a:t>
            </a:r>
            <a:r>
              <a:rPr lang="fr-FR" dirty="0"/>
              <a:t> </a:t>
            </a:r>
            <a:r>
              <a:rPr lang="fr-FR" dirty="0" err="1"/>
              <a:t>Traumatol</a:t>
            </a:r>
            <a:r>
              <a:rPr lang="fr-FR" dirty="0"/>
              <a:t> </a:t>
            </a:r>
            <a:r>
              <a:rPr lang="fr-FR" dirty="0" err="1"/>
              <a:t>Surg</a:t>
            </a:r>
            <a:r>
              <a:rPr lang="fr-FR" dirty="0"/>
              <a:t> </a:t>
            </a:r>
            <a:r>
              <a:rPr lang="fr-FR" dirty="0" err="1"/>
              <a:t>Res</a:t>
            </a:r>
            <a:r>
              <a:rPr lang="fr-FR" dirty="0"/>
              <a:t>. 2026 </a:t>
            </a:r>
            <a:r>
              <a:rPr lang="fr-FR" dirty="0" err="1"/>
              <a:t>Jul</a:t>
            </a:r>
            <a:r>
              <a:rPr lang="fr-FR" dirty="0"/>
              <a:t> 27:104804. </a:t>
            </a:r>
            <a:r>
              <a:rPr lang="fr-FR" dirty="0" err="1"/>
              <a:t>doi</a:t>
            </a:r>
            <a:r>
              <a:rPr lang="fr-FR" dirty="0"/>
              <a:t>: 10.1016/j.otsr.2026.104804. Online </a:t>
            </a:r>
            <a:r>
              <a:rPr lang="fr-FR" dirty="0" err="1"/>
              <a:t>ahead</a:t>
            </a:r>
            <a:r>
              <a:rPr lang="fr-FR" dirty="0"/>
              <a:t> of </a:t>
            </a:r>
            <a:r>
              <a:rPr lang="fr-FR" dirty="0" err="1"/>
              <a:t>print</a:t>
            </a:r>
            <a:r>
              <a:rPr lang="fr-FR" dirty="0"/>
              <a:t>. PMID: 42508759</a:t>
            </a:r>
          </a:p>
          <a:p>
            <a:r>
              <a:rPr lang="fr-FR" dirty="0">
                <a:hlinkClick r:id="rId4"/>
              </a:rPr>
              <a:t>Antifungal exposure in </a:t>
            </a:r>
            <a:r>
              <a:rPr lang="fr-FR" i="1" dirty="0">
                <a:hlinkClick r:id="rId4"/>
              </a:rPr>
              <a:t>Scedosporium</a:t>
            </a:r>
            <a:r>
              <a:rPr lang="fr-FR" dirty="0">
                <a:hlinkClick r:id="rId4"/>
              </a:rPr>
              <a:t> septic arthritis: synovial penetration of voriconazole and terbinafine and plasma concentrations of olorofim. </a:t>
            </a:r>
            <a:r>
              <a:rPr lang="fr-FR" dirty="0"/>
              <a:t>Le Cœur C, Le Tilly O, Chesnay A, </a:t>
            </a:r>
            <a:r>
              <a:rPr lang="fr-FR" dirty="0" err="1"/>
              <a:t>Darrouzain</a:t>
            </a:r>
            <a:r>
              <a:rPr lang="fr-FR" dirty="0"/>
              <a:t> F, </a:t>
            </a:r>
            <a:r>
              <a:rPr lang="fr-FR" dirty="0" err="1"/>
              <a:t>Brüggemann</a:t>
            </a:r>
            <a:r>
              <a:rPr lang="fr-FR" dirty="0"/>
              <a:t> RJM, Richard D, Lanternier F, Garcia-</a:t>
            </a:r>
            <a:r>
              <a:rPr lang="fr-FR" dirty="0" err="1"/>
              <a:t>Hermoso</a:t>
            </a:r>
            <a:r>
              <a:rPr lang="fr-FR" dirty="0"/>
              <a:t> D, Lemaignen A, </a:t>
            </a:r>
            <a:r>
              <a:rPr lang="fr-FR" dirty="0" err="1"/>
              <a:t>Lacasse</a:t>
            </a:r>
            <a:r>
              <a:rPr lang="fr-FR" dirty="0"/>
              <a:t> M. </a:t>
            </a:r>
            <a:r>
              <a:rPr lang="fr-FR" dirty="0" err="1"/>
              <a:t>Antimicrob</a:t>
            </a:r>
            <a:r>
              <a:rPr lang="fr-FR" dirty="0"/>
              <a:t> Agents </a:t>
            </a:r>
            <a:r>
              <a:rPr lang="fr-FR" dirty="0" err="1"/>
              <a:t>Chemother</a:t>
            </a:r>
            <a:r>
              <a:rPr lang="fr-FR" dirty="0"/>
              <a:t>. 2026 </a:t>
            </a:r>
            <a:r>
              <a:rPr lang="fr-FR" dirty="0" err="1"/>
              <a:t>Aug</a:t>
            </a:r>
            <a:r>
              <a:rPr lang="fr-FR" dirty="0"/>
              <a:t> 5;70(8):e0041526. </a:t>
            </a:r>
            <a:r>
              <a:rPr lang="fr-FR" dirty="0" err="1"/>
              <a:t>doi</a:t>
            </a:r>
            <a:r>
              <a:rPr lang="fr-FR" dirty="0"/>
              <a:t>: 10.1128/aac.00415-26. </a:t>
            </a:r>
            <a:r>
              <a:rPr lang="fr-FR" dirty="0" err="1"/>
              <a:t>Epub</a:t>
            </a:r>
            <a:r>
              <a:rPr lang="fr-FR" dirty="0"/>
              <a:t> 2026 </a:t>
            </a:r>
            <a:r>
              <a:rPr lang="fr-FR" dirty="0" err="1"/>
              <a:t>Jul</a:t>
            </a:r>
            <a:r>
              <a:rPr lang="fr-FR" dirty="0"/>
              <a:t> 13. PMID: 42439800</a:t>
            </a:r>
          </a:p>
          <a:p>
            <a:r>
              <a:rPr lang="fr-FR" dirty="0">
                <a:hlinkClick r:id="rId5"/>
              </a:rPr>
              <a:t>Streptococcus agalactiae bone and joint infection: a multicentre observational study 2014-23. </a:t>
            </a:r>
            <a:r>
              <a:rPr lang="fr-FR" dirty="0" err="1"/>
              <a:t>Jamard</a:t>
            </a:r>
            <a:r>
              <a:rPr lang="fr-FR" dirty="0"/>
              <a:t> S, Jan M, Le </a:t>
            </a:r>
            <a:r>
              <a:rPr lang="fr-FR" dirty="0" err="1"/>
              <a:t>Moal</a:t>
            </a:r>
            <a:r>
              <a:rPr lang="fr-FR" dirty="0"/>
              <a:t> G, </a:t>
            </a:r>
            <a:r>
              <a:rPr lang="fr-FR" dirty="0" err="1"/>
              <a:t>Plouzeau-Jayle</a:t>
            </a:r>
            <a:r>
              <a:rPr lang="fr-FR" dirty="0"/>
              <a:t> C, </a:t>
            </a:r>
            <a:r>
              <a:rPr lang="fr-FR" dirty="0" err="1"/>
              <a:t>Arvieux</a:t>
            </a:r>
            <a:r>
              <a:rPr lang="fr-FR" dirty="0"/>
              <a:t> C, </a:t>
            </a:r>
            <a:r>
              <a:rPr lang="fr-FR" dirty="0" err="1"/>
              <a:t>Ressier</a:t>
            </a:r>
            <a:r>
              <a:rPr lang="fr-FR" dirty="0"/>
              <a:t> S, Lecomte R, </a:t>
            </a:r>
            <a:r>
              <a:rPr lang="fr-FR" dirty="0" err="1"/>
              <a:t>Corvec</a:t>
            </a:r>
            <a:r>
              <a:rPr lang="fr-FR" dirty="0"/>
              <a:t> S, </a:t>
            </a:r>
            <a:r>
              <a:rPr lang="fr-FR" dirty="0" err="1"/>
              <a:t>Ansart</a:t>
            </a:r>
            <a:r>
              <a:rPr lang="fr-FR" dirty="0"/>
              <a:t> S, Lamoureux C, </a:t>
            </a:r>
            <a:r>
              <a:rPr lang="fr-FR" dirty="0" err="1"/>
              <a:t>Abgueguen</a:t>
            </a:r>
            <a:r>
              <a:rPr lang="fr-FR" dirty="0"/>
              <a:t> P, </a:t>
            </a:r>
            <a:r>
              <a:rPr lang="fr-FR" dirty="0" err="1"/>
              <a:t>Chenouard</a:t>
            </a:r>
            <a:r>
              <a:rPr lang="fr-FR" dirty="0"/>
              <a:t> R, Lartigue MF, Lemaignen A; CRIOGO </a:t>
            </a:r>
            <a:r>
              <a:rPr lang="fr-FR" dirty="0" err="1"/>
              <a:t>study</a:t>
            </a:r>
            <a:r>
              <a:rPr lang="fr-FR" dirty="0"/>
              <a:t> Group. J Infect. 2026 Aug;93(2):106804. </a:t>
            </a:r>
            <a:r>
              <a:rPr lang="fr-FR" dirty="0" err="1"/>
              <a:t>doi</a:t>
            </a:r>
            <a:r>
              <a:rPr lang="fr-FR" dirty="0"/>
              <a:t>: 10.1016/j.jinf.2026.106804. </a:t>
            </a:r>
            <a:r>
              <a:rPr lang="fr-FR" dirty="0" err="1"/>
              <a:t>Epub</a:t>
            </a:r>
            <a:r>
              <a:rPr lang="fr-FR" dirty="0"/>
              <a:t> 2026 </a:t>
            </a:r>
            <a:r>
              <a:rPr lang="fr-FR" dirty="0" err="1"/>
              <a:t>Jul</a:t>
            </a:r>
            <a:r>
              <a:rPr lang="fr-FR" dirty="0"/>
              <a:t> 7. PMID: 42413786 </a:t>
            </a:r>
          </a:p>
          <a:p>
            <a:r>
              <a:rPr lang="fr-FR" dirty="0">
                <a:hlinkClick r:id="rId6"/>
              </a:rPr>
              <a:t>Culture-negative osteoarticular infection caused by Legionella </a:t>
            </a:r>
            <a:r>
              <a:rPr lang="fr-FR" dirty="0" err="1">
                <a:hlinkClick r:id="rId6"/>
              </a:rPr>
              <a:t>sainthelensi.</a:t>
            </a:r>
            <a:r>
              <a:rPr lang="fr-FR" dirty="0" err="1"/>
              <a:t>Charazac</a:t>
            </a:r>
            <a:r>
              <a:rPr lang="fr-FR" dirty="0"/>
              <a:t> A, </a:t>
            </a:r>
            <a:r>
              <a:rPr lang="fr-FR" dirty="0" err="1"/>
              <a:t>Vingerhoets</a:t>
            </a:r>
            <a:r>
              <a:rPr lang="fr-FR" dirty="0"/>
              <a:t> S, Michaud A, Brault R, Ndiaye D, Pichon M, </a:t>
            </a:r>
            <a:r>
              <a:rPr lang="fr-FR" b="1" dirty="0" err="1"/>
              <a:t>Millot</a:t>
            </a:r>
            <a:r>
              <a:rPr lang="fr-FR" b="1" dirty="0"/>
              <a:t> R</a:t>
            </a:r>
            <a:r>
              <a:rPr lang="fr-FR" dirty="0"/>
              <a:t>, Raymond N, </a:t>
            </a:r>
            <a:r>
              <a:rPr lang="fr-FR" dirty="0" err="1"/>
              <a:t>Broutin</a:t>
            </a:r>
            <a:r>
              <a:rPr lang="fr-FR" dirty="0"/>
              <a:t> L, </a:t>
            </a:r>
            <a:r>
              <a:rPr lang="fr-FR" dirty="0" err="1"/>
              <a:t>Burucoa</a:t>
            </a:r>
            <a:r>
              <a:rPr lang="fr-FR" dirty="0"/>
              <a:t> C, </a:t>
            </a:r>
            <a:r>
              <a:rPr lang="fr-FR" dirty="0" err="1"/>
              <a:t>Moal</a:t>
            </a:r>
            <a:r>
              <a:rPr lang="fr-FR" dirty="0"/>
              <a:t> GL, </a:t>
            </a:r>
            <a:r>
              <a:rPr lang="fr-FR" dirty="0" err="1"/>
              <a:t>Plouzeau-Jayle</a:t>
            </a:r>
            <a:r>
              <a:rPr lang="fr-FR" dirty="0"/>
              <a:t> </a:t>
            </a:r>
            <a:r>
              <a:rPr lang="fr-FR" dirty="0" err="1"/>
              <a:t>C.Diagn</a:t>
            </a:r>
            <a:r>
              <a:rPr lang="fr-FR" dirty="0"/>
              <a:t> </a:t>
            </a:r>
            <a:r>
              <a:rPr lang="fr-FR" dirty="0" err="1"/>
              <a:t>Microbiol</a:t>
            </a:r>
            <a:r>
              <a:rPr lang="fr-FR" dirty="0"/>
              <a:t> Infect Dis. 2026 Jul;115(3):117380. </a:t>
            </a:r>
            <a:r>
              <a:rPr lang="fr-FR" dirty="0" err="1"/>
              <a:t>doi</a:t>
            </a:r>
            <a:r>
              <a:rPr lang="fr-FR" dirty="0"/>
              <a:t>: 10.1016/j.diagmicrobio.2026.117380. </a:t>
            </a:r>
            <a:r>
              <a:rPr lang="fr-FR" dirty="0" err="1"/>
              <a:t>Epub</a:t>
            </a:r>
            <a:r>
              <a:rPr lang="fr-FR" dirty="0"/>
              <a:t> 2026 Mar 14.PMID: 41855932</a:t>
            </a:r>
          </a:p>
          <a:p>
            <a:r>
              <a:rPr lang="fr-FR" dirty="0">
                <a:hlinkClick r:id="rId7"/>
              </a:rPr>
              <a:t>Efficacy of doxycycline in treatment of Staphylococcus spp. prosthetic joint infections: a CRIOGO multicentre case-control study. </a:t>
            </a:r>
            <a:r>
              <a:rPr lang="fr-FR" dirty="0" err="1"/>
              <a:t>Fiorenza</a:t>
            </a:r>
            <a:r>
              <a:rPr lang="fr-FR" dirty="0"/>
              <a:t> V, </a:t>
            </a:r>
            <a:r>
              <a:rPr lang="fr-FR" dirty="0" err="1"/>
              <a:t>Millot</a:t>
            </a:r>
            <a:r>
              <a:rPr lang="fr-FR" dirty="0"/>
              <a:t> R, Lecomte R, </a:t>
            </a:r>
            <a:r>
              <a:rPr lang="fr-FR" dirty="0" err="1"/>
              <a:t>Essid</a:t>
            </a:r>
            <a:r>
              <a:rPr lang="fr-FR" dirty="0"/>
              <a:t> H, </a:t>
            </a:r>
            <a:r>
              <a:rPr lang="fr-FR" dirty="0" err="1"/>
              <a:t>Lacasse</a:t>
            </a:r>
            <a:r>
              <a:rPr lang="fr-FR" dirty="0"/>
              <a:t> M, Lemaignen A, </a:t>
            </a:r>
            <a:r>
              <a:rPr lang="fr-FR" dirty="0" err="1"/>
              <a:t>Boutoille</a:t>
            </a:r>
            <a:r>
              <a:rPr lang="fr-FR" dirty="0"/>
              <a:t> D, </a:t>
            </a:r>
            <a:r>
              <a:rPr lang="fr-FR" dirty="0" err="1"/>
              <a:t>Plouzeau-Jayle</a:t>
            </a:r>
            <a:r>
              <a:rPr lang="fr-FR" dirty="0"/>
              <a:t> C, </a:t>
            </a:r>
            <a:r>
              <a:rPr lang="fr-FR" dirty="0" err="1"/>
              <a:t>Moal</a:t>
            </a:r>
            <a:r>
              <a:rPr lang="fr-FR" dirty="0"/>
              <a:t> GL. J </a:t>
            </a:r>
            <a:r>
              <a:rPr lang="fr-FR" dirty="0" err="1"/>
              <a:t>Antimicrob</a:t>
            </a:r>
            <a:r>
              <a:rPr lang="fr-FR" dirty="0"/>
              <a:t> </a:t>
            </a:r>
            <a:r>
              <a:rPr lang="fr-FR" dirty="0" err="1"/>
              <a:t>Chemother</a:t>
            </a:r>
            <a:r>
              <a:rPr lang="fr-FR" dirty="0"/>
              <a:t>. 2026 Jun 3;81(7):dkag219. </a:t>
            </a:r>
            <a:r>
              <a:rPr lang="fr-FR" dirty="0" err="1"/>
              <a:t>doi</a:t>
            </a:r>
            <a:r>
              <a:rPr lang="fr-FR" dirty="0"/>
              <a:t>: 10.1093/</a:t>
            </a:r>
            <a:r>
              <a:rPr lang="fr-FR" dirty="0" err="1"/>
              <a:t>jac</a:t>
            </a:r>
            <a:r>
              <a:rPr lang="fr-FR" dirty="0"/>
              <a:t>/dkag219. PMID: 42318921 </a:t>
            </a:r>
          </a:p>
          <a:p>
            <a:r>
              <a:rPr lang="fr-FR" dirty="0">
                <a:hlinkClick r:id="rId8"/>
              </a:rPr>
              <a:t>Infections in noninstrumented spine surgery: is the discontinuation of antibiotic prophylaxis to blame? </a:t>
            </a:r>
            <a:r>
              <a:rPr lang="fr-FR" dirty="0" err="1"/>
              <a:t>Planty</a:t>
            </a:r>
            <a:r>
              <a:rPr lang="fr-FR" dirty="0"/>
              <a:t>-Bonjour A, </a:t>
            </a:r>
            <a:r>
              <a:rPr lang="fr-FR" b="1" dirty="0" err="1"/>
              <a:t>Lacasse</a:t>
            </a:r>
            <a:r>
              <a:rPr lang="fr-FR" b="1" dirty="0"/>
              <a:t> M</a:t>
            </a:r>
            <a:r>
              <a:rPr lang="fr-FR" dirty="0"/>
              <a:t>, </a:t>
            </a:r>
            <a:r>
              <a:rPr lang="fr-FR" dirty="0" err="1"/>
              <a:t>Solera</a:t>
            </a:r>
            <a:r>
              <a:rPr lang="fr-FR" dirty="0"/>
              <a:t> A, Labrousse R, </a:t>
            </a:r>
            <a:r>
              <a:rPr lang="fr-FR" dirty="0" err="1"/>
              <a:t>Loubeyre</a:t>
            </a:r>
            <a:r>
              <a:rPr lang="fr-FR" dirty="0"/>
              <a:t> E, </a:t>
            </a:r>
            <a:r>
              <a:rPr lang="fr-FR" dirty="0" err="1"/>
              <a:t>Aggad</a:t>
            </a:r>
            <a:r>
              <a:rPr lang="fr-FR" dirty="0"/>
              <a:t> M, </a:t>
            </a:r>
            <a:r>
              <a:rPr lang="fr-FR" dirty="0" err="1"/>
              <a:t>Francois</a:t>
            </a:r>
            <a:r>
              <a:rPr lang="fr-FR" dirty="0"/>
              <a:t> P, </a:t>
            </a:r>
            <a:r>
              <a:rPr lang="fr-FR" dirty="0" err="1"/>
              <a:t>Zemmoura</a:t>
            </a:r>
            <a:r>
              <a:rPr lang="fr-FR" dirty="0"/>
              <a:t> I, Terrier LM, </a:t>
            </a:r>
            <a:r>
              <a:rPr lang="fr-FR" dirty="0" err="1"/>
              <a:t>Amelot</a:t>
            </a:r>
            <a:r>
              <a:rPr lang="fr-FR" dirty="0"/>
              <a:t> A. </a:t>
            </a:r>
            <a:r>
              <a:rPr lang="fr-FR" dirty="0" err="1"/>
              <a:t>Spine</a:t>
            </a:r>
            <a:r>
              <a:rPr lang="fr-FR" dirty="0"/>
              <a:t> J. 2026 Jul;26(7):1243-1251. </a:t>
            </a:r>
            <a:r>
              <a:rPr lang="fr-FR" dirty="0" err="1"/>
              <a:t>doi</a:t>
            </a:r>
            <a:r>
              <a:rPr lang="fr-FR" dirty="0"/>
              <a:t>: 10.1016/j.spinee.2026.02.007. </a:t>
            </a:r>
            <a:r>
              <a:rPr lang="fr-FR" dirty="0" err="1"/>
              <a:t>Epub</a:t>
            </a:r>
            <a:r>
              <a:rPr lang="fr-FR" dirty="0"/>
              <a:t> 2026 </a:t>
            </a:r>
            <a:r>
              <a:rPr lang="fr-FR" dirty="0" err="1"/>
              <a:t>Feb</a:t>
            </a:r>
            <a:r>
              <a:rPr lang="fr-FR" dirty="0"/>
              <a:t> 26. PMID: 41763560 </a:t>
            </a:r>
          </a:p>
          <a:p>
            <a:r>
              <a:rPr lang="fr-FR" dirty="0">
                <a:hlinkClick r:id="rId9"/>
              </a:rPr>
              <a:t>Clinical practice recommendations for the management of hand Infections: A formalized CRIOGO consensus Guideline. </a:t>
            </a:r>
            <a:r>
              <a:rPr lang="fr-FR" dirty="0"/>
              <a:t>Lecomte R, Cormier H, </a:t>
            </a:r>
            <a:r>
              <a:rPr lang="fr-FR" dirty="0" err="1"/>
              <a:t>Lacasse</a:t>
            </a:r>
            <a:r>
              <a:rPr lang="fr-FR" dirty="0"/>
              <a:t> M, </a:t>
            </a:r>
            <a:r>
              <a:rPr lang="fr-FR" dirty="0" err="1"/>
              <a:t>Nail</a:t>
            </a:r>
            <a:r>
              <a:rPr lang="fr-FR" dirty="0"/>
              <a:t> LL, </a:t>
            </a:r>
            <a:r>
              <a:rPr lang="fr-FR" dirty="0" err="1"/>
              <a:t>Labarre</a:t>
            </a:r>
            <a:r>
              <a:rPr lang="fr-FR" dirty="0"/>
              <a:t> C, Common H, </a:t>
            </a:r>
            <a:r>
              <a:rPr lang="fr-FR" dirty="0" err="1"/>
              <a:t>Nich</a:t>
            </a:r>
            <a:r>
              <a:rPr lang="fr-FR" dirty="0"/>
              <a:t> C, </a:t>
            </a:r>
            <a:r>
              <a:rPr lang="fr-FR" dirty="0" err="1"/>
              <a:t>Patrat</a:t>
            </a:r>
            <a:r>
              <a:rPr lang="fr-FR" dirty="0"/>
              <a:t>-Delon S, </a:t>
            </a:r>
            <a:r>
              <a:rPr lang="fr-FR" dirty="0" err="1"/>
              <a:t>Baldeyrou</a:t>
            </a:r>
            <a:r>
              <a:rPr lang="fr-FR" dirty="0"/>
              <a:t> M, Lemaignen A, </a:t>
            </a:r>
            <a:r>
              <a:rPr lang="fr-FR" dirty="0" err="1"/>
              <a:t>Moal</a:t>
            </a:r>
            <a:r>
              <a:rPr lang="fr-FR" dirty="0"/>
              <a:t> GL, </a:t>
            </a:r>
            <a:r>
              <a:rPr lang="fr-FR" dirty="0" err="1"/>
              <a:t>Quaesaet</a:t>
            </a:r>
            <a:r>
              <a:rPr lang="fr-FR" dirty="0"/>
              <a:t> L, </a:t>
            </a:r>
            <a:r>
              <a:rPr lang="fr-FR" dirty="0" err="1"/>
              <a:t>Corvec</a:t>
            </a:r>
            <a:r>
              <a:rPr lang="fr-FR" dirty="0"/>
              <a:t> S, Lartigue MF, </a:t>
            </a:r>
            <a:r>
              <a:rPr lang="fr-FR" dirty="0" err="1"/>
              <a:t>Reissier</a:t>
            </a:r>
            <a:r>
              <a:rPr lang="fr-FR" dirty="0"/>
              <a:t> S, </a:t>
            </a:r>
            <a:r>
              <a:rPr lang="fr-FR" dirty="0" err="1"/>
              <a:t>Chenouard</a:t>
            </a:r>
            <a:r>
              <a:rPr lang="fr-FR" dirty="0"/>
              <a:t> R, Chaufour L, Ndiaye D; CRIOGO </a:t>
            </a:r>
            <a:r>
              <a:rPr lang="fr-FR" dirty="0" err="1"/>
              <a:t>study</a:t>
            </a:r>
            <a:r>
              <a:rPr lang="fr-FR" dirty="0"/>
              <a:t> group. Infect Dis </a:t>
            </a:r>
            <a:r>
              <a:rPr lang="fr-FR" dirty="0" err="1"/>
              <a:t>Now</a:t>
            </a:r>
            <a:r>
              <a:rPr lang="fr-FR" dirty="0"/>
              <a:t>. 2026 May;56(4):105283. </a:t>
            </a:r>
            <a:r>
              <a:rPr lang="fr-FR" dirty="0" err="1"/>
              <a:t>doi</a:t>
            </a:r>
            <a:r>
              <a:rPr lang="fr-FR" dirty="0"/>
              <a:t>: 10.1016/j.idnow.2026.105283. </a:t>
            </a:r>
            <a:r>
              <a:rPr lang="fr-FR" dirty="0" err="1"/>
              <a:t>Epub</a:t>
            </a:r>
            <a:r>
              <a:rPr lang="fr-FR" dirty="0"/>
              <a:t> 2026 May 3. PMID: 42086147 </a:t>
            </a:r>
          </a:p>
          <a:p>
            <a:r>
              <a:rPr lang="fr-FR" dirty="0">
                <a:hlinkClick r:id="rId10"/>
              </a:rPr>
              <a:t>In vitro emergence of amoxicillin-resistance and impact of amoxicillin on biofilm production across Cutibacterium acnes </a:t>
            </a:r>
            <a:r>
              <a:rPr lang="fr-FR" dirty="0" err="1">
                <a:hlinkClick r:id="rId10"/>
              </a:rPr>
              <a:t>phylotypes?</a:t>
            </a:r>
            <a:r>
              <a:rPr lang="fr-FR" dirty="0" err="1"/>
              <a:t>Ruffier</a:t>
            </a:r>
            <a:r>
              <a:rPr lang="fr-FR" dirty="0"/>
              <a:t> d'</a:t>
            </a:r>
            <a:r>
              <a:rPr lang="fr-FR" dirty="0" err="1"/>
              <a:t>Epenoux</a:t>
            </a:r>
            <a:r>
              <a:rPr lang="fr-FR" dirty="0"/>
              <a:t> L, </a:t>
            </a:r>
            <a:r>
              <a:rPr lang="fr-FR" dirty="0" err="1"/>
              <a:t>Rwayane</a:t>
            </a:r>
            <a:r>
              <a:rPr lang="fr-FR" dirty="0"/>
              <a:t> K, Paquin A, </a:t>
            </a:r>
            <a:r>
              <a:rPr lang="fr-FR" dirty="0" err="1"/>
              <a:t>Persyn</a:t>
            </a:r>
            <a:r>
              <a:rPr lang="fr-FR" dirty="0"/>
              <a:t> E, </a:t>
            </a:r>
            <a:r>
              <a:rPr lang="fr-FR" dirty="0" err="1"/>
              <a:t>Fayoux</a:t>
            </a:r>
            <a:r>
              <a:rPr lang="fr-FR" dirty="0"/>
              <a:t> E, </a:t>
            </a:r>
            <a:r>
              <a:rPr lang="fr-FR" dirty="0" err="1"/>
              <a:t>Hervochon</a:t>
            </a:r>
            <a:r>
              <a:rPr lang="fr-FR" dirty="0"/>
              <a:t> C, </a:t>
            </a:r>
            <a:r>
              <a:rPr lang="fr-FR" dirty="0" err="1"/>
              <a:t>Corvec</a:t>
            </a:r>
            <a:r>
              <a:rPr lang="fr-FR" dirty="0"/>
              <a:t> </a:t>
            </a:r>
            <a:r>
              <a:rPr lang="fr-FR" dirty="0" err="1"/>
              <a:t>S.Eur</a:t>
            </a:r>
            <a:r>
              <a:rPr lang="fr-FR" dirty="0"/>
              <a:t> J Clin </a:t>
            </a:r>
            <a:r>
              <a:rPr lang="fr-FR" dirty="0" err="1"/>
              <a:t>Microbiol</a:t>
            </a:r>
            <a:r>
              <a:rPr lang="fr-FR" dirty="0"/>
              <a:t> Infect Dis. 2026 Apr;45(4):1213-1218. </a:t>
            </a:r>
            <a:r>
              <a:rPr lang="fr-FR" dirty="0" err="1"/>
              <a:t>doi</a:t>
            </a:r>
            <a:r>
              <a:rPr lang="fr-FR" dirty="0"/>
              <a:t>: 10.1007/s10096-025-05359-3. </a:t>
            </a:r>
            <a:r>
              <a:rPr lang="fr-FR" dirty="0" err="1"/>
              <a:t>Epub</a:t>
            </a:r>
            <a:r>
              <a:rPr lang="fr-FR" dirty="0"/>
              <a:t> 2026 Jan 4.PMID: 41484506 </a:t>
            </a:r>
          </a:p>
          <a:p>
            <a:r>
              <a:rPr lang="fr-FR" dirty="0">
                <a:hlinkClick r:id="rId11"/>
              </a:rPr>
              <a:t>Geographical Differences in the Epidemiology and Treatment of Candida Prosthetic Joint Infections. </a:t>
            </a:r>
            <a:r>
              <a:rPr lang="fr-FR" dirty="0" err="1"/>
              <a:t>Mamona-Kilu</a:t>
            </a:r>
            <a:r>
              <a:rPr lang="fr-FR" dirty="0"/>
              <a:t> C, Lora-Tamayo J, </a:t>
            </a:r>
            <a:r>
              <a:rPr lang="fr-FR" dirty="0" err="1"/>
              <a:t>McNally</a:t>
            </a:r>
            <a:r>
              <a:rPr lang="fr-FR" dirty="0"/>
              <a:t> M, Duran C, Ho R, Scarborough M, </a:t>
            </a:r>
            <a:r>
              <a:rPr lang="fr-FR" dirty="0" err="1"/>
              <a:t>Dudareva</a:t>
            </a:r>
            <a:r>
              <a:rPr lang="fr-FR" dirty="0"/>
              <a:t> M, Bonnet E, </a:t>
            </a:r>
            <a:r>
              <a:rPr lang="fr-FR" dirty="0" err="1"/>
              <a:t>Escolà</a:t>
            </a:r>
            <a:r>
              <a:rPr lang="fr-FR" dirty="0"/>
              <a:t>-Vergé L, </a:t>
            </a:r>
            <a:r>
              <a:rPr lang="fr-FR" dirty="0" err="1"/>
              <a:t>Pardo</a:t>
            </a:r>
            <a:r>
              <a:rPr lang="fr-FR" dirty="0"/>
              <a:t> DR, </a:t>
            </a:r>
            <a:r>
              <a:rPr lang="fr-FR" dirty="0" err="1"/>
              <a:t>Jesuthasan</a:t>
            </a:r>
            <a:r>
              <a:rPr lang="fr-FR" dirty="0"/>
              <a:t> G, </a:t>
            </a:r>
            <a:r>
              <a:rPr lang="fr-FR" dirty="0" err="1"/>
              <a:t>Senneville</a:t>
            </a:r>
            <a:r>
              <a:rPr lang="fr-FR" dirty="0"/>
              <a:t> E, Thill P, Klein S, Ronde-</a:t>
            </a:r>
            <a:r>
              <a:rPr lang="fr-FR" dirty="0" err="1"/>
              <a:t>Oustau</a:t>
            </a:r>
            <a:r>
              <a:rPr lang="fr-FR" dirty="0"/>
              <a:t> C, </a:t>
            </a:r>
            <a:r>
              <a:rPr lang="fr-FR" dirty="0" err="1"/>
              <a:t>Redó</a:t>
            </a:r>
            <a:r>
              <a:rPr lang="fr-FR" dirty="0"/>
              <a:t> MLS, </a:t>
            </a:r>
            <a:r>
              <a:rPr lang="fr-FR" dirty="0" err="1"/>
              <a:t>Corvec</a:t>
            </a:r>
            <a:r>
              <a:rPr lang="fr-FR" dirty="0"/>
              <a:t> S, Rossi N, </a:t>
            </a:r>
            <a:r>
              <a:rPr lang="fr-FR" dirty="0" err="1"/>
              <a:t>Esteban</a:t>
            </a:r>
            <a:r>
              <a:rPr lang="fr-FR" dirty="0"/>
              <a:t> J, Lemaignen A, Ribeiro TC, Mazet J, </a:t>
            </a:r>
            <a:r>
              <a:rPr lang="fr-FR" dirty="0" err="1"/>
              <a:t>Sasso</a:t>
            </a:r>
            <a:r>
              <a:rPr lang="fr-FR" dirty="0"/>
              <a:t> M, Costa Salles MJ, </a:t>
            </a:r>
            <a:r>
              <a:rPr lang="fr-FR" dirty="0" err="1"/>
              <a:t>Mancheño-Losa</a:t>
            </a:r>
            <a:r>
              <a:rPr lang="fr-FR" dirty="0"/>
              <a:t> M, Giordano G, Frank BJH, </a:t>
            </a:r>
            <a:r>
              <a:rPr lang="fr-FR" dirty="0" err="1"/>
              <a:t>Hofstaetter</a:t>
            </a:r>
            <a:r>
              <a:rPr lang="fr-FR" dirty="0"/>
              <a:t> JG, Allende JMB, </a:t>
            </a:r>
            <a:r>
              <a:rPr lang="fr-FR" dirty="0" err="1"/>
              <a:t>Lortholary</a:t>
            </a:r>
            <a:r>
              <a:rPr lang="fr-FR" dirty="0"/>
              <a:t> O, Fourcade C, </a:t>
            </a:r>
            <a:r>
              <a:rPr lang="fr-FR" dirty="0" err="1"/>
              <a:t>Morata</a:t>
            </a:r>
            <a:r>
              <a:rPr lang="fr-FR" dirty="0"/>
              <a:t> L, Soriano A, Dinh A; </a:t>
            </a:r>
            <a:r>
              <a:rPr lang="fr-FR" dirty="0" err="1"/>
              <a:t>European</a:t>
            </a:r>
            <a:r>
              <a:rPr lang="fr-FR" dirty="0"/>
              <a:t> Society of </a:t>
            </a:r>
            <a:r>
              <a:rPr lang="fr-FR" dirty="0" err="1"/>
              <a:t>Clinical</a:t>
            </a:r>
            <a:r>
              <a:rPr lang="fr-FR" dirty="0"/>
              <a:t> </a:t>
            </a:r>
            <a:r>
              <a:rPr lang="fr-FR" dirty="0" err="1"/>
              <a:t>Microbiology</a:t>
            </a:r>
            <a:r>
              <a:rPr lang="fr-FR" dirty="0"/>
              <a:t> and </a:t>
            </a:r>
            <a:r>
              <a:rPr lang="fr-FR" dirty="0" err="1"/>
              <a:t>Infectious</a:t>
            </a:r>
            <a:r>
              <a:rPr lang="fr-FR" dirty="0"/>
              <a:t> </a:t>
            </a:r>
            <a:r>
              <a:rPr lang="fr-FR" dirty="0" err="1"/>
              <a:t>Diseases</a:t>
            </a:r>
            <a:r>
              <a:rPr lang="fr-FR" dirty="0"/>
              <a:t> </a:t>
            </a:r>
            <a:r>
              <a:rPr lang="fr-FR" dirty="0" err="1"/>
              <a:t>Study</a:t>
            </a:r>
            <a:r>
              <a:rPr lang="fr-FR" dirty="0"/>
              <a:t> Group on Implant Associated Infections (ESGIAI). Open Forum Infect Dis. 2026 </a:t>
            </a:r>
            <a:r>
              <a:rPr lang="fr-FR" dirty="0" err="1"/>
              <a:t>Apr</a:t>
            </a:r>
            <a:r>
              <a:rPr lang="fr-FR" dirty="0"/>
              <a:t> 15;13(4):ofag208. </a:t>
            </a:r>
            <a:r>
              <a:rPr lang="fr-FR" dirty="0" err="1"/>
              <a:t>doi</a:t>
            </a:r>
            <a:r>
              <a:rPr lang="fr-FR" dirty="0"/>
              <a:t>: 10.1093/</a:t>
            </a:r>
            <a:r>
              <a:rPr lang="fr-FR" dirty="0" err="1"/>
              <a:t>ofid</a:t>
            </a:r>
            <a:r>
              <a:rPr lang="fr-FR" dirty="0"/>
              <a:t>/ofag208. </a:t>
            </a:r>
            <a:r>
              <a:rPr lang="fr-FR" dirty="0" err="1"/>
              <a:t>eCollection</a:t>
            </a:r>
            <a:r>
              <a:rPr lang="fr-FR" dirty="0"/>
              <a:t> 2026 Apr. PMID: 41988413</a:t>
            </a:r>
          </a:p>
          <a:p>
            <a:r>
              <a:rPr lang="fr-FR" dirty="0">
                <a:hlinkClick r:id="rId12"/>
              </a:rPr>
              <a:t>Clinical features and outcomes of fungal bone and joint infections in Western France. </a:t>
            </a:r>
            <a:r>
              <a:rPr lang="fr-FR" dirty="0"/>
              <a:t>Fischer L, </a:t>
            </a:r>
            <a:r>
              <a:rPr lang="fr-FR" dirty="0" err="1"/>
              <a:t>Tattevin</a:t>
            </a:r>
            <a:r>
              <a:rPr lang="fr-FR" dirty="0"/>
              <a:t> P, </a:t>
            </a:r>
            <a:r>
              <a:rPr lang="fr-FR" dirty="0" err="1"/>
              <a:t>Arvieux</a:t>
            </a:r>
            <a:r>
              <a:rPr lang="fr-FR" dirty="0"/>
              <a:t> C, Lemaignen A, </a:t>
            </a:r>
            <a:r>
              <a:rPr lang="fr-FR" dirty="0" err="1"/>
              <a:t>Abgueguen</a:t>
            </a:r>
            <a:r>
              <a:rPr lang="fr-FR" dirty="0"/>
              <a:t> P, </a:t>
            </a:r>
            <a:r>
              <a:rPr lang="fr-FR" dirty="0" err="1"/>
              <a:t>Bouchara</a:t>
            </a:r>
            <a:r>
              <a:rPr lang="fr-FR" dirty="0"/>
              <a:t> JP, </a:t>
            </a:r>
            <a:r>
              <a:rPr lang="fr-FR" dirty="0" err="1"/>
              <a:t>Quaesaet</a:t>
            </a:r>
            <a:r>
              <a:rPr lang="fr-FR" dirty="0"/>
              <a:t> L, Le Gal S, Lecomte R, </a:t>
            </a:r>
            <a:r>
              <a:rPr lang="fr-FR" dirty="0" err="1"/>
              <a:t>Jeddi</a:t>
            </a:r>
            <a:r>
              <a:rPr lang="fr-FR" dirty="0"/>
              <a:t> F, Le </a:t>
            </a:r>
            <a:r>
              <a:rPr lang="fr-FR" dirty="0" err="1"/>
              <a:t>Moal</a:t>
            </a:r>
            <a:r>
              <a:rPr lang="fr-FR" dirty="0"/>
              <a:t> G, </a:t>
            </a:r>
            <a:r>
              <a:rPr lang="fr-FR" dirty="0" err="1"/>
              <a:t>Perraud</a:t>
            </a:r>
            <a:r>
              <a:rPr lang="fr-FR" dirty="0"/>
              <a:t> E, </a:t>
            </a:r>
            <a:r>
              <a:rPr lang="fr-FR" dirty="0" err="1"/>
              <a:t>Guegan</a:t>
            </a:r>
            <a:r>
              <a:rPr lang="fr-FR" dirty="0"/>
              <a:t> H, </a:t>
            </a:r>
            <a:r>
              <a:rPr lang="fr-FR" dirty="0" err="1"/>
              <a:t>Desoubeaux</a:t>
            </a:r>
            <a:r>
              <a:rPr lang="fr-FR" dirty="0"/>
              <a:t> G, </a:t>
            </a:r>
            <a:r>
              <a:rPr lang="fr-FR" dirty="0" err="1"/>
              <a:t>Gangneux</a:t>
            </a:r>
            <a:r>
              <a:rPr lang="fr-FR" dirty="0"/>
              <a:t> JP, </a:t>
            </a:r>
            <a:r>
              <a:rPr lang="fr-FR" dirty="0" err="1"/>
              <a:t>Luque</a:t>
            </a:r>
            <a:r>
              <a:rPr lang="fr-FR" dirty="0"/>
              <a:t> Paz D; CRIOGO </a:t>
            </a:r>
            <a:r>
              <a:rPr lang="fr-FR" dirty="0" err="1"/>
              <a:t>study</a:t>
            </a:r>
            <a:r>
              <a:rPr lang="fr-FR" dirty="0"/>
              <a:t> group. Int J Infect Dis. 2026 Jun;167:108579. </a:t>
            </a:r>
            <a:r>
              <a:rPr lang="fr-FR" dirty="0" err="1"/>
              <a:t>doi</a:t>
            </a:r>
            <a:r>
              <a:rPr lang="fr-FR" dirty="0"/>
              <a:t>: 10.1016/j.ijid.2026.108579. </a:t>
            </a:r>
            <a:r>
              <a:rPr lang="fr-FR" dirty="0" err="1"/>
              <a:t>Epub</a:t>
            </a:r>
            <a:r>
              <a:rPr lang="fr-FR" dirty="0"/>
              <a:t> 2026 Mar 25. PMID: 41895510 </a:t>
            </a:r>
          </a:p>
          <a:p>
            <a:r>
              <a:rPr lang="fr-FR" dirty="0">
                <a:hlinkClick r:id="rId13"/>
              </a:rPr>
              <a:t>Pseudarthrosis After Anterior Cervical Discectomy and Fusion: An Infectious Source Might be Suspected. </a:t>
            </a:r>
            <a:r>
              <a:rPr lang="fr-FR" dirty="0" err="1"/>
              <a:t>Amelot</a:t>
            </a:r>
            <a:r>
              <a:rPr lang="fr-FR" dirty="0"/>
              <a:t> A, </a:t>
            </a:r>
            <a:r>
              <a:rPr lang="fr-FR" dirty="0" err="1"/>
              <a:t>Loret</a:t>
            </a:r>
            <a:r>
              <a:rPr lang="fr-FR" dirty="0"/>
              <a:t> JE, Le Brun C, Thomas C, </a:t>
            </a:r>
            <a:r>
              <a:rPr lang="fr-FR" b="1" dirty="0" err="1"/>
              <a:t>Lacasse</a:t>
            </a:r>
            <a:r>
              <a:rPr lang="fr-FR" b="1" dirty="0"/>
              <a:t> M</a:t>
            </a:r>
            <a:r>
              <a:rPr lang="fr-FR" dirty="0"/>
              <a:t>, </a:t>
            </a:r>
            <a:r>
              <a:rPr lang="fr-FR" dirty="0" err="1"/>
              <a:t>Lioret</a:t>
            </a:r>
            <a:r>
              <a:rPr lang="fr-FR" dirty="0"/>
              <a:t> E, </a:t>
            </a:r>
            <a:r>
              <a:rPr lang="fr-FR" dirty="0" err="1"/>
              <a:t>Simonneau</a:t>
            </a:r>
            <a:r>
              <a:rPr lang="fr-FR" dirty="0"/>
              <a:t> A, </a:t>
            </a:r>
            <a:r>
              <a:rPr lang="fr-FR" dirty="0" err="1"/>
              <a:t>Aggad</a:t>
            </a:r>
            <a:r>
              <a:rPr lang="fr-FR" dirty="0"/>
              <a:t> M, François P, </a:t>
            </a:r>
            <a:r>
              <a:rPr lang="fr-FR" dirty="0" err="1"/>
              <a:t>Zemmoura</a:t>
            </a:r>
            <a:r>
              <a:rPr lang="fr-FR" dirty="0"/>
              <a:t> I, Dufour </a:t>
            </a:r>
            <a:r>
              <a:rPr lang="fr-FR" dirty="0" err="1"/>
              <a:t>T</a:t>
            </a:r>
            <a:r>
              <a:rPr lang="fr-FR" dirty="0"/>
              <a:t>, Terrier LM, El </a:t>
            </a:r>
            <a:r>
              <a:rPr lang="fr-FR" dirty="0" err="1"/>
              <a:t>Yaagoubi</a:t>
            </a:r>
            <a:r>
              <a:rPr lang="fr-FR" dirty="0"/>
              <a:t> Y. World </a:t>
            </a:r>
            <a:r>
              <a:rPr lang="fr-FR" dirty="0" err="1"/>
              <a:t>Neurosurg</a:t>
            </a:r>
            <a:r>
              <a:rPr lang="fr-FR" dirty="0"/>
              <a:t>. 2026 Mar;207:124828. </a:t>
            </a:r>
            <a:r>
              <a:rPr lang="fr-FR" dirty="0" err="1"/>
              <a:t>doi</a:t>
            </a:r>
            <a:r>
              <a:rPr lang="fr-FR" dirty="0"/>
              <a:t>: 10.1016/j.wneu.2026.124828. </a:t>
            </a:r>
            <a:r>
              <a:rPr lang="fr-FR" dirty="0" err="1"/>
              <a:t>Epub</a:t>
            </a:r>
            <a:r>
              <a:rPr lang="fr-FR" dirty="0"/>
              <a:t> 2026 Jan 22. PMID: 41579948 </a:t>
            </a:r>
          </a:p>
          <a:p>
            <a:r>
              <a:rPr lang="fr-FR" dirty="0">
                <a:hlinkClick r:id="rId14"/>
              </a:rPr>
              <a:t>Microbiology, risk factors, and clinical outcomes of low-grade infection in long-bone diaphyseal non-union after open fracture. </a:t>
            </a:r>
            <a:r>
              <a:rPr lang="fr-FR" dirty="0" err="1"/>
              <a:t>Vanco</a:t>
            </a:r>
            <a:r>
              <a:rPr lang="fr-FR" dirty="0"/>
              <a:t> Q, </a:t>
            </a:r>
            <a:r>
              <a:rPr lang="fr-FR" dirty="0" err="1"/>
              <a:t>Boutoille</a:t>
            </a:r>
            <a:r>
              <a:rPr lang="fr-FR" dirty="0"/>
              <a:t> D, </a:t>
            </a:r>
            <a:r>
              <a:rPr lang="fr-FR" dirty="0" err="1"/>
              <a:t>Corvec</a:t>
            </a:r>
            <a:r>
              <a:rPr lang="fr-FR" dirty="0"/>
              <a:t> S, </a:t>
            </a:r>
            <a:r>
              <a:rPr lang="fr-FR" b="1" dirty="0"/>
              <a:t>Lecomte R</a:t>
            </a:r>
            <a:r>
              <a:rPr lang="fr-FR" dirty="0"/>
              <a:t>, </a:t>
            </a:r>
            <a:r>
              <a:rPr lang="fr-FR" dirty="0" err="1"/>
              <a:t>Asquier-Khati</a:t>
            </a:r>
            <a:r>
              <a:rPr lang="fr-FR" dirty="0"/>
              <a:t> A, </a:t>
            </a:r>
            <a:r>
              <a:rPr lang="fr-FR" dirty="0" err="1"/>
              <a:t>Ruffier</a:t>
            </a:r>
            <a:r>
              <a:rPr lang="fr-FR" dirty="0"/>
              <a:t> D </a:t>
            </a:r>
            <a:r>
              <a:rPr lang="fr-FR" dirty="0" err="1"/>
              <a:t>Epenoux</a:t>
            </a:r>
            <a:r>
              <a:rPr lang="fr-FR" dirty="0"/>
              <a:t> L, </a:t>
            </a:r>
            <a:r>
              <a:rPr lang="fr-FR" dirty="0" err="1"/>
              <a:t>Pietu</a:t>
            </a:r>
            <a:r>
              <a:rPr lang="fr-FR" dirty="0"/>
              <a:t> G, </a:t>
            </a:r>
            <a:r>
              <a:rPr lang="fr-FR" dirty="0" err="1"/>
              <a:t>Nich</a:t>
            </a:r>
            <a:r>
              <a:rPr lang="fr-FR" dirty="0"/>
              <a:t> C. Int </a:t>
            </a:r>
            <a:r>
              <a:rPr lang="fr-FR" dirty="0" err="1"/>
              <a:t>Orthop</a:t>
            </a:r>
            <a:r>
              <a:rPr lang="fr-FR" dirty="0"/>
              <a:t>. 2026 Jan;50(1):79-86. </a:t>
            </a:r>
            <a:r>
              <a:rPr lang="fr-FR" dirty="0" err="1"/>
              <a:t>doi</a:t>
            </a:r>
            <a:r>
              <a:rPr lang="fr-FR" dirty="0"/>
              <a:t>: 10.1007/s00264-025-06698-8. </a:t>
            </a:r>
            <a:r>
              <a:rPr lang="fr-FR" dirty="0" err="1"/>
              <a:t>Epub</a:t>
            </a:r>
            <a:r>
              <a:rPr lang="fr-FR" dirty="0"/>
              <a:t> 2025 </a:t>
            </a:r>
            <a:r>
              <a:rPr lang="fr-FR" dirty="0" err="1"/>
              <a:t>Nov</a:t>
            </a:r>
            <a:r>
              <a:rPr lang="fr-FR" dirty="0"/>
              <a:t> 13. PMID: 41225170 </a:t>
            </a:r>
          </a:p>
          <a:p>
            <a:r>
              <a:rPr lang="fr-FR" dirty="0">
                <a:hlinkClick r:id="rId15"/>
              </a:rPr>
              <a:t>How long should we keep clinical isolates involved in bone and joint infections in microbiology laboratories? </a:t>
            </a:r>
            <a:r>
              <a:rPr lang="fr-FR" b="1" dirty="0" err="1"/>
              <a:t>Corvec</a:t>
            </a:r>
            <a:r>
              <a:rPr lang="fr-FR" b="1" dirty="0"/>
              <a:t> S</a:t>
            </a:r>
            <a:r>
              <a:rPr lang="fr-FR" dirty="0"/>
              <a:t>, </a:t>
            </a:r>
            <a:r>
              <a:rPr lang="fr-FR" dirty="0" err="1"/>
              <a:t>Lourtet-Hascoet</a:t>
            </a:r>
            <a:r>
              <a:rPr lang="fr-FR" dirty="0"/>
              <a:t> J. </a:t>
            </a:r>
            <a:r>
              <a:rPr lang="fr-FR" dirty="0" err="1"/>
              <a:t>Eur</a:t>
            </a:r>
            <a:r>
              <a:rPr lang="fr-FR" dirty="0"/>
              <a:t> J Clin </a:t>
            </a:r>
            <a:r>
              <a:rPr lang="fr-FR" dirty="0" err="1"/>
              <a:t>Microbiol</a:t>
            </a:r>
            <a:r>
              <a:rPr lang="fr-FR" dirty="0"/>
              <a:t> Infect Dis. 2026 Sep;45(9):2921-2928. </a:t>
            </a:r>
            <a:r>
              <a:rPr lang="fr-FR" dirty="0" err="1"/>
              <a:t>doi</a:t>
            </a:r>
            <a:r>
              <a:rPr lang="fr-FR" dirty="0"/>
              <a:t>: 10.1007/s10096-026-05558-6. </a:t>
            </a:r>
            <a:r>
              <a:rPr lang="fr-FR" dirty="0" err="1"/>
              <a:t>Epub</a:t>
            </a:r>
            <a:r>
              <a:rPr lang="fr-FR" dirty="0"/>
              <a:t> 2026 Jun 3. PMID: 42234381 </a:t>
            </a:r>
          </a:p>
          <a:p>
            <a:r>
              <a:rPr lang="fr-FR" dirty="0">
                <a:hlinkClick r:id="rId10"/>
              </a:rPr>
              <a:t>In vitro emergence of amoxicillin-resistance and impact of amoxicillin on biofilm production across Cutibacterium acnes phylotypes? </a:t>
            </a:r>
            <a:r>
              <a:rPr lang="fr-FR" dirty="0" err="1"/>
              <a:t>Ruffier</a:t>
            </a:r>
            <a:r>
              <a:rPr lang="fr-FR" dirty="0"/>
              <a:t> d'</a:t>
            </a:r>
            <a:r>
              <a:rPr lang="fr-FR" dirty="0" err="1"/>
              <a:t>Epenoux</a:t>
            </a:r>
            <a:r>
              <a:rPr lang="fr-FR" dirty="0"/>
              <a:t> L, </a:t>
            </a:r>
            <a:r>
              <a:rPr lang="fr-FR" dirty="0" err="1"/>
              <a:t>Rwayane</a:t>
            </a:r>
            <a:r>
              <a:rPr lang="fr-FR" dirty="0"/>
              <a:t> K, Paquin A, </a:t>
            </a:r>
            <a:r>
              <a:rPr lang="fr-FR" dirty="0" err="1"/>
              <a:t>Persyn</a:t>
            </a:r>
            <a:r>
              <a:rPr lang="fr-FR" dirty="0"/>
              <a:t> E, </a:t>
            </a:r>
            <a:r>
              <a:rPr lang="fr-FR" dirty="0" err="1"/>
              <a:t>Fayoux</a:t>
            </a:r>
            <a:r>
              <a:rPr lang="fr-FR" dirty="0"/>
              <a:t> E, </a:t>
            </a:r>
            <a:r>
              <a:rPr lang="fr-FR" dirty="0" err="1"/>
              <a:t>Hervochon</a:t>
            </a:r>
            <a:r>
              <a:rPr lang="fr-FR" dirty="0"/>
              <a:t> C, </a:t>
            </a:r>
            <a:r>
              <a:rPr lang="fr-FR" b="1" dirty="0" err="1"/>
              <a:t>Corvec</a:t>
            </a:r>
            <a:r>
              <a:rPr lang="fr-FR" b="1" dirty="0"/>
              <a:t> S.</a:t>
            </a:r>
            <a:r>
              <a:rPr lang="fr-FR" dirty="0"/>
              <a:t> </a:t>
            </a:r>
            <a:r>
              <a:rPr lang="fr-FR" dirty="0" err="1"/>
              <a:t>Eur</a:t>
            </a:r>
            <a:r>
              <a:rPr lang="fr-FR" dirty="0"/>
              <a:t> J Clin </a:t>
            </a:r>
            <a:r>
              <a:rPr lang="fr-FR" dirty="0" err="1"/>
              <a:t>Microbiol</a:t>
            </a:r>
            <a:r>
              <a:rPr lang="fr-FR" dirty="0"/>
              <a:t> Infect Dis. 2026 Apr;45(4):1213-1218. </a:t>
            </a:r>
            <a:r>
              <a:rPr lang="fr-FR" dirty="0" err="1"/>
              <a:t>doi</a:t>
            </a:r>
            <a:r>
              <a:rPr lang="fr-FR" dirty="0"/>
              <a:t>: 10.1007/s10096-025-05359-3. </a:t>
            </a:r>
            <a:r>
              <a:rPr lang="fr-FR" dirty="0" err="1"/>
              <a:t>Epub</a:t>
            </a:r>
            <a:r>
              <a:rPr lang="fr-FR" dirty="0"/>
              <a:t> 2026 Jan 4. PMID: 41484506 </a:t>
            </a:r>
          </a:p>
          <a:p>
            <a:r>
              <a:rPr lang="fr-FR" dirty="0">
                <a:hlinkClick r:id="rId16"/>
              </a:rPr>
              <a:t>Synovial Biomarkers C-Reactive Protein and Calprotectin for Diagnosing Chronic Periprosthetic Joint Infection: A Prospective Multicenter Evaluation. </a:t>
            </a:r>
            <a:r>
              <a:rPr lang="fr-FR" dirty="0" err="1"/>
              <a:t>Ruffier</a:t>
            </a:r>
            <a:r>
              <a:rPr lang="fr-FR" dirty="0"/>
              <a:t> d'</a:t>
            </a:r>
            <a:r>
              <a:rPr lang="fr-FR" dirty="0" err="1"/>
              <a:t>Epenoux</a:t>
            </a:r>
            <a:r>
              <a:rPr lang="fr-FR" dirty="0"/>
              <a:t> L, Robert M, Lecomte R, </a:t>
            </a:r>
            <a:r>
              <a:rPr lang="fr-FR" dirty="0" err="1"/>
              <a:t>Nich</a:t>
            </a:r>
            <a:r>
              <a:rPr lang="fr-FR" dirty="0"/>
              <a:t> C, </a:t>
            </a:r>
            <a:r>
              <a:rPr lang="fr-FR" dirty="0" err="1"/>
              <a:t>Bémer</a:t>
            </a:r>
            <a:r>
              <a:rPr lang="fr-FR" dirty="0"/>
              <a:t> P, </a:t>
            </a:r>
            <a:r>
              <a:rPr lang="fr-FR" dirty="0" err="1"/>
              <a:t>Corvec</a:t>
            </a:r>
            <a:r>
              <a:rPr lang="fr-FR" dirty="0"/>
              <a:t> S; CRIOGO/CALPROS </a:t>
            </a:r>
            <a:r>
              <a:rPr lang="fr-FR" dirty="0" err="1"/>
              <a:t>Study</a:t>
            </a:r>
            <a:r>
              <a:rPr lang="fr-FR" dirty="0"/>
              <a:t> group. J </a:t>
            </a:r>
            <a:r>
              <a:rPr lang="fr-FR" dirty="0" err="1"/>
              <a:t>Arthroplasty</a:t>
            </a:r>
            <a:r>
              <a:rPr lang="fr-FR" dirty="0"/>
              <a:t>. 2026 Feb;41(2):581-588.e1. </a:t>
            </a:r>
            <a:r>
              <a:rPr lang="fr-FR" dirty="0" err="1"/>
              <a:t>doi</a:t>
            </a:r>
            <a:r>
              <a:rPr lang="fr-FR" dirty="0"/>
              <a:t>: 10.1016/j.arth.2025.06.078. </a:t>
            </a:r>
            <a:r>
              <a:rPr lang="fr-FR" dirty="0" err="1"/>
              <a:t>Epub</a:t>
            </a:r>
            <a:r>
              <a:rPr lang="fr-FR" dirty="0"/>
              <a:t> 2025 </a:t>
            </a:r>
            <a:r>
              <a:rPr lang="fr-FR" dirty="0" err="1"/>
              <a:t>Jul</a:t>
            </a:r>
            <a:r>
              <a:rPr lang="fr-FR" dirty="0"/>
              <a:t> 4. PMID: 40617547 </a:t>
            </a:r>
          </a:p>
          <a:p>
            <a:pPr marL="0" indent="0">
              <a:buNone/>
            </a:pPr>
            <a:endParaRPr lang="fr-FR" dirty="0"/>
          </a:p>
          <a:p>
            <a:endParaRPr lang="fr-FR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488636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CA5854D-B82C-3A47-8438-C741B2DB79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Présentations congres 2026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9D59958-2C71-4342-8D89-3FF14B1073BA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987409"/>
          </a:xfrm>
        </p:spPr>
        <p:txBody>
          <a:bodyPr>
            <a:normAutofit fontScale="77500" lnSpcReduction="20000"/>
          </a:bodyPr>
          <a:lstStyle/>
          <a:p>
            <a:r>
              <a:rPr lang="fr-FR" dirty="0"/>
              <a:t>Microbes</a:t>
            </a:r>
          </a:p>
          <a:p>
            <a:r>
              <a:rPr lang="fr-FR" dirty="0"/>
              <a:t>JNI</a:t>
            </a:r>
          </a:p>
          <a:p>
            <a:r>
              <a:rPr lang="fr-FR" dirty="0"/>
              <a:t>RICAI</a:t>
            </a:r>
          </a:p>
          <a:p>
            <a:r>
              <a:rPr lang="fr-FR" dirty="0"/>
              <a:t>ECCMID</a:t>
            </a:r>
          </a:p>
          <a:p>
            <a:r>
              <a:rPr lang="fr-FR" dirty="0"/>
              <a:t>EBJIS</a:t>
            </a:r>
          </a:p>
          <a:p>
            <a:r>
              <a:rPr lang="fr-FR" dirty="0"/>
              <a:t>SOFCOT</a:t>
            </a:r>
          </a:p>
          <a:p>
            <a:r>
              <a:rPr lang="fr-FR" dirty="0"/>
              <a:t>EUROBIOFILM</a:t>
            </a:r>
          </a:p>
          <a:p>
            <a:endParaRPr lang="fr-FR" dirty="0"/>
          </a:p>
          <a:p>
            <a:r>
              <a:rPr lang="fr-FR" dirty="0"/>
              <a:t>Com spécifique </a:t>
            </a:r>
            <a:r>
              <a:rPr lang="fr-FR" dirty="0" err="1"/>
              <a:t>criogo</a:t>
            </a:r>
            <a:r>
              <a:rPr lang="fr-FR" dirty="0"/>
              <a:t> ? </a:t>
            </a:r>
            <a:r>
              <a:rPr lang="fr-FR" dirty="0" err="1"/>
              <a:t>Community</a:t>
            </a:r>
            <a:r>
              <a:rPr lang="fr-FR" dirty="0"/>
              <a:t> manager ?</a:t>
            </a:r>
          </a:p>
          <a:p>
            <a:pPr lvl="1"/>
            <a:r>
              <a:rPr lang="fr-FR" dirty="0"/>
              <a:t>DIFFICILE À METTRE EN PLACE (TEMPS, VOLONTÉ…), NÉCESSITÉ DE RELAIS PAR MEMBRES DU CS</a:t>
            </a:r>
          </a:p>
          <a:p>
            <a:pPr lvl="1"/>
            <a:r>
              <a:rPr lang="fr-FR" dirty="0"/>
              <a:t>VOIR SI DES PERSONNES SONT MOTIVÉES (LINKEDIN, BLUESKY)</a:t>
            </a:r>
          </a:p>
        </p:txBody>
      </p:sp>
    </p:spTree>
    <p:extLst>
      <p:ext uri="{BB962C8B-B14F-4D97-AF65-F5344CB8AC3E}">
        <p14:creationId xmlns:p14="http://schemas.microsoft.com/office/powerpoint/2010/main" val="33696599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146A8E2-731B-4B27-BFB2-119E045017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00156" y="592012"/>
            <a:ext cx="7991062" cy="1183779"/>
          </a:xfrm>
          <a:ln w="22225">
            <a:solidFill>
              <a:schemeClr val="tx2"/>
            </a:solidFill>
          </a:ln>
        </p:spPr>
        <p:txBody>
          <a:bodyPr/>
          <a:lstStyle/>
          <a:p>
            <a:r>
              <a:rPr lang="fr-FR" dirty="0"/>
              <a:t>Bilan Etudes en cours</a:t>
            </a:r>
          </a:p>
        </p:txBody>
      </p:sp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09305A46-6EAC-5A42-9696-B3A3379ADEE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89629698"/>
              </p:ext>
            </p:extLst>
          </p:nvPr>
        </p:nvGraphicFramePr>
        <p:xfrm>
          <a:off x="913774" y="1928927"/>
          <a:ext cx="9780731" cy="35442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85632">
                  <a:extLst>
                    <a:ext uri="{9D8B030D-6E8A-4147-A177-3AD203B41FA5}">
                      <a16:colId xmlns:a16="http://schemas.microsoft.com/office/drawing/2014/main" val="1848388641"/>
                    </a:ext>
                  </a:extLst>
                </a:gridCol>
                <a:gridCol w="1312023">
                  <a:extLst>
                    <a:ext uri="{9D8B030D-6E8A-4147-A177-3AD203B41FA5}">
                      <a16:colId xmlns:a16="http://schemas.microsoft.com/office/drawing/2014/main" val="1900868908"/>
                    </a:ext>
                  </a:extLst>
                </a:gridCol>
                <a:gridCol w="1256897">
                  <a:extLst>
                    <a:ext uri="{9D8B030D-6E8A-4147-A177-3AD203B41FA5}">
                      <a16:colId xmlns:a16="http://schemas.microsoft.com/office/drawing/2014/main" val="2474699999"/>
                    </a:ext>
                  </a:extLst>
                </a:gridCol>
                <a:gridCol w="1211045">
                  <a:extLst>
                    <a:ext uri="{9D8B030D-6E8A-4147-A177-3AD203B41FA5}">
                      <a16:colId xmlns:a16="http://schemas.microsoft.com/office/drawing/2014/main" val="1225108841"/>
                    </a:ext>
                  </a:extLst>
                </a:gridCol>
                <a:gridCol w="1438378">
                  <a:extLst>
                    <a:ext uri="{9D8B030D-6E8A-4147-A177-3AD203B41FA5}">
                      <a16:colId xmlns:a16="http://schemas.microsoft.com/office/drawing/2014/main" val="24113306"/>
                    </a:ext>
                  </a:extLst>
                </a:gridCol>
                <a:gridCol w="1438378">
                  <a:extLst>
                    <a:ext uri="{9D8B030D-6E8A-4147-A177-3AD203B41FA5}">
                      <a16:colId xmlns:a16="http://schemas.microsoft.com/office/drawing/2014/main" val="315657624"/>
                    </a:ext>
                  </a:extLst>
                </a:gridCol>
                <a:gridCol w="1438378">
                  <a:extLst>
                    <a:ext uri="{9D8B030D-6E8A-4147-A177-3AD203B41FA5}">
                      <a16:colId xmlns:a16="http://schemas.microsoft.com/office/drawing/2014/main" val="1444153771"/>
                    </a:ext>
                  </a:extLst>
                </a:gridCol>
              </a:tblGrid>
              <a:tr h="423551">
                <a:tc>
                  <a:txBody>
                    <a:bodyPr/>
                    <a:lstStyle/>
                    <a:p>
                      <a:r>
                        <a:rPr lang="fr-FR" dirty="0"/>
                        <a:t>Etude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Angers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Brest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Nantes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Poitiers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Rennes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Tours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7307582"/>
                  </a:ext>
                </a:extLst>
              </a:tr>
              <a:tr h="423551">
                <a:tc>
                  <a:txBody>
                    <a:bodyPr/>
                    <a:lstStyle/>
                    <a:p>
                      <a:r>
                        <a:rPr lang="fr-FR" dirty="0"/>
                        <a:t>OPRICA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3921266"/>
                  </a:ext>
                </a:extLst>
              </a:tr>
              <a:tr h="423551">
                <a:tc>
                  <a:txBody>
                    <a:bodyPr/>
                    <a:lstStyle/>
                    <a:p>
                      <a:r>
                        <a:rPr lang="fr-FR" dirty="0"/>
                        <a:t>RIFACUTE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0377434"/>
                  </a:ext>
                </a:extLst>
              </a:tr>
              <a:tr h="423551">
                <a:tc>
                  <a:txBody>
                    <a:bodyPr/>
                    <a:lstStyle/>
                    <a:p>
                      <a:r>
                        <a:rPr lang="fr-FR" dirty="0"/>
                        <a:t>METAGENOS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0531971"/>
                  </a:ext>
                </a:extLst>
              </a:tr>
              <a:tr h="423551">
                <a:tc>
                  <a:txBody>
                    <a:bodyPr/>
                    <a:lstStyle/>
                    <a:p>
                      <a:r>
                        <a:rPr lang="fr-FR" dirty="0"/>
                        <a:t>SYNOFAST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6989114"/>
                  </a:ext>
                </a:extLst>
              </a:tr>
              <a:tr h="423551">
                <a:tc>
                  <a:txBody>
                    <a:bodyPr/>
                    <a:lstStyle/>
                    <a:p>
                      <a:r>
                        <a:rPr lang="fr-FR" dirty="0"/>
                        <a:t>RIFAMAB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2413311"/>
                  </a:ext>
                </a:extLst>
              </a:tr>
              <a:tr h="423551">
                <a:tc>
                  <a:txBody>
                    <a:bodyPr/>
                    <a:lstStyle/>
                    <a:p>
                      <a:r>
                        <a:rPr lang="fr-FR" dirty="0"/>
                        <a:t>CORSAR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2612640"/>
                  </a:ext>
                </a:extLst>
              </a:tr>
              <a:tr h="155816">
                <a:tc>
                  <a:txBody>
                    <a:bodyPr/>
                    <a:lstStyle/>
                    <a:p>
                      <a:endParaRPr lang="fr-FR" sz="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2976008"/>
                  </a:ext>
                </a:extLst>
              </a:tr>
              <a:tr h="42355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/>
                        <a:t>CONVICTION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793193"/>
                  </a:ext>
                </a:extLst>
              </a:tr>
            </a:tbl>
          </a:graphicData>
        </a:graphic>
      </p:graphicFrame>
      <p:sp>
        <p:nvSpPr>
          <p:cNvPr id="8" name="Espace réservé du contenu 2">
            <a:extLst>
              <a:ext uri="{FF2B5EF4-FFF2-40B4-BE49-F238E27FC236}">
                <a16:creationId xmlns:a16="http://schemas.microsoft.com/office/drawing/2014/main" id="{C983AD3E-0D4B-2F4C-BAC6-C247764417F8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13774" y="5473151"/>
            <a:ext cx="10363826" cy="1192692"/>
          </a:xfrm>
        </p:spPr>
        <p:txBody>
          <a:bodyPr>
            <a:normAutofit fontScale="85000" lnSpcReduction="20000"/>
          </a:bodyPr>
          <a:lstStyle/>
          <a:p>
            <a:r>
              <a:rPr lang="fr-FR" dirty="0"/>
              <a:t>PRO-DALBA : inclusions terminées, bras comparatif sur DATIPO</a:t>
            </a:r>
          </a:p>
          <a:p>
            <a:r>
              <a:rPr lang="fr-FR" dirty="0" err="1"/>
              <a:t>Shasar</a:t>
            </a:r>
            <a:r>
              <a:rPr lang="fr-FR" dirty="0"/>
              <a:t> : en cours de  soumission</a:t>
            </a:r>
          </a:p>
          <a:p>
            <a:r>
              <a:rPr lang="fr-FR" dirty="0" err="1"/>
              <a:t>Evrios</a:t>
            </a:r>
            <a:r>
              <a:rPr lang="fr-FR" dirty="0"/>
              <a:t> : en fin d’</a:t>
            </a:r>
            <a:r>
              <a:rPr lang="fr-FR" dirty="0" err="1"/>
              <a:t>ecriture</a:t>
            </a:r>
            <a:endParaRPr lang="fr-FR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7113355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146A8E2-731B-4B27-BFB2-119E045017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00156" y="592012"/>
            <a:ext cx="7991062" cy="1183779"/>
          </a:xfrm>
          <a:ln w="22225">
            <a:solidFill>
              <a:schemeClr val="tx2"/>
            </a:solidFill>
          </a:ln>
        </p:spPr>
        <p:txBody>
          <a:bodyPr/>
          <a:lstStyle/>
          <a:p>
            <a:r>
              <a:rPr lang="fr-FR" dirty="0"/>
              <a:t>Avancée projets observationnels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C01F51A-CB5F-488E-AA90-399C6046C1F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96940" y="1928191"/>
            <a:ext cx="6070122" cy="4432852"/>
          </a:xfrm>
        </p:spPr>
        <p:txBody>
          <a:bodyPr vert="horz" lIns="91440" tIns="45720" rIns="91440" bIns="45720" rtlCol="0" anchor="t">
            <a:normAutofit fontScale="77500" lnSpcReduction="20000"/>
          </a:bodyPr>
          <a:lstStyle/>
          <a:p>
            <a:r>
              <a:rPr lang="fr-FR" dirty="0"/>
              <a:t>Tours: </a:t>
            </a:r>
          </a:p>
          <a:p>
            <a:pPr lvl="1"/>
            <a:r>
              <a:rPr lang="fr-FR" dirty="0" err="1"/>
              <a:t>Proseab</a:t>
            </a:r>
            <a:r>
              <a:rPr lang="fr-FR" dirty="0"/>
              <a:t> (V </a:t>
            </a:r>
            <a:r>
              <a:rPr lang="fr-FR" dirty="0" err="1"/>
              <a:t>tuloup</a:t>
            </a:r>
            <a:r>
              <a:rPr lang="fr-FR" dirty="0"/>
              <a:t>): en cours d ’écriture</a:t>
            </a:r>
          </a:p>
          <a:p>
            <a:pPr lvl="1"/>
            <a:r>
              <a:rPr lang="fr-FR" dirty="0" err="1"/>
              <a:t>Doxy</a:t>
            </a:r>
            <a:r>
              <a:rPr lang="fr-FR" dirty="0"/>
              <a:t> monothérapie (V </a:t>
            </a:r>
            <a:r>
              <a:rPr lang="fr-FR" dirty="0" err="1"/>
              <a:t>Tuloup</a:t>
            </a:r>
            <a:r>
              <a:rPr lang="fr-FR" dirty="0"/>
              <a:t>): en cours d’écriture</a:t>
            </a:r>
          </a:p>
          <a:p>
            <a:pPr lvl="1"/>
            <a:r>
              <a:rPr lang="fr-FR" dirty="0"/>
              <a:t>Bactrim monothérapie (V </a:t>
            </a:r>
            <a:r>
              <a:rPr lang="fr-FR" dirty="0" err="1"/>
              <a:t>tuloup</a:t>
            </a:r>
            <a:r>
              <a:rPr lang="fr-FR" dirty="0"/>
              <a:t>): en cours d’analyse</a:t>
            </a:r>
          </a:p>
          <a:p>
            <a:pPr lvl="1"/>
            <a:r>
              <a:rPr lang="fr-FR" dirty="0"/>
              <a:t>PREMICE : PEC spondylodiscite chez l’UDIV (J Alfonso, M </a:t>
            </a:r>
            <a:r>
              <a:rPr lang="fr-FR" dirty="0" err="1"/>
              <a:t>lacasse</a:t>
            </a:r>
            <a:r>
              <a:rPr lang="fr-FR" dirty="0"/>
              <a:t>): en cours d’inclusion</a:t>
            </a:r>
          </a:p>
          <a:p>
            <a:pPr lvl="1"/>
            <a:r>
              <a:rPr lang="fr-FR" dirty="0"/>
              <a:t>Cortico dans SDI (A Beau, M </a:t>
            </a:r>
            <a:r>
              <a:rPr lang="fr-FR" dirty="0" err="1"/>
              <a:t>lacassE</a:t>
            </a:r>
            <a:r>
              <a:rPr lang="fr-FR" dirty="0"/>
              <a:t>): en cours d’écriture</a:t>
            </a:r>
          </a:p>
          <a:p>
            <a:pPr lvl="1"/>
            <a:r>
              <a:rPr lang="fr-FR" dirty="0"/>
              <a:t>AGRIOS (PE </a:t>
            </a:r>
            <a:r>
              <a:rPr lang="fr-FR" dirty="0" err="1"/>
              <a:t>Perdriau</a:t>
            </a:r>
            <a:r>
              <a:rPr lang="fr-FR" dirty="0"/>
              <a:t>, M LACASSE): en cours de soumission</a:t>
            </a:r>
          </a:p>
          <a:p>
            <a:r>
              <a:rPr lang="fr-FR" dirty="0"/>
              <a:t>Poitiers</a:t>
            </a:r>
          </a:p>
          <a:p>
            <a:pPr lvl="1"/>
            <a:r>
              <a:rPr lang="fr-FR" dirty="0" err="1"/>
              <a:t>Enteroral</a:t>
            </a:r>
            <a:r>
              <a:rPr lang="fr-FR" dirty="0"/>
              <a:t> (R Millot) : en cours d’extension, présenté à l’</a:t>
            </a:r>
            <a:r>
              <a:rPr lang="fr-FR" dirty="0" err="1"/>
              <a:t>ebjis</a:t>
            </a:r>
            <a:endParaRPr lang="fr-FR" dirty="0"/>
          </a:p>
          <a:p>
            <a:pPr lvl="1"/>
            <a:r>
              <a:rPr lang="fr-FR" dirty="0"/>
              <a:t>Infections de PIH</a:t>
            </a:r>
          </a:p>
          <a:p>
            <a:pPr lvl="1"/>
            <a:r>
              <a:rPr lang="fr-FR" dirty="0"/>
              <a:t>Antibio probabiliste post-DAIR</a:t>
            </a:r>
          </a:p>
          <a:p>
            <a:r>
              <a:rPr lang="fr-FR" sz="2100" dirty="0"/>
              <a:t>Nantes</a:t>
            </a:r>
          </a:p>
          <a:p>
            <a:pPr lvl="1"/>
            <a:r>
              <a:rPr lang="fr-FR" dirty="0"/>
              <a:t>ENDOC-IOA (H Essid) : en cours de publication</a:t>
            </a:r>
          </a:p>
          <a:p>
            <a:pPr lvl="1">
              <a:buClr>
                <a:srgbClr val="000000"/>
              </a:buClr>
            </a:pPr>
            <a:r>
              <a:rPr lang="fr-FR" dirty="0"/>
              <a:t>Infections sur PIH (orthopédie)</a:t>
            </a:r>
          </a:p>
          <a:p>
            <a:pPr lvl="1"/>
            <a:endParaRPr lang="fr-FR" dirty="0"/>
          </a:p>
          <a:p>
            <a:endParaRPr lang="fr-FR" dirty="0"/>
          </a:p>
        </p:txBody>
      </p:sp>
      <p:sp>
        <p:nvSpPr>
          <p:cNvPr id="4" name="Espace réservé du contenu 2">
            <a:extLst>
              <a:ext uri="{FF2B5EF4-FFF2-40B4-BE49-F238E27FC236}">
                <a16:creationId xmlns:a16="http://schemas.microsoft.com/office/drawing/2014/main" id="{9138ED00-6C9F-1B4C-A1E4-321C55A4F0D4}"/>
              </a:ext>
            </a:extLst>
          </p:cNvPr>
          <p:cNvSpPr txBox="1">
            <a:spLocks/>
          </p:cNvSpPr>
          <p:nvPr/>
        </p:nvSpPr>
        <p:spPr>
          <a:xfrm>
            <a:off x="6241774" y="1928191"/>
            <a:ext cx="5387009" cy="44328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20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8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fr-FR" sz="1600" dirty="0"/>
              <a:t>Brest</a:t>
            </a:r>
          </a:p>
          <a:p>
            <a:pPr lvl="1"/>
            <a:r>
              <a:rPr lang="fr-FR" sz="1400" dirty="0" err="1"/>
              <a:t>Durafri</a:t>
            </a:r>
            <a:r>
              <a:rPr lang="fr-FR" sz="1400" dirty="0"/>
              <a:t> (X </a:t>
            </a:r>
            <a:r>
              <a:rPr lang="fr-FR" sz="1400" dirty="0" err="1"/>
              <a:t>Girodroux</a:t>
            </a:r>
            <a:r>
              <a:rPr lang="fr-FR" sz="1400" dirty="0"/>
              <a:t>) durée de traitement infections d’</a:t>
            </a:r>
            <a:r>
              <a:rPr lang="fr-FR" sz="1400" dirty="0" err="1"/>
              <a:t>osteosynthèses</a:t>
            </a:r>
            <a:r>
              <a:rPr lang="fr-FR" sz="1400" dirty="0"/>
              <a:t> : en cours d’inclusion</a:t>
            </a:r>
          </a:p>
          <a:p>
            <a:pPr lvl="1"/>
            <a:r>
              <a:rPr lang="fr-FR" sz="1400" dirty="0" err="1"/>
              <a:t>Bilat</a:t>
            </a:r>
            <a:r>
              <a:rPr lang="fr-FR" sz="1400" dirty="0"/>
              <a:t>-in (A </a:t>
            </a:r>
            <a:r>
              <a:rPr lang="fr-FR" sz="1400" dirty="0" err="1"/>
              <a:t>Yvinou</a:t>
            </a:r>
            <a:r>
              <a:rPr lang="fr-FR" sz="1400" dirty="0"/>
              <a:t>) infections synchrones de prothèses : en cours d’inclusion</a:t>
            </a:r>
          </a:p>
          <a:p>
            <a:r>
              <a:rPr lang="fr-FR" sz="1600" dirty="0" err="1"/>
              <a:t>Exterieur</a:t>
            </a:r>
            <a:endParaRPr lang="fr-FR" sz="1600" dirty="0"/>
          </a:p>
          <a:p>
            <a:pPr lvl="1"/>
            <a:r>
              <a:rPr lang="fr-FR" sz="1400" dirty="0" err="1"/>
              <a:t>Actinos</a:t>
            </a:r>
            <a:r>
              <a:rPr lang="fr-FR" sz="1400" dirty="0"/>
              <a:t> (R MILLOT, F </a:t>
            </a:r>
            <a:r>
              <a:rPr lang="fr-FR" sz="1400" dirty="0" err="1"/>
              <a:t>valour</a:t>
            </a:r>
            <a:r>
              <a:rPr lang="fr-FR" sz="1400" dirty="0"/>
              <a:t>, Lyon) : </a:t>
            </a:r>
            <a:r>
              <a:rPr lang="fr-FR" sz="1400" dirty="0" err="1"/>
              <a:t>iOA</a:t>
            </a:r>
            <a:r>
              <a:rPr lang="fr-FR" sz="1400" dirty="0"/>
              <a:t> à </a:t>
            </a:r>
            <a:r>
              <a:rPr lang="fr-FR" sz="1400" dirty="0" err="1"/>
              <a:t>actinomyces</a:t>
            </a:r>
            <a:r>
              <a:rPr lang="fr-FR" sz="1400" dirty="0"/>
              <a:t> : en cours d’inclusion</a:t>
            </a:r>
          </a:p>
          <a:p>
            <a:pPr lvl="1"/>
            <a:r>
              <a:rPr lang="fr-FR" sz="1400" dirty="0" err="1"/>
              <a:t>Campylo</a:t>
            </a:r>
            <a:r>
              <a:rPr lang="fr-FR" sz="1400" dirty="0"/>
              <a:t>-BJI (F </a:t>
            </a:r>
            <a:r>
              <a:rPr lang="fr-FR" sz="1400" dirty="0" err="1"/>
              <a:t>Valour</a:t>
            </a:r>
            <a:r>
              <a:rPr lang="fr-FR" sz="1400" dirty="0"/>
              <a:t>, Lyon) : IOA à </a:t>
            </a:r>
            <a:r>
              <a:rPr lang="fr-FR" sz="1400" dirty="0" err="1"/>
              <a:t>campylo</a:t>
            </a:r>
            <a:r>
              <a:rPr lang="fr-FR" sz="1400" dirty="0"/>
              <a:t> : en cours de </a:t>
            </a:r>
            <a:r>
              <a:rPr lang="fr-FR" sz="1400" dirty="0" err="1"/>
              <a:t>publi</a:t>
            </a:r>
            <a:endParaRPr lang="fr-FR" sz="1400" dirty="0"/>
          </a:p>
          <a:p>
            <a:pPr lvl="1"/>
            <a:r>
              <a:rPr lang="fr-FR" sz="1400" dirty="0"/>
              <a:t>Granit-</a:t>
            </a:r>
            <a:r>
              <a:rPr lang="fr-FR" sz="1400" dirty="0" err="1"/>
              <a:t>Study</a:t>
            </a:r>
            <a:r>
              <a:rPr lang="fr-FR" sz="1400" dirty="0"/>
              <a:t> (A </a:t>
            </a:r>
            <a:r>
              <a:rPr lang="fr-FR" sz="1400" dirty="0" err="1"/>
              <a:t>dinh</a:t>
            </a:r>
            <a:r>
              <a:rPr lang="fr-FR" sz="1400" dirty="0"/>
              <a:t>, Paris) : IOA à BGN C3G-R</a:t>
            </a:r>
          </a:p>
          <a:p>
            <a:pPr lvl="1"/>
            <a:r>
              <a:rPr lang="fr-FR" sz="1400" dirty="0" err="1"/>
              <a:t>Clindastaph</a:t>
            </a:r>
            <a:r>
              <a:rPr lang="fr-FR" sz="1400" dirty="0"/>
              <a:t> (K Bouiller, </a:t>
            </a:r>
            <a:r>
              <a:rPr lang="fr-FR" sz="1400" dirty="0" err="1"/>
              <a:t>Besancon</a:t>
            </a:r>
            <a:r>
              <a:rPr lang="fr-FR" sz="1400" dirty="0"/>
              <a:t>) : </a:t>
            </a:r>
            <a:r>
              <a:rPr lang="fr-FR" sz="1400" dirty="0" err="1"/>
              <a:t>ttt</a:t>
            </a:r>
            <a:r>
              <a:rPr lang="fr-FR" sz="1400" dirty="0"/>
              <a:t> </a:t>
            </a:r>
            <a:r>
              <a:rPr lang="fr-FR" sz="1400" dirty="0" err="1"/>
              <a:t>monotherapie</a:t>
            </a:r>
            <a:r>
              <a:rPr lang="fr-FR" sz="1400" dirty="0"/>
              <a:t> </a:t>
            </a:r>
            <a:r>
              <a:rPr lang="fr-FR" sz="1400" dirty="0" err="1"/>
              <a:t>clinda</a:t>
            </a:r>
            <a:r>
              <a:rPr lang="fr-FR" sz="1400" dirty="0"/>
              <a:t> IOA </a:t>
            </a:r>
            <a:r>
              <a:rPr lang="fr-FR" sz="1400" dirty="0" err="1"/>
              <a:t>staph</a:t>
            </a:r>
            <a:endParaRPr lang="fr-FR" sz="1400" dirty="0"/>
          </a:p>
          <a:p>
            <a:endParaRPr lang="fr-FR" sz="1600" dirty="0"/>
          </a:p>
        </p:txBody>
      </p:sp>
    </p:spTree>
    <p:extLst>
      <p:ext uri="{BB962C8B-B14F-4D97-AF65-F5344CB8AC3E}">
        <p14:creationId xmlns:p14="http://schemas.microsoft.com/office/powerpoint/2010/main" val="200059799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146A8E2-731B-4B27-BFB2-119E045017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00156" y="592012"/>
            <a:ext cx="7991062" cy="1183779"/>
          </a:xfrm>
          <a:ln w="22225">
            <a:solidFill>
              <a:schemeClr val="tx2"/>
            </a:solidFill>
          </a:ln>
        </p:spPr>
        <p:txBody>
          <a:bodyPr/>
          <a:lstStyle/>
          <a:p>
            <a:r>
              <a:rPr lang="fr-FR" dirty="0"/>
              <a:t>Etudes à venir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C01F51A-CB5F-488E-AA90-399C6046C1F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927691"/>
          </a:xfrm>
        </p:spPr>
        <p:txBody>
          <a:bodyPr>
            <a:normAutofit fontScale="77500" lnSpcReduction="20000"/>
          </a:bodyPr>
          <a:lstStyle/>
          <a:p>
            <a:r>
              <a:rPr lang="fr-FR" dirty="0"/>
              <a:t>Académiques :</a:t>
            </a:r>
          </a:p>
          <a:p>
            <a:pPr lvl="1"/>
            <a:r>
              <a:rPr lang="fr-FR" dirty="0"/>
              <a:t>ROADMAP (essai plateforme international IPOA) : J </a:t>
            </a:r>
            <a:r>
              <a:rPr lang="fr-FR" dirty="0" err="1"/>
              <a:t>Courjon</a:t>
            </a:r>
            <a:r>
              <a:rPr lang="fr-FR" dirty="0"/>
              <a:t>, A Dinh : en cours de finalisation accords RGPD</a:t>
            </a:r>
          </a:p>
          <a:p>
            <a:pPr lvl="1"/>
            <a:r>
              <a:rPr lang="fr-FR" dirty="0" err="1"/>
              <a:t>Corsar</a:t>
            </a:r>
            <a:r>
              <a:rPr lang="fr-FR" dirty="0"/>
              <a:t> (corticothérapie dans les arthrites natives) : B Rossi</a:t>
            </a:r>
          </a:p>
          <a:p>
            <a:pPr lvl="1"/>
            <a:r>
              <a:rPr lang="fr-FR" dirty="0"/>
              <a:t>AMPHORE (effet amoxicilline per os + </a:t>
            </a:r>
            <a:r>
              <a:rPr lang="fr-FR" dirty="0" err="1"/>
              <a:t>probenecide</a:t>
            </a:r>
            <a:r>
              <a:rPr lang="fr-FR" dirty="0"/>
              <a:t> sur PK/</a:t>
            </a:r>
            <a:r>
              <a:rPr lang="fr-FR" dirty="0" err="1"/>
              <a:t>pd</a:t>
            </a:r>
            <a:r>
              <a:rPr lang="fr-FR" dirty="0"/>
              <a:t>) : B </a:t>
            </a:r>
            <a:r>
              <a:rPr lang="fr-FR" dirty="0" err="1"/>
              <a:t>Souhail</a:t>
            </a:r>
            <a:endParaRPr lang="fr-FR" dirty="0"/>
          </a:p>
          <a:p>
            <a:pPr lvl="1"/>
            <a:r>
              <a:rPr lang="fr-FR" dirty="0"/>
              <a:t>Autres ?</a:t>
            </a:r>
          </a:p>
          <a:p>
            <a:r>
              <a:rPr lang="fr-FR" dirty="0"/>
              <a:t>Industrielles :</a:t>
            </a:r>
          </a:p>
          <a:p>
            <a:pPr lvl="1"/>
            <a:r>
              <a:rPr lang="fr-FR" dirty="0"/>
              <a:t>Gloria : phages dans les DAIR à SA</a:t>
            </a:r>
          </a:p>
          <a:p>
            <a:pPr lvl="1"/>
            <a:r>
              <a:rPr lang="fr-FR" dirty="0" err="1"/>
              <a:t>Broyos</a:t>
            </a:r>
            <a:r>
              <a:rPr lang="fr-FR" dirty="0"/>
              <a:t> ?</a:t>
            </a:r>
          </a:p>
          <a:p>
            <a:pPr lvl="1"/>
            <a:r>
              <a:rPr lang="fr-FR" dirty="0"/>
              <a:t>Autres ?</a:t>
            </a:r>
          </a:p>
          <a:p>
            <a:r>
              <a:rPr lang="fr-FR" dirty="0"/>
              <a:t>Projets :</a:t>
            </a:r>
          </a:p>
          <a:p>
            <a:pPr lvl="1"/>
            <a:r>
              <a:rPr lang="fr-FR" dirty="0"/>
              <a:t>PHRC: corticothérapie dans les IDV (M </a:t>
            </a:r>
            <a:r>
              <a:rPr lang="fr-FR" dirty="0" err="1"/>
              <a:t>Lacasse</a:t>
            </a:r>
            <a:r>
              <a:rPr lang="fr-FR" dirty="0"/>
              <a:t>)</a:t>
            </a:r>
          </a:p>
          <a:p>
            <a:pPr lvl="1"/>
            <a:r>
              <a:rPr lang="fr-FR" dirty="0"/>
              <a:t>AOI: prélèvements des panaris (L Chaufour), NON RELANCÉ CETTE ANNÉE</a:t>
            </a:r>
          </a:p>
          <a:p>
            <a:pPr lvl="1"/>
            <a:r>
              <a:rPr lang="fr-FR" dirty="0"/>
              <a:t>PHRC : infections de la main (D Ndiaye)</a:t>
            </a:r>
          </a:p>
        </p:txBody>
      </p:sp>
    </p:spTree>
    <p:extLst>
      <p:ext uri="{BB962C8B-B14F-4D97-AF65-F5344CB8AC3E}">
        <p14:creationId xmlns:p14="http://schemas.microsoft.com/office/powerpoint/2010/main" val="38774304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146A8E2-731B-4B27-BFB2-119E045017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00156" y="592012"/>
            <a:ext cx="7991062" cy="1183779"/>
          </a:xfrm>
          <a:ln w="22225">
            <a:solidFill>
              <a:schemeClr val="tx2"/>
            </a:solidFill>
          </a:ln>
        </p:spPr>
        <p:txBody>
          <a:bodyPr/>
          <a:lstStyle/>
          <a:p>
            <a:r>
              <a:rPr lang="fr-FR" dirty="0" err="1"/>
              <a:t>Criogo</a:t>
            </a:r>
            <a:r>
              <a:rPr lang="fr-FR" dirty="0"/>
              <a:t> </a:t>
            </a:r>
            <a:r>
              <a:rPr lang="fr-FR" dirty="0" err="1"/>
              <a:t>study</a:t>
            </a:r>
            <a:r>
              <a:rPr lang="fr-FR" dirty="0"/>
              <a:t> group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C01F51A-CB5F-488E-AA90-399C6046C1F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41028" y="1775162"/>
            <a:ext cx="10363826" cy="3424107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r-FR" sz="1600" dirty="0"/>
              <a:t>Modification ? Brest à mettre à jour</a:t>
            </a:r>
            <a:br>
              <a:rPr lang="fr-FR" sz="1600" dirty="0"/>
            </a:br>
            <a:r>
              <a:rPr lang="fr-FR" sz="1600" b="1" dirty="0"/>
              <a:t>OK pour passer à 8 membres/CRIOAC selon besoins --&gt; contacter Isabelle LAPLAIGE</a:t>
            </a:r>
          </a:p>
        </p:txBody>
      </p: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E8E110D2-AD47-BE49-9F0D-312FFEF2988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06019665"/>
              </p:ext>
            </p:extLst>
          </p:nvPr>
        </p:nvGraphicFramePr>
        <p:xfrm>
          <a:off x="563606" y="2464584"/>
          <a:ext cx="5176302" cy="4045526"/>
        </p:xfrm>
        <a:graphic>
          <a:graphicData uri="http://schemas.openxmlformats.org/drawingml/2006/table">
            <a:tbl>
              <a:tblPr/>
              <a:tblGrid>
                <a:gridCol w="1725434">
                  <a:extLst>
                    <a:ext uri="{9D8B030D-6E8A-4147-A177-3AD203B41FA5}">
                      <a16:colId xmlns:a16="http://schemas.microsoft.com/office/drawing/2014/main" val="426866187"/>
                    </a:ext>
                  </a:extLst>
                </a:gridCol>
                <a:gridCol w="1725434">
                  <a:extLst>
                    <a:ext uri="{9D8B030D-6E8A-4147-A177-3AD203B41FA5}">
                      <a16:colId xmlns:a16="http://schemas.microsoft.com/office/drawing/2014/main" val="346196000"/>
                    </a:ext>
                  </a:extLst>
                </a:gridCol>
                <a:gridCol w="1725434">
                  <a:extLst>
                    <a:ext uri="{9D8B030D-6E8A-4147-A177-3AD203B41FA5}">
                      <a16:colId xmlns:a16="http://schemas.microsoft.com/office/drawing/2014/main" val="999949915"/>
                    </a:ext>
                  </a:extLst>
                </a:gridCol>
              </a:tblGrid>
              <a:tr h="316088">
                <a:tc gridSpan="2"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fr-FR" sz="900" b="1" dirty="0">
                          <a:effectLst/>
                          <a:latin typeface="Calibri"/>
                        </a:rPr>
                        <a:t>CENTRE </a:t>
                      </a:r>
                      <a:endParaRPr lang="fr-FR" sz="1050">
                        <a:effectLst/>
                      </a:endParaRPr>
                    </a:p>
                    <a:p>
                      <a:pPr>
                        <a:buNone/>
                      </a:pPr>
                      <a:r>
                        <a:rPr lang="fr-FR" sz="900" b="1" dirty="0">
                          <a:effectLst/>
                          <a:latin typeface="Calibri"/>
                        </a:rPr>
                        <a:t>MEMBRES </a:t>
                      </a:r>
                      <a:endParaRPr lang="fr-FR" sz="1050">
                        <a:effectLst/>
                      </a:endParaRPr>
                    </a:p>
                  </a:txBody>
                  <a:tcPr marL="20837" marR="20837" marT="10419" marB="10419" anchor="ctr">
                    <a:lnL w="24384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30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4384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4384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fr-FR" sz="900" b="1" dirty="0">
                          <a:effectLst/>
                          <a:latin typeface="Calibri"/>
                        </a:rPr>
                        <a:t>SPECIALITE </a:t>
                      </a:r>
                      <a:endParaRPr lang="fr-FR" sz="1050">
                        <a:effectLst/>
                      </a:endParaRPr>
                    </a:p>
                  </a:txBody>
                  <a:tcPr marL="20837" marR="20837" marT="10419" marB="10419" anchor="ctr">
                    <a:lnL w="1230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384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4384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4384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25686754"/>
                  </a:ext>
                </a:extLst>
              </a:tr>
              <a:tr h="161158">
                <a:tc>
                  <a:txBody>
                    <a:bodyPr/>
                    <a:lstStyle/>
                    <a:p>
                      <a:endParaRPr lang="fr-FR" sz="1050">
                        <a:effectLst/>
                      </a:endParaRPr>
                    </a:p>
                  </a:txBody>
                  <a:tcPr marL="20837" marR="20837" marT="10419" marB="10419" anchor="ctr">
                    <a:lnL w="24384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384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4384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31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fr-FR" sz="900" dirty="0">
                          <a:effectLst/>
                          <a:latin typeface="Calibri"/>
                        </a:rPr>
                        <a:t>Dr Pierre ABGUEGUEN </a:t>
                      </a:r>
                      <a:endParaRPr lang="fr-FR" sz="1050">
                        <a:effectLst/>
                      </a:endParaRPr>
                    </a:p>
                  </a:txBody>
                  <a:tcPr marL="20837" marR="20837" marT="10419" marB="10419" anchor="ctr">
                    <a:lnL w="24384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30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4384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31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900" dirty="0">
                          <a:effectLst/>
                          <a:latin typeface="Calibri" panose="020F0502020204030204" pitchFamily="34" charset="0"/>
                        </a:rPr>
                        <a:t>Coordinateur – MIT</a:t>
                      </a:r>
                      <a:endParaRPr lang="fr-FR" sz="1050" dirty="0">
                        <a:effectLst/>
                      </a:endParaRPr>
                    </a:p>
                  </a:txBody>
                  <a:tcPr marL="20837" marR="20837" marT="10419" marB="10419" anchor="ctr">
                    <a:lnL w="1230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384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4384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31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82752316"/>
                  </a:ext>
                </a:extLst>
              </a:tr>
              <a:tr h="161158">
                <a:tc>
                  <a:txBody>
                    <a:bodyPr/>
                    <a:lstStyle/>
                    <a:p>
                      <a:endParaRPr lang="fr-FR" sz="1050">
                        <a:effectLst/>
                      </a:endParaRPr>
                    </a:p>
                  </a:txBody>
                  <a:tcPr marL="20837" marR="20837" marT="10419" marB="10419" anchor="ctr">
                    <a:lnL w="24384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384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31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31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fr-FR" sz="900" dirty="0">
                          <a:effectLst/>
                          <a:latin typeface="Calibri"/>
                        </a:rPr>
                        <a:t>Dr Rachel CHENOUARD </a:t>
                      </a:r>
                      <a:endParaRPr lang="fr-FR" sz="1050">
                        <a:effectLst/>
                      </a:endParaRPr>
                    </a:p>
                  </a:txBody>
                  <a:tcPr marL="20837" marR="20837" marT="10419" marB="10419" anchor="ctr">
                    <a:lnL w="24384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30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31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31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fr-FR" sz="900" dirty="0">
                          <a:effectLst/>
                          <a:latin typeface="Calibri"/>
                        </a:rPr>
                        <a:t>Microbio </a:t>
                      </a:r>
                      <a:endParaRPr lang="fr-FR" sz="1050">
                        <a:effectLst/>
                      </a:endParaRPr>
                    </a:p>
                  </a:txBody>
                  <a:tcPr marL="20837" marR="20837" marT="10419" marB="10419" anchor="ctr">
                    <a:lnL w="1230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384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31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31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2278488"/>
                  </a:ext>
                </a:extLst>
              </a:tr>
              <a:tr h="161158">
                <a:tc>
                  <a:txBody>
                    <a:bodyPr/>
                    <a:lstStyle/>
                    <a:p>
                      <a:endParaRPr lang="fr-FR" sz="1050">
                        <a:effectLst/>
                      </a:endParaRPr>
                    </a:p>
                  </a:txBody>
                  <a:tcPr marL="20837" marR="20837" marT="10419" marB="10419" anchor="ctr">
                    <a:lnL w="24384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384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31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31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fr-FR" sz="900" dirty="0">
                          <a:effectLst/>
                          <a:latin typeface="Calibri"/>
                        </a:rPr>
                        <a:t>Dr Florian DUCELLIER </a:t>
                      </a:r>
                      <a:endParaRPr lang="fr-FR" sz="1050">
                        <a:effectLst/>
                      </a:endParaRPr>
                    </a:p>
                  </a:txBody>
                  <a:tcPr marL="20837" marR="20837" marT="10419" marB="10419" anchor="ctr">
                    <a:lnL w="24384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30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31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31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fr-FR" sz="900" dirty="0" err="1">
                          <a:effectLst/>
                          <a:latin typeface="Calibri"/>
                        </a:rPr>
                        <a:t>Orthopédie</a:t>
                      </a:r>
                      <a:r>
                        <a:rPr lang="fr-FR" sz="900" dirty="0">
                          <a:effectLst/>
                          <a:latin typeface="Calibri"/>
                        </a:rPr>
                        <a:t> </a:t>
                      </a:r>
                      <a:endParaRPr lang="fr-FR" sz="1050">
                        <a:effectLst/>
                      </a:endParaRPr>
                    </a:p>
                  </a:txBody>
                  <a:tcPr marL="20837" marR="20837" marT="10419" marB="10419" anchor="ctr">
                    <a:lnL w="1230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384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31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31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91142121"/>
                  </a:ext>
                </a:extLst>
              </a:tr>
              <a:tr h="107438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fr-FR" sz="900" b="1" dirty="0">
                          <a:effectLst/>
                          <a:latin typeface="Calibri"/>
                        </a:rPr>
                        <a:t>CHU ANGERS </a:t>
                      </a:r>
                      <a:endParaRPr lang="fr-FR" sz="1050">
                        <a:effectLst/>
                      </a:endParaRPr>
                    </a:p>
                  </a:txBody>
                  <a:tcPr marL="20837" marR="20837" marT="10419" marB="10419" anchor="ctr">
                    <a:lnL w="24384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384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31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31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fr-FR" sz="900" dirty="0">
                          <a:effectLst/>
                          <a:latin typeface="Calibri"/>
                        </a:rPr>
                        <a:t>Dr Emmanuel HOPPE </a:t>
                      </a:r>
                      <a:endParaRPr lang="fr-FR" sz="1050">
                        <a:effectLst/>
                      </a:endParaRPr>
                    </a:p>
                  </a:txBody>
                  <a:tcPr marL="20837" marR="20837" marT="10419" marB="10419" anchor="ctr">
                    <a:lnL w="24384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30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31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31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fr-FR" sz="900" dirty="0">
                          <a:effectLst/>
                          <a:latin typeface="Calibri"/>
                        </a:rPr>
                        <a:t>Rhumatologie </a:t>
                      </a:r>
                      <a:endParaRPr lang="fr-FR" sz="1050">
                        <a:effectLst/>
                      </a:endParaRPr>
                    </a:p>
                  </a:txBody>
                  <a:tcPr marL="20837" marR="20837" marT="10419" marB="10419" anchor="ctr">
                    <a:lnL w="1230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384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31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31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3220315"/>
                  </a:ext>
                </a:extLst>
              </a:tr>
              <a:tr h="161158">
                <a:tc>
                  <a:txBody>
                    <a:bodyPr/>
                    <a:lstStyle/>
                    <a:p>
                      <a:endParaRPr lang="fr-FR" sz="1050">
                        <a:effectLst/>
                      </a:endParaRPr>
                    </a:p>
                  </a:txBody>
                  <a:tcPr marL="20837" marR="20837" marT="10419" marB="10419" anchor="ctr">
                    <a:lnL w="24384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384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31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31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fr-FR" sz="900" dirty="0">
                          <a:effectLst/>
                          <a:latin typeface="Calibri"/>
                        </a:rPr>
                        <a:t>Dr </a:t>
                      </a:r>
                      <a:r>
                        <a:rPr lang="fr-FR" sz="900" dirty="0" err="1">
                          <a:effectLst/>
                          <a:latin typeface="Calibri"/>
                        </a:rPr>
                        <a:t>Frédéric</a:t>
                      </a:r>
                      <a:r>
                        <a:rPr lang="fr-FR" sz="900" dirty="0">
                          <a:effectLst/>
                          <a:latin typeface="Calibri"/>
                        </a:rPr>
                        <a:t> MOAL </a:t>
                      </a:r>
                      <a:endParaRPr lang="fr-FR" sz="1050">
                        <a:effectLst/>
                      </a:endParaRPr>
                    </a:p>
                  </a:txBody>
                  <a:tcPr marL="20837" marR="20837" marT="10419" marB="10419" anchor="ctr">
                    <a:lnL w="24384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30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31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31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fr-FR" sz="900" dirty="0">
                          <a:effectLst/>
                          <a:latin typeface="Calibri"/>
                        </a:rPr>
                        <a:t>Pharmacie </a:t>
                      </a:r>
                      <a:endParaRPr lang="fr-FR" sz="1050">
                        <a:effectLst/>
                      </a:endParaRPr>
                    </a:p>
                  </a:txBody>
                  <a:tcPr marL="20837" marR="20837" marT="10419" marB="10419" anchor="ctr">
                    <a:lnL w="1230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384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31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31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15876752"/>
                  </a:ext>
                </a:extLst>
              </a:tr>
              <a:tr h="161158">
                <a:tc>
                  <a:txBody>
                    <a:bodyPr/>
                    <a:lstStyle/>
                    <a:p>
                      <a:endParaRPr lang="fr-FR" sz="1050">
                        <a:effectLst/>
                      </a:endParaRPr>
                    </a:p>
                  </a:txBody>
                  <a:tcPr marL="20837" marR="20837" marT="10419" marB="10419" anchor="ctr">
                    <a:lnL w="24384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384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31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31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fr-FR" sz="900" dirty="0">
                          <a:effectLst/>
                          <a:latin typeface="Calibri"/>
                        </a:rPr>
                        <a:t>Dr </a:t>
                      </a:r>
                      <a:r>
                        <a:rPr lang="fr-FR" sz="900" dirty="0" err="1">
                          <a:effectLst/>
                          <a:latin typeface="Calibri"/>
                        </a:rPr>
                        <a:t>Hélène</a:t>
                      </a:r>
                      <a:r>
                        <a:rPr lang="fr-FR" sz="900" dirty="0">
                          <a:effectLst/>
                          <a:latin typeface="Calibri"/>
                        </a:rPr>
                        <a:t> CORMIER </a:t>
                      </a:r>
                      <a:endParaRPr lang="fr-FR" sz="1050">
                        <a:effectLst/>
                      </a:endParaRPr>
                    </a:p>
                  </a:txBody>
                  <a:tcPr marL="20837" marR="20837" marT="10419" marB="10419" anchor="ctr">
                    <a:lnL w="24384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30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31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31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fr-FR" sz="900" dirty="0">
                          <a:effectLst/>
                          <a:latin typeface="Calibri"/>
                        </a:rPr>
                        <a:t>Maladies Infectieuses </a:t>
                      </a:r>
                      <a:endParaRPr lang="fr-FR" sz="1050">
                        <a:effectLst/>
                      </a:endParaRPr>
                    </a:p>
                  </a:txBody>
                  <a:tcPr marL="20837" marR="20837" marT="10419" marB="10419" anchor="ctr">
                    <a:lnL w="1230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384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31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31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91086307"/>
                  </a:ext>
                </a:extLst>
              </a:tr>
              <a:tr h="161158">
                <a:tc>
                  <a:txBody>
                    <a:bodyPr/>
                    <a:lstStyle/>
                    <a:p>
                      <a:endParaRPr lang="fr-FR" sz="1050">
                        <a:effectLst/>
                      </a:endParaRPr>
                    </a:p>
                  </a:txBody>
                  <a:tcPr marL="20837" marR="20837" marT="10419" marB="10419" anchor="ctr">
                    <a:lnL w="24384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384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31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4384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fr-FR" sz="900" dirty="0">
                          <a:effectLst/>
                          <a:latin typeface="Calibri"/>
                        </a:rPr>
                        <a:t>Thibaud LECERF </a:t>
                      </a:r>
                      <a:endParaRPr lang="fr-FR" sz="1050">
                        <a:effectLst/>
                      </a:endParaRPr>
                    </a:p>
                  </a:txBody>
                  <a:tcPr marL="20837" marR="20837" marT="10419" marB="10419" anchor="ctr">
                    <a:lnL w="24384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30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31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4384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fr-FR" sz="900" dirty="0">
                          <a:effectLst/>
                          <a:latin typeface="Calibri"/>
                        </a:rPr>
                        <a:t>ARC </a:t>
                      </a:r>
                      <a:endParaRPr lang="fr-FR" sz="1050">
                        <a:effectLst/>
                      </a:endParaRPr>
                    </a:p>
                  </a:txBody>
                  <a:tcPr marL="20837" marR="20837" marT="10419" marB="10419" anchor="ctr">
                    <a:lnL w="1230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384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31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4384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98529996"/>
                  </a:ext>
                </a:extLst>
              </a:tr>
              <a:tr h="161158">
                <a:tc>
                  <a:txBody>
                    <a:bodyPr/>
                    <a:lstStyle/>
                    <a:p>
                      <a:endParaRPr lang="fr-FR" sz="1050">
                        <a:effectLst/>
                      </a:endParaRPr>
                    </a:p>
                  </a:txBody>
                  <a:tcPr marL="20837" marR="20837" marT="10419" marB="10419" anchor="ctr">
                    <a:lnL w="24384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384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4384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31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fr-FR" sz="900" dirty="0">
                          <a:effectLst/>
                          <a:latin typeface="Calibri"/>
                        </a:rPr>
                        <a:t>Pr </a:t>
                      </a:r>
                      <a:r>
                        <a:rPr lang="fr-FR" sz="900" dirty="0" err="1">
                          <a:effectLst/>
                          <a:latin typeface="Calibri"/>
                        </a:rPr>
                        <a:t>Séverine</a:t>
                      </a:r>
                      <a:r>
                        <a:rPr lang="fr-FR" sz="900" dirty="0">
                          <a:effectLst/>
                          <a:latin typeface="Calibri"/>
                        </a:rPr>
                        <a:t> ANSART </a:t>
                      </a:r>
                      <a:endParaRPr lang="fr-FR" sz="1050">
                        <a:effectLst/>
                      </a:endParaRPr>
                    </a:p>
                  </a:txBody>
                  <a:tcPr marL="20837" marR="20837" marT="10419" marB="10419" anchor="ctr">
                    <a:lnL w="24384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30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4384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31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900" dirty="0">
                          <a:effectLst/>
                          <a:latin typeface="Calibri" panose="020F0502020204030204" pitchFamily="34" charset="0"/>
                        </a:rPr>
                        <a:t>Coordinatrice – MIT</a:t>
                      </a:r>
                      <a:endParaRPr lang="fr-FR" sz="1050" dirty="0">
                        <a:effectLst/>
                      </a:endParaRPr>
                    </a:p>
                  </a:txBody>
                  <a:tcPr marL="20837" marR="20837" marT="10419" marB="10419" anchor="ctr">
                    <a:lnL w="1230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384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4384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31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62472574"/>
                  </a:ext>
                </a:extLst>
              </a:tr>
              <a:tr h="161158">
                <a:tc>
                  <a:txBody>
                    <a:bodyPr/>
                    <a:lstStyle/>
                    <a:p>
                      <a:endParaRPr lang="fr-FR" sz="1050">
                        <a:effectLst/>
                      </a:endParaRPr>
                    </a:p>
                  </a:txBody>
                  <a:tcPr marL="20837" marR="20837" marT="10419" marB="10419" anchor="ctr">
                    <a:lnL w="24384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384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31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31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fr-FR" sz="900" dirty="0">
                          <a:effectLst/>
                          <a:latin typeface="Calibri"/>
                        </a:rPr>
                        <a:t>Dr Luc QUAESAET </a:t>
                      </a:r>
                      <a:endParaRPr lang="fr-FR" sz="1050">
                        <a:effectLst/>
                      </a:endParaRPr>
                    </a:p>
                  </a:txBody>
                  <a:tcPr marL="20837" marR="20837" marT="10419" marB="10419" anchor="ctr">
                    <a:lnL w="24384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30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31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31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fr-FR" sz="900" dirty="0">
                          <a:effectLst/>
                          <a:latin typeface="Calibri"/>
                        </a:rPr>
                        <a:t>Maladies infectieuses </a:t>
                      </a:r>
                      <a:endParaRPr lang="fr-FR" sz="1050">
                        <a:effectLst/>
                      </a:endParaRPr>
                    </a:p>
                  </a:txBody>
                  <a:tcPr marL="20837" marR="20837" marT="10419" marB="10419" anchor="ctr">
                    <a:lnL w="1230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384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31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31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56489557"/>
                  </a:ext>
                </a:extLst>
              </a:tr>
              <a:tr h="161158">
                <a:tc>
                  <a:txBody>
                    <a:bodyPr/>
                    <a:lstStyle/>
                    <a:p>
                      <a:endParaRPr lang="fr-FR" sz="1050">
                        <a:effectLst/>
                      </a:endParaRPr>
                    </a:p>
                  </a:txBody>
                  <a:tcPr marL="20837" marR="20837" marT="10419" marB="10419" anchor="ctr">
                    <a:lnL w="24384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384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31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31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fr-FR" sz="900" dirty="0">
                          <a:effectLst/>
                          <a:latin typeface="Calibri"/>
                        </a:rPr>
                        <a:t>Dr Pierre GAZEAU </a:t>
                      </a:r>
                      <a:endParaRPr lang="fr-FR" sz="1050">
                        <a:effectLst/>
                      </a:endParaRPr>
                    </a:p>
                  </a:txBody>
                  <a:tcPr marL="20837" marR="20837" marT="10419" marB="10419" anchor="ctr">
                    <a:lnL w="24384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30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31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31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fr-FR" sz="900" dirty="0">
                          <a:effectLst/>
                          <a:latin typeface="Calibri"/>
                        </a:rPr>
                        <a:t>Maladies infectieuses </a:t>
                      </a:r>
                      <a:endParaRPr lang="fr-FR" sz="1050">
                        <a:effectLst/>
                      </a:endParaRPr>
                    </a:p>
                  </a:txBody>
                  <a:tcPr marL="20837" marR="20837" marT="10419" marB="10419" anchor="ctr">
                    <a:lnL w="1230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384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31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31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59950381"/>
                  </a:ext>
                </a:extLst>
              </a:tr>
              <a:tr h="107438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fr-FR" sz="900" b="1" dirty="0">
                          <a:effectLst/>
                          <a:latin typeface="Calibri"/>
                        </a:rPr>
                        <a:t>CHU BREST </a:t>
                      </a:r>
                      <a:endParaRPr lang="fr-FR" sz="1050">
                        <a:effectLst/>
                      </a:endParaRPr>
                    </a:p>
                  </a:txBody>
                  <a:tcPr marL="20837" marR="20837" marT="10419" marB="10419" anchor="ctr">
                    <a:lnL w="24384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384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31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31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fr-FR" sz="900" dirty="0">
                          <a:effectLst/>
                          <a:latin typeface="Calibri"/>
                        </a:rPr>
                        <a:t>Dr Thomas WILLIAMS </a:t>
                      </a:r>
                      <a:endParaRPr lang="fr-FR" sz="1050">
                        <a:effectLst/>
                      </a:endParaRPr>
                    </a:p>
                  </a:txBody>
                  <a:tcPr marL="20837" marR="20837" marT="10419" marB="10419" anchor="ctr">
                    <a:lnL w="24384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30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31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31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fr-FR" sz="900" dirty="0" err="1">
                          <a:effectLst/>
                          <a:latin typeface="Calibri"/>
                        </a:rPr>
                        <a:t>Orthopédie</a:t>
                      </a:r>
                      <a:r>
                        <a:rPr lang="fr-FR" sz="900" dirty="0">
                          <a:effectLst/>
                          <a:latin typeface="Calibri"/>
                        </a:rPr>
                        <a:t> </a:t>
                      </a:r>
                      <a:endParaRPr lang="fr-FR" sz="1050">
                        <a:effectLst/>
                      </a:endParaRPr>
                    </a:p>
                  </a:txBody>
                  <a:tcPr marL="20837" marR="20837" marT="10419" marB="10419" anchor="ctr">
                    <a:lnL w="1230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384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31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31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1383917"/>
                  </a:ext>
                </a:extLst>
              </a:tr>
              <a:tr h="161158">
                <a:tc>
                  <a:txBody>
                    <a:bodyPr/>
                    <a:lstStyle/>
                    <a:p>
                      <a:endParaRPr lang="fr-FR" sz="1050">
                        <a:effectLst/>
                      </a:endParaRPr>
                    </a:p>
                  </a:txBody>
                  <a:tcPr marL="20837" marR="20837" marT="10419" marB="10419" anchor="ctr">
                    <a:lnL w="24384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384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31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31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fr-FR" sz="900" dirty="0">
                          <a:effectLst/>
                          <a:latin typeface="Calibri"/>
                        </a:rPr>
                        <a:t>Dr Antoine DESSEAUX </a:t>
                      </a:r>
                      <a:endParaRPr lang="fr-FR" sz="1050">
                        <a:effectLst/>
                      </a:endParaRPr>
                    </a:p>
                  </a:txBody>
                  <a:tcPr marL="20837" marR="20837" marT="10419" marB="10419" anchor="ctr">
                    <a:lnL w="24384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30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31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31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fr-FR" sz="900" dirty="0" err="1">
                          <a:effectLst/>
                          <a:latin typeface="Calibri"/>
                        </a:rPr>
                        <a:t>Orthopédie</a:t>
                      </a:r>
                      <a:r>
                        <a:rPr lang="fr-FR" sz="900" dirty="0">
                          <a:effectLst/>
                          <a:latin typeface="Calibri"/>
                        </a:rPr>
                        <a:t> </a:t>
                      </a:r>
                      <a:endParaRPr lang="fr-FR" sz="1050">
                        <a:effectLst/>
                      </a:endParaRPr>
                    </a:p>
                  </a:txBody>
                  <a:tcPr marL="20837" marR="20837" marT="10419" marB="10419" anchor="ctr">
                    <a:lnL w="1230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384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31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31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44947617"/>
                  </a:ext>
                </a:extLst>
              </a:tr>
              <a:tr h="161158">
                <a:tc>
                  <a:txBody>
                    <a:bodyPr/>
                    <a:lstStyle/>
                    <a:p>
                      <a:endParaRPr lang="fr-FR" sz="1050">
                        <a:effectLst/>
                      </a:endParaRPr>
                    </a:p>
                  </a:txBody>
                  <a:tcPr marL="20837" marR="20837" marT="10419" marB="10419" anchor="ctr">
                    <a:lnL w="24384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384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31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31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fr-FR" sz="900" dirty="0">
                          <a:effectLst/>
                          <a:latin typeface="Calibri"/>
                        </a:rPr>
                        <a:t>Dr Claudie LAMOUREUX </a:t>
                      </a:r>
                      <a:endParaRPr lang="fr-FR" sz="1050">
                        <a:effectLst/>
                      </a:endParaRPr>
                    </a:p>
                  </a:txBody>
                  <a:tcPr marL="20837" marR="20837" marT="10419" marB="10419" anchor="ctr">
                    <a:lnL w="24384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30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31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31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fr-FR" sz="900" dirty="0">
                          <a:effectLst/>
                          <a:latin typeface="Calibri"/>
                        </a:rPr>
                        <a:t>Microbiologie </a:t>
                      </a:r>
                      <a:endParaRPr lang="fr-FR" sz="1050">
                        <a:effectLst/>
                      </a:endParaRPr>
                    </a:p>
                  </a:txBody>
                  <a:tcPr marL="20837" marR="20837" marT="10419" marB="10419" anchor="ctr">
                    <a:lnL w="1230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384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31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31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49805829"/>
                  </a:ext>
                </a:extLst>
              </a:tr>
              <a:tr h="161158">
                <a:tc>
                  <a:txBody>
                    <a:bodyPr/>
                    <a:lstStyle/>
                    <a:p>
                      <a:endParaRPr lang="fr-FR" sz="1050">
                        <a:effectLst/>
                      </a:endParaRPr>
                    </a:p>
                  </a:txBody>
                  <a:tcPr marL="20837" marR="20837" marT="10419" marB="10419" anchor="ctr">
                    <a:lnL w="24384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384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31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4384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fr-FR" sz="900" dirty="0" err="1">
                          <a:effectLst/>
                          <a:latin typeface="Calibri"/>
                        </a:rPr>
                        <a:t>Anaïs</a:t>
                      </a:r>
                      <a:r>
                        <a:rPr lang="fr-FR" sz="900" dirty="0">
                          <a:effectLst/>
                          <a:latin typeface="Calibri"/>
                        </a:rPr>
                        <a:t> GREVÈS </a:t>
                      </a:r>
                      <a:endParaRPr lang="fr-FR" sz="1050">
                        <a:effectLst/>
                      </a:endParaRPr>
                    </a:p>
                  </a:txBody>
                  <a:tcPr marL="20837" marR="20837" marT="10419" marB="10419" anchor="ctr">
                    <a:lnL w="24384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30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31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4384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fr-FR" sz="900" dirty="0">
                          <a:effectLst/>
                          <a:latin typeface="Calibri"/>
                        </a:rPr>
                        <a:t>ARC </a:t>
                      </a:r>
                      <a:endParaRPr lang="fr-FR" sz="1050">
                        <a:effectLst/>
                      </a:endParaRPr>
                    </a:p>
                  </a:txBody>
                  <a:tcPr marL="20837" marR="20837" marT="10419" marB="10419" anchor="ctr">
                    <a:lnL w="1230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384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31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4384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94419377"/>
                  </a:ext>
                </a:extLst>
              </a:tr>
              <a:tr h="161158">
                <a:tc>
                  <a:txBody>
                    <a:bodyPr/>
                    <a:lstStyle/>
                    <a:p>
                      <a:endParaRPr lang="fr-FR" sz="1050">
                        <a:effectLst/>
                      </a:endParaRPr>
                    </a:p>
                  </a:txBody>
                  <a:tcPr marL="20837" marR="20837" marT="10419" marB="10419" anchor="ctr">
                    <a:lnL w="24384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384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4384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31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900" dirty="0" err="1">
                          <a:effectLst/>
                          <a:latin typeface="Calibri" panose="020F0502020204030204" pitchFamily="34" charset="0"/>
                        </a:rPr>
                        <a:t>Raphaël</a:t>
                      </a:r>
                      <a:r>
                        <a:rPr lang="fr-FR" sz="900" dirty="0">
                          <a:effectLst/>
                          <a:latin typeface="Calibri" panose="020F0502020204030204" pitchFamily="34" charset="0"/>
                        </a:rPr>
                        <a:t> LECOMTE </a:t>
                      </a:r>
                      <a:endParaRPr lang="fr-FR" sz="1050" dirty="0">
                        <a:effectLst/>
                      </a:endParaRPr>
                    </a:p>
                  </a:txBody>
                  <a:tcPr marL="20837" marR="20837" marT="10419" marB="10419" anchor="ctr">
                    <a:lnL w="24384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30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4384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31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900" dirty="0">
                          <a:effectLst/>
                          <a:latin typeface="Calibri" panose="020F0502020204030204" pitchFamily="34" charset="0"/>
                        </a:rPr>
                        <a:t>Coordinateur – MIT</a:t>
                      </a:r>
                      <a:endParaRPr lang="fr-FR" sz="1050" dirty="0">
                        <a:effectLst/>
                      </a:endParaRPr>
                    </a:p>
                  </a:txBody>
                  <a:tcPr marL="20837" marR="20837" marT="10419" marB="10419" anchor="ctr">
                    <a:lnL w="1230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384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4384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31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99198795"/>
                  </a:ext>
                </a:extLst>
              </a:tr>
              <a:tr h="161158">
                <a:tc>
                  <a:txBody>
                    <a:bodyPr/>
                    <a:lstStyle/>
                    <a:p>
                      <a:endParaRPr lang="fr-FR" sz="1050">
                        <a:effectLst/>
                      </a:endParaRPr>
                    </a:p>
                  </a:txBody>
                  <a:tcPr marL="20837" marR="20837" marT="10419" marB="10419" anchor="ctr">
                    <a:lnL w="24384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384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31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31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fr-FR" sz="900" dirty="0" err="1">
                          <a:effectLst/>
                          <a:latin typeface="Calibri"/>
                        </a:rPr>
                        <a:t>Stéphane</a:t>
                      </a:r>
                      <a:r>
                        <a:rPr lang="fr-FR" sz="900" dirty="0">
                          <a:effectLst/>
                          <a:latin typeface="Calibri"/>
                        </a:rPr>
                        <a:t> CORVEC </a:t>
                      </a:r>
                      <a:endParaRPr lang="fr-FR" sz="1050">
                        <a:effectLst/>
                      </a:endParaRPr>
                    </a:p>
                  </a:txBody>
                  <a:tcPr marL="20837" marR="20837" marT="10419" marB="10419" anchor="ctr">
                    <a:lnL w="24384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30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31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31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fr-FR" sz="900" dirty="0">
                          <a:effectLst/>
                          <a:latin typeface="Calibri"/>
                        </a:rPr>
                        <a:t>Microbiologie </a:t>
                      </a:r>
                      <a:endParaRPr lang="fr-FR" sz="1050">
                        <a:effectLst/>
                      </a:endParaRPr>
                    </a:p>
                  </a:txBody>
                  <a:tcPr marL="20837" marR="20837" marT="10419" marB="10419" anchor="ctr">
                    <a:lnL w="1230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384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31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31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5539135"/>
                  </a:ext>
                </a:extLst>
              </a:tr>
              <a:tr h="161158">
                <a:tc>
                  <a:txBody>
                    <a:bodyPr/>
                    <a:lstStyle/>
                    <a:p>
                      <a:endParaRPr lang="fr-FR" sz="1050">
                        <a:effectLst/>
                      </a:endParaRPr>
                    </a:p>
                  </a:txBody>
                  <a:tcPr marL="20837" marR="20837" marT="10419" marB="10419" anchor="ctr">
                    <a:lnL w="24384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384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31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31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fr-FR" sz="900" dirty="0">
                          <a:effectLst/>
                          <a:latin typeface="Calibri"/>
                        </a:rPr>
                        <a:t>Louise RUFFIER D'EPENOUX </a:t>
                      </a:r>
                      <a:endParaRPr lang="fr-FR" sz="1050">
                        <a:effectLst/>
                      </a:endParaRPr>
                    </a:p>
                  </a:txBody>
                  <a:tcPr marL="20837" marR="20837" marT="10419" marB="10419" anchor="ctr">
                    <a:lnL w="24384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30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31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31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fr-FR" sz="900" dirty="0">
                          <a:effectLst/>
                          <a:latin typeface="Calibri"/>
                        </a:rPr>
                        <a:t>Microbiologie </a:t>
                      </a:r>
                      <a:endParaRPr lang="fr-FR" sz="1050">
                        <a:effectLst/>
                      </a:endParaRPr>
                    </a:p>
                  </a:txBody>
                  <a:tcPr marL="20837" marR="20837" marT="10419" marB="10419" anchor="ctr">
                    <a:lnL w="1230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384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31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31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3971945"/>
                  </a:ext>
                </a:extLst>
              </a:tr>
              <a:tr h="107438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fr-FR" sz="900" b="1" dirty="0">
                          <a:effectLst/>
                          <a:latin typeface="Calibri"/>
                        </a:rPr>
                        <a:t>CHU NANTES </a:t>
                      </a:r>
                      <a:endParaRPr lang="fr-FR" sz="1050">
                        <a:effectLst/>
                      </a:endParaRPr>
                    </a:p>
                  </a:txBody>
                  <a:tcPr marL="20837" marR="20837" marT="10419" marB="10419" anchor="ctr">
                    <a:lnL w="24384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384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31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31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fr-FR" sz="900" dirty="0">
                          <a:effectLst/>
                          <a:latin typeface="Calibri"/>
                        </a:rPr>
                        <a:t>Christophe NICH </a:t>
                      </a:r>
                      <a:endParaRPr lang="fr-FR" sz="1050">
                        <a:effectLst/>
                      </a:endParaRPr>
                    </a:p>
                  </a:txBody>
                  <a:tcPr marL="20837" marR="20837" marT="10419" marB="10419" anchor="ctr">
                    <a:lnL w="24384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30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31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31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fr-FR" sz="900" dirty="0" err="1">
                          <a:effectLst/>
                          <a:latin typeface="Calibri"/>
                        </a:rPr>
                        <a:t>Orthopédie</a:t>
                      </a:r>
                      <a:r>
                        <a:rPr lang="fr-FR" sz="900" dirty="0">
                          <a:effectLst/>
                          <a:latin typeface="Calibri"/>
                        </a:rPr>
                        <a:t> </a:t>
                      </a:r>
                      <a:endParaRPr lang="fr-FR" sz="1050">
                        <a:effectLst/>
                      </a:endParaRPr>
                    </a:p>
                  </a:txBody>
                  <a:tcPr marL="20837" marR="20837" marT="10419" marB="10419" anchor="ctr">
                    <a:lnL w="1230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384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31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31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82832729"/>
                  </a:ext>
                </a:extLst>
              </a:tr>
              <a:tr h="161158">
                <a:tc>
                  <a:txBody>
                    <a:bodyPr/>
                    <a:lstStyle/>
                    <a:p>
                      <a:endParaRPr lang="fr-FR" sz="1050">
                        <a:effectLst/>
                      </a:endParaRPr>
                    </a:p>
                  </a:txBody>
                  <a:tcPr marL="20837" marR="20837" marT="10419" marB="10419" anchor="ctr">
                    <a:lnL w="24384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384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31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31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fr-FR" sz="900" dirty="0">
                          <a:effectLst/>
                          <a:latin typeface="Calibri"/>
                        </a:rPr>
                        <a:t>David BOUTOILLE </a:t>
                      </a:r>
                      <a:endParaRPr lang="fr-FR" sz="1050">
                        <a:effectLst/>
                      </a:endParaRPr>
                    </a:p>
                  </a:txBody>
                  <a:tcPr marL="20837" marR="20837" marT="10419" marB="10419" anchor="ctr">
                    <a:lnL w="24384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30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31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31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fr-FR" sz="900" dirty="0">
                          <a:effectLst/>
                          <a:latin typeface="Calibri"/>
                        </a:rPr>
                        <a:t>Maladies Infectieuses </a:t>
                      </a:r>
                      <a:endParaRPr lang="fr-FR" sz="1050">
                        <a:effectLst/>
                      </a:endParaRPr>
                    </a:p>
                  </a:txBody>
                  <a:tcPr marL="20837" marR="20837" marT="10419" marB="10419" anchor="ctr">
                    <a:lnL w="1230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384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31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31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81671002"/>
                  </a:ext>
                </a:extLst>
              </a:tr>
              <a:tr h="161158">
                <a:tc>
                  <a:txBody>
                    <a:bodyPr/>
                    <a:lstStyle/>
                    <a:p>
                      <a:endParaRPr lang="fr-FR" sz="1050">
                        <a:effectLst/>
                      </a:endParaRPr>
                    </a:p>
                  </a:txBody>
                  <a:tcPr marL="20837" marR="20837" marT="10419" marB="10419" anchor="ctr">
                    <a:lnL w="24384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384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31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31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fr-FR" sz="900" dirty="0">
                          <a:effectLst/>
                          <a:latin typeface="Calibri"/>
                        </a:rPr>
                        <a:t>Antoine ASQUIER-KHATI </a:t>
                      </a:r>
                      <a:endParaRPr lang="fr-FR" sz="1050">
                        <a:effectLst/>
                      </a:endParaRPr>
                    </a:p>
                  </a:txBody>
                  <a:tcPr marL="20837" marR="20837" marT="10419" marB="10419" anchor="ctr">
                    <a:lnL w="24384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30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31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31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fr-FR" sz="900" dirty="0">
                          <a:effectLst/>
                          <a:latin typeface="Calibri"/>
                        </a:rPr>
                        <a:t>Maladies Infectieuses </a:t>
                      </a:r>
                      <a:endParaRPr lang="fr-FR" sz="1050">
                        <a:effectLst/>
                      </a:endParaRPr>
                    </a:p>
                  </a:txBody>
                  <a:tcPr marL="20837" marR="20837" marT="10419" marB="10419" anchor="ctr">
                    <a:lnL w="1230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384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31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31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29876623"/>
                  </a:ext>
                </a:extLst>
              </a:tr>
              <a:tr h="161158">
                <a:tc>
                  <a:txBody>
                    <a:bodyPr/>
                    <a:lstStyle/>
                    <a:p>
                      <a:endParaRPr lang="fr-FR" sz="1050">
                        <a:effectLst/>
                      </a:endParaRPr>
                    </a:p>
                  </a:txBody>
                  <a:tcPr marL="20837" marR="20837" marT="10419" marB="10419" anchor="ctr">
                    <a:lnL w="24384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384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31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4384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900" dirty="0">
                          <a:effectLst/>
                          <a:latin typeface="Calibri" panose="020F0502020204030204" pitchFamily="34" charset="0"/>
                        </a:rPr>
                        <a:t>Barbara PLANTARD </a:t>
                      </a:r>
                      <a:endParaRPr lang="fr-FR" sz="1050" dirty="0">
                        <a:effectLst/>
                      </a:endParaRPr>
                    </a:p>
                  </a:txBody>
                  <a:tcPr marL="20837" marR="20837" marT="10419" marB="10419" anchor="ctr">
                    <a:lnL w="24384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30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31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4384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900" dirty="0">
                          <a:effectLst/>
                          <a:latin typeface="Calibri" panose="020F0502020204030204" pitchFamily="34" charset="0"/>
                        </a:rPr>
                        <a:t>IRC </a:t>
                      </a:r>
                      <a:endParaRPr lang="fr-FR" sz="1050" dirty="0">
                        <a:effectLst/>
                      </a:endParaRPr>
                    </a:p>
                  </a:txBody>
                  <a:tcPr marL="20837" marR="20837" marT="10419" marB="10419" anchor="ctr">
                    <a:lnL w="1230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384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31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4384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73350170"/>
                  </a:ext>
                </a:extLst>
              </a:tr>
            </a:tbl>
          </a:graphicData>
        </a:graphic>
      </p:graphicFrame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12DF5074-3B00-C448-9C2B-AAF687B76CB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3981212"/>
              </p:ext>
            </p:extLst>
          </p:nvPr>
        </p:nvGraphicFramePr>
        <p:xfrm>
          <a:off x="6095687" y="2464584"/>
          <a:ext cx="5605983" cy="4062000"/>
        </p:xfrm>
        <a:graphic>
          <a:graphicData uri="http://schemas.openxmlformats.org/drawingml/2006/table">
            <a:tbl>
              <a:tblPr/>
              <a:tblGrid>
                <a:gridCol w="1868661">
                  <a:extLst>
                    <a:ext uri="{9D8B030D-6E8A-4147-A177-3AD203B41FA5}">
                      <a16:colId xmlns:a16="http://schemas.microsoft.com/office/drawing/2014/main" val="426866187"/>
                    </a:ext>
                  </a:extLst>
                </a:gridCol>
                <a:gridCol w="1868661">
                  <a:extLst>
                    <a:ext uri="{9D8B030D-6E8A-4147-A177-3AD203B41FA5}">
                      <a16:colId xmlns:a16="http://schemas.microsoft.com/office/drawing/2014/main" val="346196000"/>
                    </a:ext>
                  </a:extLst>
                </a:gridCol>
                <a:gridCol w="1868661">
                  <a:extLst>
                    <a:ext uri="{9D8B030D-6E8A-4147-A177-3AD203B41FA5}">
                      <a16:colId xmlns:a16="http://schemas.microsoft.com/office/drawing/2014/main" val="999949915"/>
                    </a:ext>
                  </a:extLst>
                </a:gridCol>
              </a:tblGrid>
              <a:tr h="279495">
                <a:tc gridSpan="2">
                  <a:txBody>
                    <a:bodyPr/>
                    <a:lstStyle/>
                    <a:p>
                      <a:r>
                        <a:rPr lang="fr-FR" sz="900" b="1">
                          <a:effectLst/>
                          <a:latin typeface="Calibri" panose="020F0502020204030204" pitchFamily="34" charset="0"/>
                        </a:rPr>
                        <a:t>CENTRE </a:t>
                      </a:r>
                      <a:endParaRPr lang="fr-FR" sz="1050">
                        <a:effectLst/>
                      </a:endParaRPr>
                    </a:p>
                    <a:p>
                      <a:r>
                        <a:rPr lang="fr-FR" sz="900" b="1">
                          <a:effectLst/>
                          <a:latin typeface="Calibri" panose="020F0502020204030204" pitchFamily="34" charset="0"/>
                        </a:rPr>
                        <a:t>MEMBRES </a:t>
                      </a:r>
                      <a:endParaRPr lang="fr-FR" sz="1050">
                        <a:effectLst/>
                      </a:endParaRPr>
                    </a:p>
                  </a:txBody>
                  <a:tcPr marL="20837" marR="20837" marT="10419" marB="10419" anchor="ctr">
                    <a:lnL w="24384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30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4384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4384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900" b="1">
                          <a:effectLst/>
                          <a:latin typeface="Calibri" panose="020F0502020204030204" pitchFamily="34" charset="0"/>
                        </a:rPr>
                        <a:t>SPECIALITE </a:t>
                      </a:r>
                      <a:endParaRPr lang="fr-FR" sz="1050">
                        <a:effectLst/>
                      </a:endParaRPr>
                    </a:p>
                  </a:txBody>
                  <a:tcPr marL="20837" marR="20837" marT="10419" marB="10419" anchor="ctr">
                    <a:lnL w="1230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384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4384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4384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25686754"/>
                  </a:ext>
                </a:extLst>
              </a:tr>
              <a:tr h="182936">
                <a:tc>
                  <a:txBody>
                    <a:bodyPr/>
                    <a:lstStyle/>
                    <a:p>
                      <a:endParaRPr lang="fr-FR" sz="1050">
                        <a:effectLst/>
                      </a:endParaRPr>
                    </a:p>
                  </a:txBody>
                  <a:tcPr marL="20837" marR="20837" marT="10419" marB="10419" anchor="ctr">
                    <a:lnL w="24384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384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4384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31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900">
                          <a:effectLst/>
                          <a:latin typeface="Calibri" panose="020F0502020204030204" pitchFamily="34" charset="0"/>
                        </a:rPr>
                        <a:t>Dr Gwénaël LE MOAL </a:t>
                      </a:r>
                      <a:endParaRPr lang="fr-FR" sz="1050">
                        <a:effectLst/>
                      </a:endParaRPr>
                    </a:p>
                  </a:txBody>
                  <a:tcPr marL="20837" marR="20837" marT="10419" marB="10419" anchor="ctr">
                    <a:lnL w="24384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30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4384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31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900" dirty="0">
                          <a:effectLst/>
                          <a:latin typeface="Calibri" panose="020F0502020204030204" pitchFamily="34" charset="0"/>
                        </a:rPr>
                        <a:t>Coordinateur – Maladies infectieuses </a:t>
                      </a:r>
                      <a:endParaRPr lang="fr-FR" sz="1050" dirty="0">
                        <a:effectLst/>
                      </a:endParaRPr>
                    </a:p>
                  </a:txBody>
                  <a:tcPr marL="20837" marR="20837" marT="10419" marB="10419" anchor="ctr">
                    <a:lnL w="1230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384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4384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31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09468666"/>
                  </a:ext>
                </a:extLst>
              </a:tr>
              <a:tr h="182936">
                <a:tc>
                  <a:txBody>
                    <a:bodyPr/>
                    <a:lstStyle/>
                    <a:p>
                      <a:endParaRPr lang="fr-FR" sz="1050">
                        <a:effectLst/>
                      </a:endParaRPr>
                    </a:p>
                  </a:txBody>
                  <a:tcPr marL="20837" marR="20837" marT="10419" marB="10419" anchor="ctr">
                    <a:lnL w="24384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384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31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31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900">
                          <a:effectLst/>
                          <a:latin typeface="Calibri" panose="020F0502020204030204" pitchFamily="34" charset="0"/>
                        </a:rPr>
                        <a:t>Dr Diama NDIAYE </a:t>
                      </a:r>
                      <a:endParaRPr lang="fr-FR" sz="1050">
                        <a:effectLst/>
                      </a:endParaRPr>
                    </a:p>
                  </a:txBody>
                  <a:tcPr marL="20837" marR="20837" marT="10419" marB="10419" anchor="ctr">
                    <a:lnL w="24384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30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31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31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900">
                          <a:effectLst/>
                          <a:latin typeface="Calibri" panose="020F0502020204030204" pitchFamily="34" charset="0"/>
                        </a:rPr>
                        <a:t>Maladies infectieuses </a:t>
                      </a:r>
                      <a:endParaRPr lang="fr-FR" sz="1050">
                        <a:effectLst/>
                      </a:endParaRPr>
                    </a:p>
                  </a:txBody>
                  <a:tcPr marL="20837" marR="20837" marT="10419" marB="10419" anchor="ctr">
                    <a:lnL w="1230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384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31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31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04488395"/>
                  </a:ext>
                </a:extLst>
              </a:tr>
              <a:tr h="182936">
                <a:tc>
                  <a:txBody>
                    <a:bodyPr/>
                    <a:lstStyle/>
                    <a:p>
                      <a:endParaRPr lang="fr-FR" sz="1050">
                        <a:effectLst/>
                      </a:endParaRPr>
                    </a:p>
                  </a:txBody>
                  <a:tcPr marL="20837" marR="20837" marT="10419" marB="10419" anchor="ctr">
                    <a:lnL w="24384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384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31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57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900">
                          <a:effectLst/>
                          <a:latin typeface="Calibri" panose="020F0502020204030204" pitchFamily="34" charset="0"/>
                        </a:rPr>
                        <a:t>Dr Sébastien VINGERHOETS </a:t>
                      </a:r>
                      <a:endParaRPr lang="fr-FR" sz="1050">
                        <a:effectLst/>
                      </a:endParaRPr>
                    </a:p>
                  </a:txBody>
                  <a:tcPr marL="20837" marR="20837" marT="10419" marB="10419" anchor="ctr">
                    <a:lnL w="24384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30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31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57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900">
                          <a:effectLst/>
                          <a:latin typeface="Calibri" panose="020F0502020204030204" pitchFamily="34" charset="0"/>
                        </a:rPr>
                        <a:t>Maladies infectieuses </a:t>
                      </a:r>
                      <a:endParaRPr lang="fr-FR" sz="1050">
                        <a:effectLst/>
                      </a:endParaRPr>
                    </a:p>
                  </a:txBody>
                  <a:tcPr marL="20837" marR="20837" marT="10419" marB="10419" anchor="ctr">
                    <a:lnL w="1230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384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31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57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67030391"/>
                  </a:ext>
                </a:extLst>
              </a:tr>
              <a:tr h="150750">
                <a:tc>
                  <a:txBody>
                    <a:bodyPr/>
                    <a:lstStyle/>
                    <a:p>
                      <a:r>
                        <a:rPr lang="fr-FR" sz="900" b="1">
                          <a:effectLst/>
                          <a:latin typeface="Calibri" panose="020F0502020204030204" pitchFamily="34" charset="0"/>
                        </a:rPr>
                        <a:t>CHU POITIERS </a:t>
                      </a:r>
                      <a:endParaRPr lang="fr-FR" sz="1050">
                        <a:effectLst/>
                      </a:endParaRPr>
                    </a:p>
                  </a:txBody>
                  <a:tcPr marL="20837" marR="20837" marT="10419" marB="10419" anchor="ctr">
                    <a:lnL w="24384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384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57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31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900">
                          <a:effectLst/>
                          <a:latin typeface="Calibri" panose="020F0502020204030204" pitchFamily="34" charset="0"/>
                        </a:rPr>
                        <a:t>Pr PRIES Pierre </a:t>
                      </a:r>
                      <a:endParaRPr lang="fr-FR" sz="1050">
                        <a:effectLst/>
                      </a:endParaRPr>
                    </a:p>
                  </a:txBody>
                  <a:tcPr marL="20837" marR="20837" marT="10419" marB="10419" anchor="ctr">
                    <a:lnL w="24384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30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57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31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900">
                          <a:effectLst/>
                          <a:latin typeface="Calibri" panose="020F0502020204030204" pitchFamily="34" charset="0"/>
                        </a:rPr>
                        <a:t>Orthopédie </a:t>
                      </a:r>
                      <a:endParaRPr lang="fr-FR" sz="1050">
                        <a:effectLst/>
                      </a:endParaRPr>
                    </a:p>
                  </a:txBody>
                  <a:tcPr marL="20837" marR="20837" marT="10419" marB="10419" anchor="ctr">
                    <a:lnL w="1230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384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57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31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34982431"/>
                  </a:ext>
                </a:extLst>
              </a:tr>
              <a:tr h="182936">
                <a:tc>
                  <a:txBody>
                    <a:bodyPr/>
                    <a:lstStyle/>
                    <a:p>
                      <a:endParaRPr lang="fr-FR" sz="1050">
                        <a:effectLst/>
                      </a:endParaRPr>
                    </a:p>
                  </a:txBody>
                  <a:tcPr marL="20837" marR="20837" marT="10419" marB="10419" anchor="ctr">
                    <a:lnL w="24384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384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31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31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900">
                          <a:effectLst/>
                          <a:latin typeface="Calibri" panose="020F0502020204030204" pitchFamily="34" charset="0"/>
                        </a:rPr>
                        <a:t>Dr Rachel BRAULT </a:t>
                      </a:r>
                      <a:endParaRPr lang="fr-FR" sz="1050">
                        <a:effectLst/>
                      </a:endParaRPr>
                    </a:p>
                  </a:txBody>
                  <a:tcPr marL="20837" marR="20837" marT="10419" marB="10419" anchor="ctr">
                    <a:lnL w="24384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30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31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31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900">
                          <a:effectLst/>
                          <a:latin typeface="Calibri" panose="020F0502020204030204" pitchFamily="34" charset="0"/>
                        </a:rPr>
                        <a:t>Rhumatologie </a:t>
                      </a:r>
                      <a:endParaRPr lang="fr-FR" sz="1050">
                        <a:effectLst/>
                      </a:endParaRPr>
                    </a:p>
                  </a:txBody>
                  <a:tcPr marL="20837" marR="20837" marT="10419" marB="10419" anchor="ctr">
                    <a:lnL w="1230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384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31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31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8514853"/>
                  </a:ext>
                </a:extLst>
              </a:tr>
              <a:tr h="182936">
                <a:tc>
                  <a:txBody>
                    <a:bodyPr/>
                    <a:lstStyle/>
                    <a:p>
                      <a:endParaRPr lang="fr-FR" sz="1050">
                        <a:effectLst/>
                      </a:endParaRPr>
                    </a:p>
                  </a:txBody>
                  <a:tcPr marL="20837" marR="20837" marT="10419" marB="10419" anchor="ctr">
                    <a:lnL w="24384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384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31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31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900">
                          <a:effectLst/>
                          <a:latin typeface="Calibri" panose="020F0502020204030204" pitchFamily="34" charset="0"/>
                        </a:rPr>
                        <a:t>Dr Chloé PLOUZEAU-JAYLE </a:t>
                      </a:r>
                      <a:endParaRPr lang="fr-FR" sz="1050">
                        <a:effectLst/>
                      </a:endParaRPr>
                    </a:p>
                  </a:txBody>
                  <a:tcPr marL="20837" marR="20837" marT="10419" marB="10419" anchor="ctr">
                    <a:lnL w="24384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30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31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31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900">
                          <a:effectLst/>
                          <a:latin typeface="Calibri" panose="020F0502020204030204" pitchFamily="34" charset="0"/>
                        </a:rPr>
                        <a:t>Microbiologie </a:t>
                      </a:r>
                      <a:endParaRPr lang="fr-FR" sz="1050">
                        <a:effectLst/>
                      </a:endParaRPr>
                    </a:p>
                  </a:txBody>
                  <a:tcPr marL="20837" marR="20837" marT="10419" marB="10419" anchor="ctr">
                    <a:lnL w="1230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384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31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31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73147165"/>
                  </a:ext>
                </a:extLst>
              </a:tr>
              <a:tr h="182936">
                <a:tc>
                  <a:txBody>
                    <a:bodyPr/>
                    <a:lstStyle/>
                    <a:p>
                      <a:endParaRPr lang="fr-FR" sz="1050">
                        <a:effectLst/>
                      </a:endParaRPr>
                    </a:p>
                  </a:txBody>
                  <a:tcPr marL="20837" marR="20837" marT="10419" marB="10419" anchor="ctr">
                    <a:lnL w="24384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384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31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4384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900">
                          <a:effectLst/>
                          <a:latin typeface="Calibri" panose="020F0502020204030204" pitchFamily="34" charset="0"/>
                        </a:rPr>
                        <a:t>Céline THOMAS </a:t>
                      </a:r>
                      <a:endParaRPr lang="fr-FR" sz="1050">
                        <a:effectLst/>
                      </a:endParaRPr>
                    </a:p>
                  </a:txBody>
                  <a:tcPr marL="20837" marR="20837" marT="10419" marB="10419" anchor="ctr">
                    <a:lnL w="24384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30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31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4384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900">
                          <a:effectLst/>
                          <a:latin typeface="Calibri" panose="020F0502020204030204" pitchFamily="34" charset="0"/>
                        </a:rPr>
                        <a:t>ARC </a:t>
                      </a:r>
                      <a:endParaRPr lang="fr-FR" sz="1050">
                        <a:effectLst/>
                      </a:endParaRPr>
                    </a:p>
                  </a:txBody>
                  <a:tcPr marL="20837" marR="20837" marT="10419" marB="10419" anchor="ctr">
                    <a:lnL w="1230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384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31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4384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16556252"/>
                  </a:ext>
                </a:extLst>
              </a:tr>
              <a:tr h="182936">
                <a:tc>
                  <a:txBody>
                    <a:bodyPr/>
                    <a:lstStyle/>
                    <a:p>
                      <a:endParaRPr lang="fr-FR" sz="1050">
                        <a:effectLst/>
                      </a:endParaRPr>
                    </a:p>
                  </a:txBody>
                  <a:tcPr marL="20837" marR="20837" marT="10419" marB="10419" anchor="ctr">
                    <a:lnL w="24384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384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4384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31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900">
                          <a:effectLst/>
                          <a:latin typeface="Calibri" panose="020F0502020204030204" pitchFamily="34" charset="0"/>
                        </a:rPr>
                        <a:t>Dr Cédric ARVIEUX </a:t>
                      </a:r>
                      <a:endParaRPr lang="fr-FR" sz="1050">
                        <a:effectLst/>
                      </a:endParaRPr>
                    </a:p>
                  </a:txBody>
                  <a:tcPr marL="20837" marR="20837" marT="10419" marB="10419" anchor="ctr">
                    <a:lnL w="24384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30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4384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31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900">
                          <a:effectLst/>
                          <a:latin typeface="Calibri" panose="020F0502020204030204" pitchFamily="34" charset="0"/>
                        </a:rPr>
                        <a:t>Maladies infectieuses et Émergentes </a:t>
                      </a:r>
                      <a:endParaRPr lang="fr-FR" sz="1050">
                        <a:effectLst/>
                      </a:endParaRPr>
                    </a:p>
                  </a:txBody>
                  <a:tcPr marL="20837" marR="20837" marT="10419" marB="10419" anchor="ctr">
                    <a:lnL w="1230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384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4384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31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03025492"/>
                  </a:ext>
                </a:extLst>
              </a:tr>
              <a:tr h="182936">
                <a:tc>
                  <a:txBody>
                    <a:bodyPr/>
                    <a:lstStyle/>
                    <a:p>
                      <a:endParaRPr lang="fr-FR" sz="1050">
                        <a:effectLst/>
                      </a:endParaRPr>
                    </a:p>
                  </a:txBody>
                  <a:tcPr marL="20837" marR="20837" marT="10419" marB="10419" anchor="ctr">
                    <a:lnL w="24384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384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31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31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900">
                          <a:effectLst/>
                          <a:latin typeface="Calibri" panose="020F0502020204030204" pitchFamily="34" charset="0"/>
                        </a:rPr>
                        <a:t>Dr Harold COMMON </a:t>
                      </a:r>
                      <a:endParaRPr lang="fr-FR" sz="1050">
                        <a:effectLst/>
                      </a:endParaRPr>
                    </a:p>
                  </a:txBody>
                  <a:tcPr marL="20837" marR="20837" marT="10419" marB="10419" anchor="ctr">
                    <a:lnL w="24384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30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31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31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900">
                          <a:effectLst/>
                          <a:latin typeface="Calibri" panose="020F0502020204030204" pitchFamily="34" charset="0"/>
                        </a:rPr>
                        <a:t>Orthopédie </a:t>
                      </a:r>
                      <a:endParaRPr lang="fr-FR" sz="1050">
                        <a:effectLst/>
                      </a:endParaRPr>
                    </a:p>
                  </a:txBody>
                  <a:tcPr marL="20837" marR="20837" marT="10419" marB="10419" anchor="ctr">
                    <a:lnL w="1230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384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31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31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48873236"/>
                  </a:ext>
                </a:extLst>
              </a:tr>
              <a:tr h="182936">
                <a:tc>
                  <a:txBody>
                    <a:bodyPr/>
                    <a:lstStyle/>
                    <a:p>
                      <a:endParaRPr lang="fr-FR" sz="1050">
                        <a:effectLst/>
                      </a:endParaRPr>
                    </a:p>
                  </a:txBody>
                  <a:tcPr marL="20837" marR="20837" marT="10419" marB="10419" anchor="ctr">
                    <a:lnL w="24384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384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31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31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900">
                          <a:effectLst/>
                          <a:latin typeface="Calibri" panose="020F0502020204030204" pitchFamily="34" charset="0"/>
                        </a:rPr>
                        <a:t>Dr Sophie REISSIER </a:t>
                      </a:r>
                      <a:endParaRPr lang="fr-FR" sz="1050">
                        <a:effectLst/>
                      </a:endParaRPr>
                    </a:p>
                  </a:txBody>
                  <a:tcPr marL="20837" marR="20837" marT="10419" marB="10419" anchor="ctr">
                    <a:lnL w="24384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30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31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31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900">
                          <a:effectLst/>
                          <a:latin typeface="Calibri" panose="020F0502020204030204" pitchFamily="34" charset="0"/>
                        </a:rPr>
                        <a:t>Microbiologie </a:t>
                      </a:r>
                      <a:endParaRPr lang="fr-FR" sz="1050">
                        <a:effectLst/>
                      </a:endParaRPr>
                    </a:p>
                  </a:txBody>
                  <a:tcPr marL="20837" marR="20837" marT="10419" marB="10419" anchor="ctr">
                    <a:lnL w="1230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384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31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31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84020934"/>
                  </a:ext>
                </a:extLst>
              </a:tr>
              <a:tr h="150750">
                <a:tc>
                  <a:txBody>
                    <a:bodyPr/>
                    <a:lstStyle/>
                    <a:p>
                      <a:r>
                        <a:rPr lang="fr-FR" sz="900" b="1">
                          <a:effectLst/>
                          <a:latin typeface="Calibri" panose="020F0502020204030204" pitchFamily="34" charset="0"/>
                        </a:rPr>
                        <a:t>CHU RENNES </a:t>
                      </a:r>
                      <a:endParaRPr lang="fr-FR" sz="1050">
                        <a:effectLst/>
                      </a:endParaRPr>
                    </a:p>
                  </a:txBody>
                  <a:tcPr marL="20837" marR="20837" marT="10419" marB="10419" anchor="ctr">
                    <a:lnL w="24384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384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31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31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900">
                          <a:effectLst/>
                          <a:latin typeface="Calibri" panose="020F0502020204030204" pitchFamily="34" charset="0"/>
                        </a:rPr>
                        <a:t>Dr Olivia BERTHOUD </a:t>
                      </a:r>
                      <a:endParaRPr lang="fr-FR" sz="1050">
                        <a:effectLst/>
                      </a:endParaRPr>
                    </a:p>
                  </a:txBody>
                  <a:tcPr marL="20837" marR="20837" marT="10419" marB="10419" anchor="ctr">
                    <a:lnL w="24384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30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31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31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900">
                          <a:effectLst/>
                          <a:latin typeface="Calibri" panose="020F0502020204030204" pitchFamily="34" charset="0"/>
                        </a:rPr>
                        <a:t>Rhumatologie </a:t>
                      </a:r>
                      <a:endParaRPr lang="fr-FR" sz="1050">
                        <a:effectLst/>
                      </a:endParaRPr>
                    </a:p>
                  </a:txBody>
                  <a:tcPr marL="20837" marR="20837" marT="10419" marB="10419" anchor="ctr">
                    <a:lnL w="1230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384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31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31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53932263"/>
                  </a:ext>
                </a:extLst>
              </a:tr>
              <a:tr h="182936">
                <a:tc>
                  <a:txBody>
                    <a:bodyPr/>
                    <a:lstStyle/>
                    <a:p>
                      <a:endParaRPr lang="fr-FR" sz="1050">
                        <a:effectLst/>
                      </a:endParaRPr>
                    </a:p>
                  </a:txBody>
                  <a:tcPr marL="20837" marR="20837" marT="10419" marB="10419" anchor="ctr">
                    <a:lnL w="24384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384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31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31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900">
                          <a:effectLst/>
                          <a:latin typeface="Calibri" panose="020F0502020204030204" pitchFamily="34" charset="0"/>
                        </a:rPr>
                        <a:t>Dr Lise DURAND </a:t>
                      </a:r>
                      <a:endParaRPr lang="fr-FR" sz="1050">
                        <a:effectLst/>
                      </a:endParaRPr>
                    </a:p>
                  </a:txBody>
                  <a:tcPr marL="20837" marR="20837" marT="10419" marB="10419" anchor="ctr">
                    <a:lnL w="24384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30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31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31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900">
                          <a:effectLst/>
                          <a:latin typeface="Calibri" panose="020F0502020204030204" pitchFamily="34" charset="0"/>
                        </a:rPr>
                        <a:t>Pharmacie </a:t>
                      </a:r>
                      <a:endParaRPr lang="fr-FR" sz="1050">
                        <a:effectLst/>
                      </a:endParaRPr>
                    </a:p>
                  </a:txBody>
                  <a:tcPr marL="20837" marR="20837" marT="10419" marB="10419" anchor="ctr">
                    <a:lnL w="1230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384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31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31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86016408"/>
                  </a:ext>
                </a:extLst>
              </a:tr>
              <a:tr h="182936">
                <a:tc>
                  <a:txBody>
                    <a:bodyPr/>
                    <a:lstStyle/>
                    <a:p>
                      <a:endParaRPr lang="fr-FR" sz="1050">
                        <a:effectLst/>
                      </a:endParaRPr>
                    </a:p>
                  </a:txBody>
                  <a:tcPr marL="20837" marR="20837" marT="10419" marB="10419" anchor="ctr">
                    <a:lnL w="24384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384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31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31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900">
                          <a:effectLst/>
                          <a:latin typeface="Calibri" panose="020F0502020204030204" pitchFamily="34" charset="0"/>
                        </a:rPr>
                        <a:t>Dr Solène PATRAT-DELON </a:t>
                      </a:r>
                      <a:endParaRPr lang="fr-FR" sz="1050">
                        <a:effectLst/>
                      </a:endParaRPr>
                    </a:p>
                  </a:txBody>
                  <a:tcPr marL="20837" marR="20837" marT="10419" marB="10419" anchor="ctr">
                    <a:lnL w="24384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30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31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31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900">
                          <a:effectLst/>
                          <a:latin typeface="Calibri" panose="020F0502020204030204" pitchFamily="34" charset="0"/>
                        </a:rPr>
                        <a:t>Maladies infectieuses et Émergentes </a:t>
                      </a:r>
                      <a:endParaRPr lang="fr-FR" sz="1050">
                        <a:effectLst/>
                      </a:endParaRPr>
                    </a:p>
                  </a:txBody>
                  <a:tcPr marL="20837" marR="20837" marT="10419" marB="10419" anchor="ctr">
                    <a:lnL w="1230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384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31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31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90988663"/>
                  </a:ext>
                </a:extLst>
              </a:tr>
              <a:tr h="182936">
                <a:tc>
                  <a:txBody>
                    <a:bodyPr/>
                    <a:lstStyle/>
                    <a:p>
                      <a:endParaRPr lang="fr-FR" sz="1050">
                        <a:effectLst/>
                      </a:endParaRPr>
                    </a:p>
                  </a:txBody>
                  <a:tcPr marL="20837" marR="20837" marT="10419" marB="10419" anchor="ctr">
                    <a:lnL w="24384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384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31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4384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900">
                          <a:effectLst/>
                          <a:latin typeface="Calibri" panose="020F0502020204030204" pitchFamily="34" charset="0"/>
                        </a:rPr>
                        <a:t>Anne MEHEUT </a:t>
                      </a:r>
                      <a:endParaRPr lang="fr-FR" sz="1050">
                        <a:effectLst/>
                      </a:endParaRPr>
                    </a:p>
                  </a:txBody>
                  <a:tcPr marL="20837" marR="20837" marT="10419" marB="10419" anchor="ctr">
                    <a:lnL w="24384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30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31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4384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900">
                          <a:effectLst/>
                          <a:latin typeface="Calibri" panose="020F0502020204030204" pitchFamily="34" charset="0"/>
                        </a:rPr>
                        <a:t>ARC </a:t>
                      </a:r>
                      <a:endParaRPr lang="fr-FR" sz="1050">
                        <a:effectLst/>
                      </a:endParaRPr>
                    </a:p>
                  </a:txBody>
                  <a:tcPr marL="20837" marR="20837" marT="10419" marB="10419" anchor="ctr">
                    <a:lnL w="1230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384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31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4384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75616532"/>
                  </a:ext>
                </a:extLst>
              </a:tr>
              <a:tr h="182936">
                <a:tc>
                  <a:txBody>
                    <a:bodyPr/>
                    <a:lstStyle/>
                    <a:p>
                      <a:endParaRPr lang="fr-FR" sz="1050">
                        <a:effectLst/>
                      </a:endParaRPr>
                    </a:p>
                  </a:txBody>
                  <a:tcPr marL="20837" marR="20837" marT="10419" marB="10419" anchor="ctr">
                    <a:lnL w="24384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384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4384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31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900">
                          <a:effectLst/>
                          <a:latin typeface="Calibri" panose="020F0502020204030204" pitchFamily="34" charset="0"/>
                        </a:rPr>
                        <a:t>Pr Adrien LEMAIGNEN </a:t>
                      </a:r>
                      <a:endParaRPr lang="fr-FR" sz="1050">
                        <a:effectLst/>
                      </a:endParaRPr>
                    </a:p>
                  </a:txBody>
                  <a:tcPr marL="20837" marR="20837" marT="10419" marB="10419" anchor="ctr">
                    <a:lnL w="24384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30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4384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31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900">
                          <a:effectLst/>
                          <a:latin typeface="Calibri" panose="020F0502020204030204" pitchFamily="34" charset="0"/>
                        </a:rPr>
                        <a:t>Coordinateur – Maladies infectieuses </a:t>
                      </a:r>
                      <a:endParaRPr lang="fr-FR" sz="1050">
                        <a:effectLst/>
                      </a:endParaRPr>
                    </a:p>
                  </a:txBody>
                  <a:tcPr marL="20837" marR="20837" marT="10419" marB="10419" anchor="ctr">
                    <a:lnL w="1230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384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4384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31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47294493"/>
                  </a:ext>
                </a:extLst>
              </a:tr>
              <a:tr h="182936">
                <a:tc>
                  <a:txBody>
                    <a:bodyPr/>
                    <a:lstStyle/>
                    <a:p>
                      <a:endParaRPr lang="fr-FR" sz="1050">
                        <a:effectLst/>
                      </a:endParaRPr>
                    </a:p>
                  </a:txBody>
                  <a:tcPr marL="20837" marR="20837" marT="10419" marB="10419" anchor="ctr">
                    <a:lnL w="24384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384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31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31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900">
                          <a:effectLst/>
                          <a:latin typeface="Calibri" panose="020F0502020204030204" pitchFamily="34" charset="0"/>
                        </a:rPr>
                        <a:t>Dr Marion LACASSE </a:t>
                      </a:r>
                      <a:endParaRPr lang="fr-FR" sz="1050">
                        <a:effectLst/>
                      </a:endParaRPr>
                    </a:p>
                  </a:txBody>
                  <a:tcPr marL="20837" marR="20837" marT="10419" marB="10419" anchor="ctr">
                    <a:lnL w="24384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30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31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31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900">
                          <a:effectLst/>
                          <a:latin typeface="Calibri" panose="020F0502020204030204" pitchFamily="34" charset="0"/>
                        </a:rPr>
                        <a:t>Maladies infectieuses </a:t>
                      </a:r>
                      <a:endParaRPr lang="fr-FR" sz="1050">
                        <a:effectLst/>
                      </a:endParaRPr>
                    </a:p>
                  </a:txBody>
                  <a:tcPr marL="20837" marR="20837" marT="10419" marB="10419" anchor="ctr">
                    <a:lnL w="1230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384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31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31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02277771"/>
                  </a:ext>
                </a:extLst>
              </a:tr>
              <a:tr h="182936">
                <a:tc>
                  <a:txBody>
                    <a:bodyPr/>
                    <a:lstStyle/>
                    <a:p>
                      <a:endParaRPr lang="fr-FR" sz="1050">
                        <a:effectLst/>
                      </a:endParaRPr>
                    </a:p>
                  </a:txBody>
                  <a:tcPr marL="20837" marR="20837" marT="10419" marB="10419" anchor="ctr">
                    <a:lnL w="24384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384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31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31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900">
                          <a:effectLst/>
                          <a:latin typeface="Calibri" panose="020F0502020204030204" pitchFamily="34" charset="0"/>
                        </a:rPr>
                        <a:t>Pr Louis-Romée LE NAIL </a:t>
                      </a:r>
                      <a:endParaRPr lang="fr-FR" sz="1050">
                        <a:effectLst/>
                      </a:endParaRPr>
                    </a:p>
                  </a:txBody>
                  <a:tcPr marL="20837" marR="20837" marT="10419" marB="10419" anchor="ctr">
                    <a:lnL w="24384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30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31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31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900">
                          <a:effectLst/>
                          <a:latin typeface="Calibri" panose="020F0502020204030204" pitchFamily="34" charset="0"/>
                        </a:rPr>
                        <a:t>Orthopédie </a:t>
                      </a:r>
                      <a:endParaRPr lang="fr-FR" sz="1050">
                        <a:effectLst/>
                      </a:endParaRPr>
                    </a:p>
                  </a:txBody>
                  <a:tcPr marL="20837" marR="20837" marT="10419" marB="10419" anchor="ctr">
                    <a:lnL w="1230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384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31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31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70778907"/>
                  </a:ext>
                </a:extLst>
              </a:tr>
              <a:tr h="150750">
                <a:tc>
                  <a:txBody>
                    <a:bodyPr/>
                    <a:lstStyle/>
                    <a:p>
                      <a:r>
                        <a:rPr lang="fr-FR" sz="900" b="1">
                          <a:effectLst/>
                          <a:latin typeface="Calibri" panose="020F0502020204030204" pitchFamily="34" charset="0"/>
                        </a:rPr>
                        <a:t>CHU TOURS </a:t>
                      </a:r>
                      <a:endParaRPr lang="fr-FR" sz="1050">
                        <a:effectLst/>
                      </a:endParaRPr>
                    </a:p>
                  </a:txBody>
                  <a:tcPr marL="20837" marR="20837" marT="10419" marB="10419" anchor="ctr">
                    <a:lnL w="24384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384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31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31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900">
                          <a:effectLst/>
                          <a:latin typeface="Calibri" panose="020F0502020204030204" pitchFamily="34" charset="0"/>
                        </a:rPr>
                        <a:t>Pr Marie-Frédérique LARTIGUE </a:t>
                      </a:r>
                      <a:endParaRPr lang="fr-FR" sz="1050">
                        <a:effectLst/>
                      </a:endParaRPr>
                    </a:p>
                  </a:txBody>
                  <a:tcPr marL="20837" marR="20837" marT="10419" marB="10419" anchor="ctr">
                    <a:lnL w="24384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30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31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31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900">
                          <a:effectLst/>
                          <a:latin typeface="Calibri" panose="020F0502020204030204" pitchFamily="34" charset="0"/>
                        </a:rPr>
                        <a:t>Microbiologie </a:t>
                      </a:r>
                      <a:endParaRPr lang="fr-FR" sz="1050">
                        <a:effectLst/>
                      </a:endParaRPr>
                    </a:p>
                  </a:txBody>
                  <a:tcPr marL="20837" marR="20837" marT="10419" marB="10419" anchor="ctr">
                    <a:lnL w="1230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384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31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31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35907575"/>
                  </a:ext>
                </a:extLst>
              </a:tr>
              <a:tr h="182936">
                <a:tc>
                  <a:txBody>
                    <a:bodyPr/>
                    <a:lstStyle/>
                    <a:p>
                      <a:endParaRPr lang="fr-FR" sz="1050">
                        <a:effectLst/>
                      </a:endParaRPr>
                    </a:p>
                  </a:txBody>
                  <a:tcPr marL="20837" marR="20837" marT="10419" marB="10419" anchor="ctr">
                    <a:lnL w="24384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384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31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31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900">
                          <a:effectLst/>
                          <a:latin typeface="Calibri" panose="020F0502020204030204" pitchFamily="34" charset="0"/>
                        </a:rPr>
                        <a:t>Dr Laura CHAUFOUR </a:t>
                      </a:r>
                      <a:endParaRPr lang="fr-FR" sz="1050">
                        <a:effectLst/>
                      </a:endParaRPr>
                    </a:p>
                  </a:txBody>
                  <a:tcPr marL="20837" marR="20837" marT="10419" marB="10419" anchor="ctr">
                    <a:lnL w="24384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30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31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31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900">
                          <a:effectLst/>
                          <a:latin typeface="Calibri" panose="020F0502020204030204" pitchFamily="34" charset="0"/>
                        </a:rPr>
                        <a:t>Microbiologie </a:t>
                      </a:r>
                      <a:endParaRPr lang="fr-FR" sz="1050">
                        <a:effectLst/>
                      </a:endParaRPr>
                    </a:p>
                  </a:txBody>
                  <a:tcPr marL="20837" marR="20837" marT="10419" marB="10419" anchor="ctr">
                    <a:lnL w="1230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384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31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31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59259042"/>
                  </a:ext>
                </a:extLst>
              </a:tr>
              <a:tr h="182936">
                <a:tc>
                  <a:txBody>
                    <a:bodyPr/>
                    <a:lstStyle/>
                    <a:p>
                      <a:endParaRPr lang="fr-FR" sz="1050">
                        <a:effectLst/>
                      </a:endParaRPr>
                    </a:p>
                  </a:txBody>
                  <a:tcPr marL="20837" marR="20837" marT="10419" marB="10419" anchor="ctr">
                    <a:lnL w="24384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384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31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31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900">
                          <a:effectLst/>
                          <a:latin typeface="Calibri" panose="020F0502020204030204" pitchFamily="34" charset="0"/>
                        </a:rPr>
                        <a:t>Dr Vianney TULOUP </a:t>
                      </a:r>
                      <a:endParaRPr lang="fr-FR" sz="1050">
                        <a:effectLst/>
                      </a:endParaRPr>
                    </a:p>
                  </a:txBody>
                  <a:tcPr marL="20837" marR="20837" marT="10419" marB="10419" anchor="ctr">
                    <a:lnL w="24384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30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31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31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900">
                          <a:effectLst/>
                          <a:latin typeface="Calibri" panose="020F0502020204030204" pitchFamily="34" charset="0"/>
                        </a:rPr>
                        <a:t>Pharmacie </a:t>
                      </a:r>
                      <a:endParaRPr lang="fr-FR" sz="1050">
                        <a:effectLst/>
                      </a:endParaRPr>
                    </a:p>
                  </a:txBody>
                  <a:tcPr marL="20837" marR="20837" marT="10419" marB="10419" anchor="ctr">
                    <a:lnL w="1230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384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31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31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2942916"/>
                  </a:ext>
                </a:extLst>
              </a:tr>
              <a:tr h="182936">
                <a:tc>
                  <a:txBody>
                    <a:bodyPr/>
                    <a:lstStyle/>
                    <a:p>
                      <a:endParaRPr lang="fr-FR" sz="1050" dirty="0">
                        <a:effectLst/>
                      </a:endParaRPr>
                    </a:p>
                  </a:txBody>
                  <a:tcPr marL="20837" marR="20837" marT="10419" marB="10419" anchor="ctr">
                    <a:lnL w="24384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384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31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4384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900" dirty="0">
                          <a:effectLst/>
                          <a:latin typeface="Calibri" panose="020F0502020204030204" pitchFamily="34" charset="0"/>
                        </a:rPr>
                        <a:t>Isabelle LAPLAIGE </a:t>
                      </a:r>
                      <a:endParaRPr lang="fr-FR" sz="1050" dirty="0">
                        <a:effectLst/>
                      </a:endParaRPr>
                    </a:p>
                  </a:txBody>
                  <a:tcPr marL="20837" marR="20837" marT="10419" marB="10419" anchor="ctr">
                    <a:lnL w="24384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30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31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4384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900" dirty="0">
                          <a:effectLst/>
                          <a:latin typeface="Calibri" panose="020F0502020204030204" pitchFamily="34" charset="0"/>
                        </a:rPr>
                        <a:t>TEC/</a:t>
                      </a:r>
                      <a:r>
                        <a:rPr lang="fr-FR" sz="900" dirty="0" err="1">
                          <a:effectLst/>
                          <a:latin typeface="Calibri" panose="020F0502020204030204" pitchFamily="34" charset="0"/>
                        </a:rPr>
                        <a:t>Secrétariat</a:t>
                      </a:r>
                      <a:r>
                        <a:rPr lang="fr-FR" sz="900" dirty="0"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endParaRPr lang="fr-FR" sz="1050" dirty="0">
                        <a:effectLst/>
                      </a:endParaRPr>
                    </a:p>
                  </a:txBody>
                  <a:tcPr marL="20837" marR="20837" marT="10419" marB="10419" anchor="ctr">
                    <a:lnL w="1230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4384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31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4384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77616552"/>
                  </a:ext>
                </a:extLst>
              </a:tr>
            </a:tbl>
          </a:graphicData>
        </a:graphic>
      </p:graphicFrame>
      <p:sp>
        <p:nvSpPr>
          <p:cNvPr id="6" name="Rectangle 5"/>
          <p:cNvSpPr/>
          <p:nvPr/>
        </p:nvSpPr>
        <p:spPr>
          <a:xfrm>
            <a:off x="2319867" y="4323644"/>
            <a:ext cx="1682044" cy="36124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8712077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0B879722-E724-B846-A8AB-B396615970A7}"/>
              </a:ext>
            </a:extLst>
          </p:cNvPr>
          <p:cNvSpPr txBox="1">
            <a:spLocks/>
          </p:cNvSpPr>
          <p:nvPr/>
        </p:nvSpPr>
        <p:spPr>
          <a:xfrm>
            <a:off x="2269122" y="1967949"/>
            <a:ext cx="7871791" cy="1888434"/>
          </a:xfrm>
          <a:prstGeom prst="rect">
            <a:avLst/>
          </a:prstGeom>
          <a:ln w="22225">
            <a:solidFill>
              <a:schemeClr val="tx2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cap="all" baseline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fr-FR" dirty="0" err="1"/>
              <a:t>evenements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85957807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19BC84C-CDDD-B441-A599-10E5513E30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/>
              <a:t>Evenements</a:t>
            </a:r>
            <a:r>
              <a:rPr lang="fr-FR" dirty="0"/>
              <a:t> locaux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42A73B3-932F-E24C-BFD2-06553425AEE2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4010559"/>
          </a:xfrm>
        </p:spPr>
        <p:txBody>
          <a:bodyPr vert="horz" lIns="91440" tIns="45720" rIns="91440" bIns="45720" rtlCol="0" anchor="t">
            <a:normAutofit fontScale="92500" lnSpcReduction="20000"/>
          </a:bodyPr>
          <a:lstStyle/>
          <a:p>
            <a:r>
              <a:rPr lang="fr-FR" dirty="0"/>
              <a:t>Réunions régionales réseau</a:t>
            </a:r>
          </a:p>
          <a:p>
            <a:pPr lvl="1"/>
            <a:r>
              <a:rPr lang="fr-FR" dirty="0"/>
              <a:t>Reco IPOA à prévoir</a:t>
            </a:r>
          </a:p>
          <a:p>
            <a:r>
              <a:rPr lang="fr-FR" dirty="0"/>
              <a:t>Bibliographies/webinaires</a:t>
            </a:r>
          </a:p>
          <a:p>
            <a:pPr lvl="1"/>
            <a:r>
              <a:rPr lang="fr-FR" dirty="0"/>
              <a:t>Rennes 14/10</a:t>
            </a:r>
          </a:p>
          <a:p>
            <a:r>
              <a:rPr lang="fr-FR" dirty="0"/>
              <a:t>Mise en place de </a:t>
            </a:r>
            <a:r>
              <a:rPr lang="fr-FR" dirty="0" err="1"/>
              <a:t>rcp</a:t>
            </a:r>
            <a:r>
              <a:rPr lang="fr-FR" dirty="0"/>
              <a:t> inter-régionales ?</a:t>
            </a:r>
          </a:p>
          <a:p>
            <a:pPr lvl="1"/>
            <a:r>
              <a:rPr lang="fr-FR" dirty="0"/>
              <a:t>Visio</a:t>
            </a:r>
          </a:p>
          <a:p>
            <a:pPr lvl="1"/>
            <a:r>
              <a:rPr lang="fr-FR" dirty="0"/>
              <a:t>1/semestre, </a:t>
            </a:r>
            <a:r>
              <a:rPr lang="fr-FR" dirty="0" err="1"/>
              <a:t>idealement</a:t>
            </a:r>
            <a:r>
              <a:rPr lang="fr-FR" dirty="0"/>
              <a:t> mardi ou jeudi 12h30-14H</a:t>
            </a:r>
          </a:p>
          <a:p>
            <a:pPr lvl="1"/>
            <a:r>
              <a:rPr lang="fr-FR" dirty="0"/>
              <a:t>Cas particulièrement complexes POUR DISCUSSION</a:t>
            </a:r>
          </a:p>
          <a:p>
            <a:pPr lvl="1"/>
            <a:r>
              <a:rPr lang="fr-FR" dirty="0"/>
              <a:t>1 cas /ville, MAX 4 CAS PAR RCP</a:t>
            </a:r>
          </a:p>
          <a:p>
            <a:pPr lvl="1"/>
            <a:r>
              <a:rPr lang="fr-FR" dirty="0"/>
              <a:t>ORGANISATION TOURNANTE ?</a:t>
            </a:r>
          </a:p>
          <a:p>
            <a:pPr marL="457200" lvl="1" indent="0">
              <a:buClr>
                <a:srgbClr val="000000"/>
              </a:buClr>
              <a:buNone/>
            </a:pPr>
            <a:r>
              <a:rPr lang="fr-FR" dirty="0"/>
              <a:t>                            --&gt; Sondage à envoyer</a:t>
            </a:r>
          </a:p>
        </p:txBody>
      </p:sp>
    </p:spTree>
    <p:extLst>
      <p:ext uri="{BB962C8B-B14F-4D97-AF65-F5344CB8AC3E}">
        <p14:creationId xmlns:p14="http://schemas.microsoft.com/office/powerpoint/2010/main" val="401465420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146A8E2-731B-4B27-BFB2-119E045017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00156" y="592012"/>
            <a:ext cx="7991062" cy="1183779"/>
          </a:xfrm>
          <a:ln w="22225">
            <a:solidFill>
              <a:schemeClr val="tx2"/>
            </a:solidFill>
          </a:ln>
        </p:spPr>
        <p:txBody>
          <a:bodyPr/>
          <a:lstStyle/>
          <a:p>
            <a:r>
              <a:rPr lang="fr-FR" dirty="0"/>
              <a:t>Agenda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C01F51A-CB5F-488E-AA90-399C6046C1F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4141992"/>
          </a:xfrm>
        </p:spPr>
        <p:txBody>
          <a:bodyPr>
            <a:normAutofit fontScale="70000" lnSpcReduction="20000"/>
          </a:bodyPr>
          <a:lstStyle/>
          <a:p>
            <a:r>
              <a:rPr lang="fr-FR" dirty="0"/>
              <a:t>Prochaine journée du CRIOGO à </a:t>
            </a:r>
            <a:r>
              <a:rPr lang="fr-FR" dirty="0" err="1"/>
              <a:t>brest</a:t>
            </a:r>
            <a:r>
              <a:rPr lang="fr-FR" dirty="0"/>
              <a:t> : 22/01/2027</a:t>
            </a:r>
          </a:p>
          <a:p>
            <a:pPr lvl="1"/>
            <a:r>
              <a:rPr lang="fr-FR" dirty="0">
                <a:hlinkClick r:id="rId2"/>
              </a:rPr>
              <a:t>http://www.criogo.fr/ckfinder/userfiles/files/Programme%20provisoire%20CRIOGO%202027.pdf</a:t>
            </a:r>
            <a:r>
              <a:rPr lang="fr-FR" dirty="0"/>
              <a:t> </a:t>
            </a:r>
          </a:p>
          <a:p>
            <a:r>
              <a:rPr lang="fr-FR" dirty="0"/>
              <a:t>Prochain conseil scientifique hors journée annuelle: 16/06/2027 : 17 à 19h</a:t>
            </a:r>
          </a:p>
          <a:p>
            <a:r>
              <a:rPr lang="fr-FR" dirty="0"/>
              <a:t>Prochaine journée du </a:t>
            </a:r>
            <a:r>
              <a:rPr lang="fr-FR" dirty="0" err="1"/>
              <a:t>criogo</a:t>
            </a:r>
            <a:r>
              <a:rPr lang="fr-FR" dirty="0"/>
              <a:t> : </a:t>
            </a:r>
            <a:r>
              <a:rPr lang="fr-FR"/>
              <a:t>Angers </a:t>
            </a:r>
            <a:endParaRPr lang="fr-FR" dirty="0"/>
          </a:p>
          <a:p>
            <a:r>
              <a:rPr lang="fr-FR" dirty="0"/>
              <a:t>Prochain séminaire </a:t>
            </a:r>
            <a:r>
              <a:rPr lang="fr-FR" dirty="0" err="1"/>
              <a:t>conleau</a:t>
            </a:r>
            <a:r>
              <a:rPr lang="fr-FR" dirty="0"/>
              <a:t> : </a:t>
            </a:r>
          </a:p>
          <a:p>
            <a:pPr lvl="1"/>
            <a:r>
              <a:rPr lang="fr-FR" dirty="0"/>
              <a:t>octobre 2028? </a:t>
            </a:r>
            <a:r>
              <a:rPr lang="fr-FR" dirty="0">
                <a:sym typeface="Wingdings" pitchFamily="2" charset="2"/>
              </a:rPr>
              <a:t> DOODLE PROPOSÉ</a:t>
            </a:r>
            <a:endParaRPr lang="fr-FR" dirty="0"/>
          </a:p>
          <a:p>
            <a:pPr lvl="1"/>
            <a:r>
              <a:rPr lang="fr-FR" dirty="0" err="1"/>
              <a:t>Conleau</a:t>
            </a:r>
            <a:r>
              <a:rPr lang="fr-FR" dirty="0"/>
              <a:t> ou ailleurs ? </a:t>
            </a:r>
            <a:r>
              <a:rPr lang="fr-FR" dirty="0">
                <a:sym typeface="Wingdings" pitchFamily="2" charset="2"/>
              </a:rPr>
              <a:t> AU BORD DE LA MER, CENTRAL : DEVIS À VOIR (</a:t>
            </a:r>
            <a:r>
              <a:rPr lang="fr-FR" dirty="0" err="1">
                <a:sym typeface="Wingdings" pitchFamily="2" charset="2"/>
              </a:rPr>
              <a:t>Conleau</a:t>
            </a:r>
            <a:r>
              <a:rPr lang="fr-FR" dirty="0">
                <a:sym typeface="Wingdings" pitchFamily="2" charset="2"/>
              </a:rPr>
              <a:t> : bon marché), PAS DE DATE BLOQUÉE AU ROOF</a:t>
            </a:r>
          </a:p>
          <a:p>
            <a:pPr marL="457200" lvl="1" indent="0">
              <a:buNone/>
            </a:pPr>
            <a:r>
              <a:rPr lang="fr-FR" dirty="0">
                <a:sym typeface="Wingdings" pitchFamily="2" charset="2"/>
              </a:rPr>
              <a:t>		 Proposition </a:t>
            </a:r>
            <a:r>
              <a:rPr lang="fr-FR" dirty="0" err="1">
                <a:sym typeface="Wingdings" pitchFamily="2" charset="2"/>
              </a:rPr>
              <a:t>Framadate</a:t>
            </a:r>
            <a:r>
              <a:rPr lang="fr-FR" dirty="0">
                <a:sym typeface="Wingdings" pitchFamily="2" charset="2"/>
              </a:rPr>
              <a:t> pour date + choix du lieu</a:t>
            </a:r>
            <a:endParaRPr lang="fr-FR" dirty="0"/>
          </a:p>
          <a:p>
            <a:r>
              <a:rPr lang="fr-FR" dirty="0"/>
              <a:t>Congrès date: </a:t>
            </a:r>
          </a:p>
          <a:p>
            <a:pPr lvl="1"/>
            <a:r>
              <a:rPr lang="fr-FR" dirty="0"/>
              <a:t>JNI 9-11/06/2027</a:t>
            </a:r>
          </a:p>
          <a:p>
            <a:pPr lvl="1"/>
            <a:r>
              <a:rPr lang="fr-FR" dirty="0"/>
              <a:t>EBJIS Copenhague 23-25/09/2027</a:t>
            </a:r>
          </a:p>
          <a:p>
            <a:pPr lvl="1"/>
            <a:r>
              <a:rPr lang="fr-FR" dirty="0"/>
              <a:t>CRIOAC Lille 16-17/09/2027</a:t>
            </a:r>
          </a:p>
          <a:p>
            <a:pPr lvl="1"/>
            <a:r>
              <a:rPr lang="fr-FR" dirty="0"/>
              <a:t>SOFCOT 8-10/11/2027</a:t>
            </a:r>
          </a:p>
          <a:p>
            <a:pPr lvl="1"/>
            <a:endParaRPr lang="fr-FR" dirty="0"/>
          </a:p>
          <a:p>
            <a:pPr lvl="1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673247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146A8E2-731B-4B27-BFB2-119E045017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00156" y="592012"/>
            <a:ext cx="7991062" cy="1183779"/>
          </a:xfrm>
          <a:ln w="22225">
            <a:solidFill>
              <a:schemeClr val="tx2"/>
            </a:solidFill>
          </a:ln>
        </p:spPr>
        <p:txBody>
          <a:bodyPr/>
          <a:lstStyle/>
          <a:p>
            <a:r>
              <a:rPr lang="fr-FR" dirty="0"/>
              <a:t>Agenda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C01F51A-CB5F-488E-AA90-399C6046C1F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4141992"/>
          </a:xfrm>
        </p:spPr>
        <p:txBody>
          <a:bodyPr vert="horz" lIns="91440" tIns="45720" rIns="91440" bIns="45720" rtlCol="0" anchor="t">
            <a:normAutofit fontScale="92500" lnSpcReduction="10000"/>
          </a:bodyPr>
          <a:lstStyle/>
          <a:p>
            <a:r>
              <a:rPr lang="fr-FR" dirty="0"/>
              <a:t>Proposition pour la prochaine journée du CRIOGO (Brest)</a:t>
            </a:r>
            <a:endParaRPr lang="fr-FR" sz="2900" dirty="0"/>
          </a:p>
          <a:p>
            <a:pPr lvl="1"/>
            <a:r>
              <a:rPr lang="fr-FR" dirty="0"/>
              <a:t>Conseil scientifique à minima (problématiques de recherche largement abordées à </a:t>
            </a:r>
            <a:r>
              <a:rPr lang="fr-FR" dirty="0" err="1"/>
              <a:t>Conleau</a:t>
            </a:r>
            <a:r>
              <a:rPr lang="fr-FR" dirty="0"/>
              <a:t>)</a:t>
            </a:r>
          </a:p>
          <a:p>
            <a:pPr lvl="1">
              <a:buClr>
                <a:srgbClr val="000000"/>
              </a:buClr>
            </a:pPr>
            <a:r>
              <a:rPr lang="fr-FR" dirty="0"/>
              <a:t>Conseil de gestion plus prolongé avec accès </a:t>
            </a:r>
            <a:r>
              <a:rPr lang="fr-FR" dirty="0" err="1"/>
              <a:t>visio</a:t>
            </a:r>
          </a:p>
          <a:p>
            <a:pPr lvl="2">
              <a:buClr>
                <a:srgbClr val="000000"/>
              </a:buClr>
            </a:pPr>
            <a:r>
              <a:rPr lang="fr-FR" dirty="0"/>
              <a:t>Invitation Damien Bruel (DGS)</a:t>
            </a:r>
          </a:p>
          <a:p>
            <a:pPr lvl="2">
              <a:buClr>
                <a:srgbClr val="000000"/>
              </a:buClr>
            </a:pPr>
            <a:r>
              <a:rPr lang="fr-FR" dirty="0"/>
              <a:t>Invitation directeurs référents des </a:t>
            </a:r>
            <a:r>
              <a:rPr lang="fr-FR" dirty="0" err="1"/>
              <a:t>CRIOAc</a:t>
            </a:r>
            <a:r>
              <a:rPr lang="fr-FR" dirty="0"/>
              <a:t> des 6 centres</a:t>
            </a:r>
          </a:p>
          <a:p>
            <a:pPr lvl="2">
              <a:buClr>
                <a:srgbClr val="000000"/>
              </a:buClr>
            </a:pPr>
            <a:r>
              <a:rPr lang="fr-FR" dirty="0" err="1"/>
              <a:t>Presentation</a:t>
            </a:r>
            <a:r>
              <a:rPr lang="fr-FR" dirty="0"/>
              <a:t> des comptes des 6 centres</a:t>
            </a:r>
          </a:p>
          <a:p>
            <a:pPr lvl="2">
              <a:buClr>
                <a:srgbClr val="000000"/>
              </a:buClr>
            </a:pPr>
            <a:r>
              <a:rPr lang="fr-FR" dirty="0"/>
              <a:t>Aborder les problématiques récurrentes </a:t>
            </a:r>
          </a:p>
          <a:p>
            <a:pPr lvl="3">
              <a:buClr>
                <a:srgbClr val="000000"/>
              </a:buClr>
            </a:pPr>
            <a:r>
              <a:rPr lang="fr-FR" dirty="0"/>
              <a:t>Rappels financement des </a:t>
            </a:r>
            <a:r>
              <a:rPr lang="fr-FR" dirty="0" err="1"/>
              <a:t>CRIOAc</a:t>
            </a:r>
          </a:p>
          <a:p>
            <a:pPr lvl="3">
              <a:buClr>
                <a:srgbClr val="000000"/>
              </a:buClr>
            </a:pPr>
            <a:r>
              <a:rPr lang="fr-FR" dirty="0"/>
              <a:t>Quelle Utilisation possible des fonds DGS ?</a:t>
            </a:r>
          </a:p>
          <a:p>
            <a:pPr lvl="3">
              <a:buClr>
                <a:srgbClr val="000000"/>
              </a:buClr>
            </a:pPr>
            <a:r>
              <a:rPr lang="fr-FR" dirty="0"/>
              <a:t>Financement de la microbio innovante : via la majoration séjours </a:t>
            </a:r>
            <a:r>
              <a:rPr lang="fr-FR" dirty="0" err="1"/>
              <a:t>chir</a:t>
            </a:r>
            <a:r>
              <a:rPr lang="fr-FR" dirty="0"/>
              <a:t> ?</a:t>
            </a:r>
          </a:p>
          <a:p>
            <a:pPr marL="0" indent="0">
              <a:buClr>
                <a:srgbClr val="000000"/>
              </a:buClr>
              <a:buNone/>
            </a:pPr>
            <a:r>
              <a:rPr lang="fr-FR" dirty="0"/>
              <a:t>--&gt; Chaque responsable de centre prévient son directeur référent</a:t>
            </a:r>
          </a:p>
          <a:p>
            <a:pPr marL="0" indent="0">
              <a:buClr>
                <a:srgbClr val="000000"/>
              </a:buClr>
              <a:buNone/>
            </a:pPr>
            <a:r>
              <a:rPr lang="fr-FR" dirty="0"/>
              <a:t>--&gt; AL contacte Damien Bruel, communication d'un ODJ</a:t>
            </a:r>
          </a:p>
          <a:p>
            <a:pPr lvl="3">
              <a:buClr>
                <a:srgbClr val="000000"/>
              </a:buClr>
            </a:pPr>
            <a:endParaRPr lang="fr-FR" dirty="0"/>
          </a:p>
          <a:p>
            <a:pPr lvl="1"/>
            <a:endParaRPr lang="fr-FR" dirty="0"/>
          </a:p>
          <a:p>
            <a:pPr lvl="1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4460364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00A086-5A61-4958-88F0-84C75191D8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1647" y="876180"/>
            <a:ext cx="10364451" cy="929471"/>
          </a:xfrm>
          <a:ln w="22225">
            <a:solidFill>
              <a:schemeClr val="tx2"/>
            </a:solidFill>
          </a:ln>
        </p:spPr>
        <p:txBody>
          <a:bodyPr/>
          <a:lstStyle/>
          <a:p>
            <a:r>
              <a:rPr lang="fr-FR" dirty="0"/>
              <a:t>Questions diverses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FA02E64-BE17-D24D-B92A-1E764BA8F3FA}"/>
              </a:ext>
            </a:extLst>
          </p:cNvPr>
          <p:cNvSpPr txBox="1">
            <a:spLocks/>
          </p:cNvSpPr>
          <p:nvPr/>
        </p:nvSpPr>
        <p:spPr>
          <a:xfrm>
            <a:off x="913774" y="2367092"/>
            <a:ext cx="10363826" cy="4141992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20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8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C </a:t>
            </a:r>
            <a:r>
              <a:rPr lang="fr-FR" dirty="0" err="1"/>
              <a:t>Nich</a:t>
            </a:r>
            <a:r>
              <a:rPr lang="fr-FR" dirty="0"/>
              <a:t> est éditeur pour EMC Appareil locomoteur</a:t>
            </a:r>
          </a:p>
          <a:p>
            <a:pPr lvl="1"/>
            <a:r>
              <a:rPr lang="fr-FR" dirty="0"/>
              <a:t>Actualisation nécessaire de chapitres de l’EMC, très lu et consulté par les orthopédistes en particulier</a:t>
            </a:r>
          </a:p>
          <a:p>
            <a:pPr lvl="1"/>
            <a:r>
              <a:rPr lang="fr-FR" dirty="0"/>
              <a:t>Possibilité de le porter avec le CRIOGO, </a:t>
            </a:r>
            <a:r>
              <a:rPr lang="fr-FR" dirty="0" err="1"/>
              <a:t>interessant</a:t>
            </a:r>
            <a:r>
              <a:rPr lang="fr-FR" dirty="0"/>
              <a:t> en termes d’image</a:t>
            </a:r>
          </a:p>
          <a:p>
            <a:pPr lvl="1"/>
            <a:r>
              <a:rPr lang="fr-FR" dirty="0"/>
              <a:t>Le faire avec un quorum ortho/</a:t>
            </a:r>
            <a:r>
              <a:rPr lang="fr-FR" dirty="0" err="1"/>
              <a:t>infectio</a:t>
            </a:r>
            <a:r>
              <a:rPr lang="fr-FR" dirty="0"/>
              <a:t>/</a:t>
            </a:r>
            <a:r>
              <a:rPr lang="fr-FR" dirty="0" err="1"/>
              <a:t>microbio</a:t>
            </a:r>
            <a:r>
              <a:rPr lang="fr-FR" dirty="0"/>
              <a:t>, privilégier images didactiques et aspect chirurgical, privilégier les jeunes</a:t>
            </a:r>
          </a:p>
          <a:p>
            <a:pPr lvl="1">
              <a:buFont typeface="Wingdings" pitchFamily="2" charset="2"/>
              <a:buChar char="à"/>
            </a:pPr>
            <a:r>
              <a:rPr lang="fr-FR" dirty="0" err="1"/>
              <a:t>Osteites</a:t>
            </a:r>
            <a:r>
              <a:rPr lang="fr-FR" dirty="0"/>
              <a:t> infectieuses post-traumatiques de l’adulte</a:t>
            </a:r>
          </a:p>
          <a:p>
            <a:pPr lvl="1">
              <a:buFont typeface="Wingdings" pitchFamily="2" charset="2"/>
              <a:buChar char="à"/>
            </a:pPr>
            <a:r>
              <a:rPr lang="fr-FR" dirty="0"/>
              <a:t>Infections </a:t>
            </a:r>
            <a:r>
              <a:rPr lang="fr-FR" dirty="0" err="1"/>
              <a:t>periprothétiques</a:t>
            </a:r>
            <a:r>
              <a:rPr lang="fr-FR" dirty="0"/>
              <a:t> chroniques</a:t>
            </a:r>
          </a:p>
          <a:p>
            <a:pPr lvl="2">
              <a:buFont typeface="Wingdings" pitchFamily="2" charset="2"/>
              <a:buChar char="à"/>
            </a:pPr>
            <a:r>
              <a:rPr lang="fr-FR" dirty="0"/>
              <a:t>Si </a:t>
            </a:r>
            <a:r>
              <a:rPr lang="fr-FR" dirty="0" err="1"/>
              <a:t>interessé.e</a:t>
            </a:r>
            <a:r>
              <a:rPr lang="fr-FR" dirty="0"/>
              <a:t>, contacter A Lemaignen et C </a:t>
            </a:r>
            <a:r>
              <a:rPr lang="fr-FR" dirty="0" err="1"/>
              <a:t>Nich</a:t>
            </a:r>
            <a:endParaRPr lang="fr-FR" dirty="0"/>
          </a:p>
          <a:p>
            <a:endParaRPr lang="fr-FR" dirty="0"/>
          </a:p>
          <a:p>
            <a:pPr lvl="1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20184993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E1FBBBC-8C97-2F4C-8765-33F324C181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700997"/>
          </a:xfrm>
        </p:spPr>
        <p:txBody>
          <a:bodyPr/>
          <a:lstStyle/>
          <a:p>
            <a:r>
              <a:rPr lang="fr-FR" dirty="0"/>
              <a:t>MERCI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11FAA248-F9CD-BF43-B089-620ECE8D71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9873" y="1319514"/>
            <a:ext cx="9840330" cy="53899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382129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067CE2F-BF4B-411C-9330-0E0182DD44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1200" b="1" dirty="0">
                <a:latin typeface="Arial" panose="020B0604020202020204" pitchFamily="34" charset="0"/>
                <a:cs typeface="Arial" panose="020B0604020202020204" pitchFamily="34" charset="0"/>
              </a:rPr>
              <a:t>Dr LECOMTE Raphaël, Pr Le NAIL Louis </a:t>
            </a:r>
            <a:r>
              <a:rPr lang="fr-FR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Romée</a:t>
            </a:r>
            <a:r>
              <a:rPr lang="fr-FR" sz="1200" b="1" dirty="0">
                <a:latin typeface="Arial" panose="020B0604020202020204" pitchFamily="34" charset="0"/>
                <a:cs typeface="Arial" panose="020B0604020202020204" pitchFamily="34" charset="0"/>
              </a:rPr>
              <a:t>, PRE </a:t>
            </a:r>
            <a:r>
              <a:rPr lang="fr-FR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ansart</a:t>
            </a:r>
            <a:r>
              <a:rPr lang="fr-FR" sz="12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séverine</a:t>
            </a:r>
            <a:r>
              <a:rPr lang="fr-FR" sz="1200" b="1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fr-FR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dre</a:t>
            </a:r>
            <a:r>
              <a:rPr lang="fr-FR" sz="12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reissier</a:t>
            </a:r>
            <a:r>
              <a:rPr lang="fr-FR" sz="12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sophie</a:t>
            </a:r>
            <a:r>
              <a:rPr lang="fr-FR" sz="1200" b="1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fr-FR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dre</a:t>
            </a:r>
            <a:r>
              <a:rPr lang="fr-FR" sz="12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patrat-delon</a:t>
            </a:r>
            <a:r>
              <a:rPr lang="fr-FR" sz="12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solène</a:t>
            </a:r>
            <a:r>
              <a:rPr lang="fr-FR" sz="1200" b="1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fr-FR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pr</a:t>
            </a:r>
            <a:r>
              <a:rPr lang="fr-FR" sz="12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lemaignen</a:t>
            </a:r>
            <a:r>
              <a:rPr lang="fr-FR" sz="12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adrien</a:t>
            </a:r>
            <a:r>
              <a:rPr lang="fr-FR" sz="1200" b="1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fr-FR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mme</a:t>
            </a:r>
            <a:r>
              <a:rPr lang="fr-FR" sz="12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laplaige</a:t>
            </a:r>
            <a:r>
              <a:rPr lang="fr-FR" sz="1200" b="1" dirty="0">
                <a:latin typeface="Arial" panose="020B0604020202020204" pitchFamily="34" charset="0"/>
                <a:cs typeface="Arial" panose="020B0604020202020204" pitchFamily="34" charset="0"/>
              </a:rPr>
              <a:t> isabelle, </a:t>
            </a:r>
            <a:r>
              <a:rPr lang="fr-FR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dre</a:t>
            </a:r>
            <a:r>
              <a:rPr lang="fr-FR" sz="12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lacasse</a:t>
            </a:r>
            <a:r>
              <a:rPr lang="fr-FR" sz="12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marion</a:t>
            </a:r>
            <a:r>
              <a:rPr lang="fr-FR" sz="1200" b="1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fr-FR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dr</a:t>
            </a:r>
            <a:r>
              <a:rPr lang="fr-FR" sz="12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asquier-khati</a:t>
            </a:r>
            <a:r>
              <a:rPr lang="fr-FR" sz="12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antoine</a:t>
            </a:r>
            <a:r>
              <a:rPr lang="fr-FR" sz="1200" b="1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fr-FR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mr</a:t>
            </a:r>
            <a:r>
              <a:rPr lang="fr-FR" sz="12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lecerf</a:t>
            </a:r>
            <a:r>
              <a:rPr lang="fr-FR" sz="12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thibaud</a:t>
            </a:r>
            <a:r>
              <a:rPr lang="fr-FR" sz="1200" b="1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fr-FR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mme</a:t>
            </a:r>
            <a:r>
              <a:rPr lang="fr-FR" sz="1200" b="1" dirty="0">
                <a:latin typeface="Arial" panose="020B0604020202020204" pitchFamily="34" charset="0"/>
                <a:cs typeface="Arial" panose="020B0604020202020204" pitchFamily="34" charset="0"/>
              </a:rPr>
              <a:t> plantard </a:t>
            </a:r>
            <a:r>
              <a:rPr lang="fr-FR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barbara</a:t>
            </a:r>
            <a:r>
              <a:rPr lang="fr-FR" sz="1200" b="1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fr-FR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pre</a:t>
            </a:r>
            <a:r>
              <a:rPr lang="fr-FR" sz="12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lartigue</a:t>
            </a:r>
            <a:r>
              <a:rPr lang="fr-FR" sz="12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frédérique</a:t>
            </a:r>
            <a:r>
              <a:rPr lang="fr-FR" sz="1200" b="1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fr-FR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dre</a:t>
            </a:r>
            <a:r>
              <a:rPr lang="fr-FR" sz="1200" b="1" dirty="0">
                <a:latin typeface="Arial" panose="020B0604020202020204" pitchFamily="34" charset="0"/>
                <a:cs typeface="Arial" panose="020B0604020202020204" pitchFamily="34" charset="0"/>
              </a:rPr>
              <a:t> chaufour </a:t>
            </a:r>
            <a:r>
              <a:rPr lang="fr-FR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laura</a:t>
            </a:r>
            <a:r>
              <a:rPr lang="fr-FR" sz="1200" b="1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fr-FR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dre</a:t>
            </a:r>
            <a:r>
              <a:rPr lang="fr-FR" sz="12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plouzeau-jayle</a:t>
            </a:r>
            <a:r>
              <a:rPr lang="fr-FR" sz="12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chloé</a:t>
            </a:r>
            <a:r>
              <a:rPr lang="fr-FR" sz="1200" b="1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fr-FR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dre</a:t>
            </a:r>
            <a:r>
              <a:rPr lang="fr-FR" sz="12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lamoureux</a:t>
            </a:r>
            <a:r>
              <a:rPr lang="fr-FR" sz="12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claudie</a:t>
            </a:r>
            <a:r>
              <a:rPr lang="fr-FR" sz="1200" b="1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fr-FR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mme</a:t>
            </a:r>
            <a:r>
              <a:rPr lang="fr-FR" sz="1200" b="1" dirty="0">
                <a:latin typeface="Arial" panose="020B0604020202020204" pitchFamily="34" charset="0"/>
                <a:cs typeface="Arial" panose="020B0604020202020204" pitchFamily="34" charset="0"/>
              </a:rPr>
              <a:t> thomas </a:t>
            </a:r>
            <a:r>
              <a:rPr lang="fr-FR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céline</a:t>
            </a:r>
            <a:r>
              <a:rPr lang="fr-FR" sz="1200" b="1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fr-FR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mme</a:t>
            </a:r>
            <a:r>
              <a:rPr lang="fr-FR" sz="12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greves</a:t>
            </a:r>
            <a:r>
              <a:rPr lang="fr-FR" sz="12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anaïs</a:t>
            </a:r>
            <a:r>
              <a:rPr lang="fr-FR" sz="1200" b="1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fr-FR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pr</a:t>
            </a:r>
            <a:r>
              <a:rPr lang="fr-FR" sz="12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nich</a:t>
            </a:r>
            <a:r>
              <a:rPr lang="fr-FR" sz="12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christophe</a:t>
            </a:r>
            <a:r>
              <a:rPr lang="fr-FR" sz="1200" b="1" dirty="0">
                <a:latin typeface="Arial" panose="020B0604020202020204" pitchFamily="34" charset="0"/>
                <a:cs typeface="Arial" panose="020B0604020202020204" pitchFamily="34" charset="0"/>
              </a:rPr>
              <a:t> et </a:t>
            </a:r>
            <a:r>
              <a:rPr lang="fr-FR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dr</a:t>
            </a:r>
            <a:r>
              <a:rPr lang="fr-FR" sz="1200" b="1" dirty="0">
                <a:latin typeface="Arial" panose="020B0604020202020204" pitchFamily="34" charset="0"/>
                <a:cs typeface="Arial" panose="020B0604020202020204" pitchFamily="34" charset="0"/>
              </a:rPr>
              <a:t> le </a:t>
            </a:r>
            <a:r>
              <a:rPr lang="fr-FR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moal</a:t>
            </a:r>
            <a:r>
              <a:rPr lang="fr-FR" sz="12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gwénaël</a:t>
            </a:r>
            <a:endParaRPr lang="fr-FR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2288005"/>
      </p:ext>
    </p:extLst>
  </p:cSld>
  <p:clrMapOvr>
    <a:masterClrMapping/>
  </p:clrMapOvr>
</p:sld>
</file>

<file path=ppt/theme/theme1.xml><?xml version="1.0" encoding="utf-8"?>
<a:theme xmlns:a="http://schemas.openxmlformats.org/drawingml/2006/main" name="Ronds dans l’eau">
  <a:themeElements>
    <a:clrScheme name="Droplet">
      <a:dk1>
        <a:sysClr val="windowText" lastClr="000000"/>
      </a:dk1>
      <a:lt1>
        <a:sysClr val="window" lastClr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A633B6A3-9E7F-4C10-9C98-2517A313436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TM04033925[[fn=Ronds dans l’eau]]</Template>
  <TotalTime>8622</TotalTime>
  <Words>2820</Words>
  <Application>Microsoft Office PowerPoint</Application>
  <PresentationFormat>Grand écran</PresentationFormat>
  <Paragraphs>321</Paragraphs>
  <Slides>20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20</vt:i4>
      </vt:variant>
    </vt:vector>
  </HeadingPairs>
  <TitlesOfParts>
    <vt:vector size="25" baseType="lpstr">
      <vt:lpstr>Arial</vt:lpstr>
      <vt:lpstr>Calibri</vt:lpstr>
      <vt:lpstr>Tw Cen MT</vt:lpstr>
      <vt:lpstr>Wingdings</vt:lpstr>
      <vt:lpstr>Ronds dans l’eau</vt:lpstr>
      <vt:lpstr>CONSEIL SCIENTIFIQUE DU CRIOGO</vt:lpstr>
      <vt:lpstr>Présentation PowerPoint</vt:lpstr>
      <vt:lpstr>Présentation PowerPoint</vt:lpstr>
      <vt:lpstr>ETAT des lieux des reco SPILF</vt:lpstr>
      <vt:lpstr>DIU IOA 2026-2027</vt:lpstr>
      <vt:lpstr>CAMPAGNE PIramig </vt:lpstr>
      <vt:lpstr>Présentation PowerPoint</vt:lpstr>
      <vt:lpstr>Publi 2026</vt:lpstr>
      <vt:lpstr>Présentations congres 2026</vt:lpstr>
      <vt:lpstr>Bilan Etudes en cours</vt:lpstr>
      <vt:lpstr>Avancée projets observationnels</vt:lpstr>
      <vt:lpstr>Etudes à venir</vt:lpstr>
      <vt:lpstr>Criogo study group</vt:lpstr>
      <vt:lpstr>Présentation PowerPoint</vt:lpstr>
      <vt:lpstr>Evenements locaux</vt:lpstr>
      <vt:lpstr>Agenda</vt:lpstr>
      <vt:lpstr>Agenda</vt:lpstr>
      <vt:lpstr>Questions diverses</vt:lpstr>
      <vt:lpstr>MERCI</vt:lpstr>
      <vt:lpstr>Dr LECOMTE Raphaël, Pr Le NAIL Louis Romée, PRE ansart séverine, dre reissier sophie, dre patrat-delon solène, pr lemaignen adrien, mme laplaige isabelle, dre lacasse marion, dr asquier-khati antoine, mr lecerf thibaud, mme plantard barbara, pre lartigue frédérique, dre chaufour laura, dre plouzeau-jayle chloé, dre lamoureux claudie, mme thomas céline, mme greves anaïs, pr nich christophe et dr le moal gwénaël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CONSEIL DE GESTION/CONSEIL SCIENTIFIQUE DU CRIOGO</dc:title>
  <dc:creator>PC - user : medc44</dc:creator>
  <cp:lastModifiedBy>LAPLAIGE ISABELLE</cp:lastModifiedBy>
  <cp:revision>152</cp:revision>
  <dcterms:created xsi:type="dcterms:W3CDTF">2025-01-20T09:52:01Z</dcterms:created>
  <dcterms:modified xsi:type="dcterms:W3CDTF">2026-10-09T09:17:26Z</dcterms:modified>
</cp:coreProperties>
</file>