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04" r:id="rId1"/>
  </p:sldMasterIdLst>
  <p:notesMasterIdLst>
    <p:notesMasterId r:id="rId19"/>
  </p:notesMasterIdLst>
  <p:handoutMasterIdLst>
    <p:handoutMasterId r:id="rId20"/>
  </p:handoutMasterIdLst>
  <p:sldIdLst>
    <p:sldId id="263" r:id="rId2"/>
    <p:sldId id="831" r:id="rId3"/>
    <p:sldId id="817" r:id="rId4"/>
    <p:sldId id="818" r:id="rId5"/>
    <p:sldId id="819" r:id="rId6"/>
    <p:sldId id="820" r:id="rId7"/>
    <p:sldId id="821" r:id="rId8"/>
    <p:sldId id="822" r:id="rId9"/>
    <p:sldId id="823" r:id="rId10"/>
    <p:sldId id="824" r:id="rId11"/>
    <p:sldId id="833" r:id="rId12"/>
    <p:sldId id="825" r:id="rId13"/>
    <p:sldId id="826" r:id="rId14"/>
    <p:sldId id="827" r:id="rId15"/>
    <p:sldId id="828" r:id="rId16"/>
    <p:sldId id="832" r:id="rId17"/>
    <p:sldId id="829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DC"/>
    <a:srgbClr val="FF0000"/>
    <a:srgbClr val="FFF6B7"/>
    <a:srgbClr val="CCFFFF"/>
    <a:srgbClr val="FEC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613" autoAdjust="0"/>
    <p:restoredTop sz="79474" autoAdjust="0"/>
  </p:normalViewPr>
  <p:slideViewPr>
    <p:cSldViewPr>
      <p:cViewPr varScale="1">
        <p:scale>
          <a:sx n="119" d="100"/>
          <a:sy n="119" d="100"/>
        </p:scale>
        <p:origin x="-96" y="-3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0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95B7F99E-24B8-5F40-914F-A5553E0F3916}" type="datetimeFigureOut">
              <a:rPr lang="en-US"/>
              <a:pPr>
                <a:defRPr/>
              </a:pPr>
              <a:t>15/01/16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C6566897-6E87-E140-9AA6-E7E237817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347EE8F-79DD-B247-9EE5-8ACB5756A234}" type="datetimeFigureOut">
              <a:rPr lang="en-US"/>
              <a:pPr>
                <a:defRPr/>
              </a:pPr>
              <a:t>15/01/16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6DD9EC2-0497-1A4E-9A43-4B6B4B2CC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719D9B-572F-434A-9C71-F7C6D2611CB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986C1D-DCC2-9A4E-805E-A31D433F411F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/>
              <a:t>L</a:t>
            </a:r>
            <a:r>
              <a:rPr lang="ja-JP" altLang="fr-FR"/>
              <a:t>’</a:t>
            </a:r>
            <a:r>
              <a:rPr lang="fr-FR" altLang="ja-JP"/>
              <a:t>organisation du travail à l</a:t>
            </a:r>
            <a:r>
              <a:rPr lang="ja-JP" altLang="fr-FR"/>
              <a:t>’</a:t>
            </a:r>
            <a:r>
              <a:rPr lang="fr-FR" altLang="ja-JP"/>
              <a:t>hôpital tend vers une sur spécialisation qui n’est pas très favorable au travail multidisciplinaire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4FDCCD-72A8-734C-9E51-32177DBFC053}" type="slidenum">
              <a:rPr lang="fr-FR" sz="1200"/>
              <a:pPr/>
              <a:t>15</a:t>
            </a:fld>
            <a:endParaRPr lang="fr-FR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/>
              <a:t>Médecin traitant : combien de courriers de sortie donnent les étapes essentielles de la prise en charge ambulatoire et les modalités de surveillance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766"/>
            <a:ext cx="8915400" cy="7315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8795"/>
            <a:ext cx="8001000" cy="318620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37500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90" y="1706880"/>
            <a:ext cx="3427413" cy="35052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99260"/>
            <a:ext cx="457200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114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4926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3986784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941294"/>
            <a:ext cx="3986784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8551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6601968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941294"/>
            <a:ext cx="1371600" cy="123444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190974"/>
            <a:ext cx="1371600" cy="123444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1361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2862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941296"/>
            <a:ext cx="914400" cy="4611065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445559"/>
            <a:ext cx="6426200" cy="37852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96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3308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7863"/>
            <a:ext cx="891540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8001000" cy="7620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32385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19966279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999"/>
            <a:ext cx="8915400" cy="1905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0506"/>
            <a:ext cx="8001000" cy="6477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87536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A267-FA1F-E348-892C-F056DB70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785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681429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681429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67AF-570C-CF44-889E-869F959F818B}" type="datetime1">
              <a:rPr lang="fr-FR"/>
              <a:pPr>
                <a:defRPr/>
              </a:pPr>
              <a:t>15/01/16</a:t>
            </a:fld>
            <a:r>
              <a:rPr lang="fr-FR"/>
              <a:t>Symposium VIH/TB, Pasteur Paris,  28/3/2011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Journées Olivier Sabouraud, 27/9/12Déjeuner Recherche - JNI 2009Best of neuro-infectiologie 2008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18A4-1E20-2A4A-96AE-9D067E73B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440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7B74-39FB-9945-B0C5-9ED56D2EE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040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9725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159000"/>
            <a:ext cx="3566160" cy="307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699259"/>
            <a:ext cx="356616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243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11175"/>
            <a:ext cx="8913813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1416050"/>
            <a:ext cx="76104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4675" y="0"/>
            <a:ext cx="7069138" cy="1571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5562600"/>
            <a:ext cx="7999413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0966" name="ZoneTexte 5"/>
          <p:cNvSpPr txBox="1">
            <a:spLocks noChangeArrowheads="1"/>
          </p:cNvSpPr>
          <p:nvPr userDrawn="1"/>
        </p:nvSpPr>
        <p:spPr bwMode="auto">
          <a:xfrm>
            <a:off x="8458200" y="5506879"/>
            <a:ext cx="685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B493C14-2D2A-2740-B065-5F4B3093E655}" type="slidenum">
              <a:rPr lang="fr-FR" sz="1000" smtClean="0"/>
              <a:pPr eaLnBrk="1" hangingPunct="1">
                <a:defRPr/>
              </a:pPr>
              <a:t>‹#›</a:t>
            </a:fld>
            <a:endParaRPr lang="fr-FR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3" r:id="rId1"/>
    <p:sldLayoutId id="2147485694" r:id="rId2"/>
    <p:sldLayoutId id="2147485692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  <p:sldLayoutId id="2147485703" r:id="rId12"/>
    <p:sldLayoutId id="2147485704" r:id="rId13"/>
    <p:sldLayoutId id="2147485705" r:id="rId14"/>
    <p:sldLayoutId id="2147485706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charset="0"/>
        <a:buChar char=""/>
        <a:defRPr sz="2000" kern="1200">
          <a:solidFill>
            <a:srgbClr val="69698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47534C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47534C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http://www.flybe.com/images/destinations/ren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064000"/>
            <a:ext cx="2895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2400" dirty="0" smtClean="0">
                <a:latin typeface="Century Gothic" charset="0"/>
              </a:rPr>
              <a:t>Centres de référence en infections </a:t>
            </a:r>
            <a:r>
              <a:rPr lang="fr-FR" sz="2400" dirty="0" smtClean="0">
                <a:latin typeface="Century Gothic" charset="0"/>
              </a:rPr>
              <a:t>os</a:t>
            </a:r>
            <a:r>
              <a:rPr lang="fr-FR" sz="2400" dirty="0" smtClean="0">
                <a:latin typeface="Century Gothic" charset="0"/>
              </a:rPr>
              <a:t>téo-articulaires complexes (CRIOAC)</a:t>
            </a:r>
            <a:endParaRPr lang="fr-FR" sz="2400" dirty="0">
              <a:latin typeface="Century Gothic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DIU de thérapeutiques anti-infectieuses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Rennes – 15 janvier 2016</a:t>
            </a:r>
            <a:endParaRPr lang="fr-FR" dirty="0"/>
          </a:p>
        </p:txBody>
      </p:sp>
      <p:pic>
        <p:nvPicPr>
          <p:cNvPr id="18436" name="Picture 8" descr="LogoCri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31384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IMGP0420"/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921000"/>
            <a:ext cx="1560513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90600" y="5321300"/>
            <a:ext cx="5105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/>
              <a:t>Dr Cédric Arvieux – </a:t>
            </a:r>
            <a:r>
              <a:rPr lang="fr-FR" sz="1050" i="1" dirty="0" smtClean="0"/>
              <a:t>CRIOGO - Rennes </a:t>
            </a:r>
            <a:endParaRPr lang="fr-FR" sz="105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>
                <a:ea typeface="+mj-ea"/>
                <a:cs typeface="+mj-cs"/>
              </a:rPr>
              <a:t>Organisation de la RCP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416050"/>
            <a:ext cx="8191500" cy="380523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600" dirty="0"/>
              <a:t>Jour fixe régulier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600" dirty="0"/>
              <a:t>Liste de présence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600" dirty="0"/>
              <a:t>Liste des patients inscrits au préalable (préparation des dossiers)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600" dirty="0"/>
              <a:t>Décisions mentionnées dans le dossiers patient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600" dirty="0"/>
              <a:t>En option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400" dirty="0"/>
              <a:t>Fichier colligé à des fins d</a:t>
            </a:r>
            <a:r>
              <a:rPr lang="ja-JP" altLang="fr-FR" sz="1400" dirty="0">
                <a:latin typeface="Arial"/>
              </a:rPr>
              <a:t>’</a:t>
            </a:r>
            <a:r>
              <a:rPr lang="fr-FR" sz="1400" dirty="0"/>
              <a:t>évaluation/recherche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400" dirty="0"/>
              <a:t>Participation au relevé des infections nosocomiales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1600" i="1" dirty="0"/>
              <a:t>« L</a:t>
            </a:r>
            <a:r>
              <a:rPr lang="ja-JP" altLang="fr-FR" sz="1600" i="1" dirty="0"/>
              <a:t>’</a:t>
            </a:r>
            <a:r>
              <a:rPr lang="fr-FR" sz="1600" i="1" dirty="0">
                <a:ea typeface="ヒラギノ角ゴ ProN W3" charset="0"/>
                <a:cs typeface="ヒラギノ角ゴ ProN W3" charset="0"/>
              </a:rPr>
              <a:t>évaluation régulière</a:t>
            </a:r>
            <a:r>
              <a:rPr lang="fr-FR" sz="1600" i="1" dirty="0"/>
              <a:t> des RCP doit rendre compte d'une amélioration continue de la qualité des soins et du service m</a:t>
            </a:r>
            <a:r>
              <a:rPr lang="fr-FR" sz="1600" i="1" dirty="0">
                <a:ea typeface="ヒラギノ角ゴ ProN W3" charset="0"/>
                <a:cs typeface="ヒラギノ角ゴ ProN W3" charset="0"/>
              </a:rPr>
              <a:t>édical</a:t>
            </a:r>
            <a:r>
              <a:rPr lang="fr-FR" sz="1600" i="1" dirty="0"/>
              <a:t> rendu au patient ».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156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faut qu’autour de la table au moins une personne connaisse le patient personnellement (pas de RCP uniquement « sur dossier »)</a:t>
            </a:r>
          </a:p>
          <a:p>
            <a:pPr lvl="1"/>
            <a:r>
              <a:rPr lang="fr-FR" dirty="0" smtClean="0">
                <a:sym typeface="Wingdings"/>
              </a:rPr>
              <a:t> Mise en place de visioconférences</a:t>
            </a:r>
            <a:endParaRPr lang="fr-FR" dirty="0" smtClean="0"/>
          </a:p>
          <a:p>
            <a:r>
              <a:rPr lang="fr-FR" dirty="0" smtClean="0"/>
              <a:t>Il peut y avoir des étapes préalables</a:t>
            </a:r>
          </a:p>
          <a:p>
            <a:pPr lvl="1"/>
            <a:r>
              <a:rPr lang="fr-FR" dirty="0" smtClean="0"/>
              <a:t>Appel de l’infectiologue ou du chirurgien du CIOA</a:t>
            </a:r>
          </a:p>
          <a:p>
            <a:pPr lvl="2"/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Consultation(s) +/- investigation</a:t>
            </a:r>
          </a:p>
          <a:p>
            <a:pPr lvl="2"/>
            <a:r>
              <a:rPr lang="fr-FR" dirty="0" smtClean="0"/>
              <a:t>Résultats</a:t>
            </a:r>
          </a:p>
          <a:p>
            <a:pPr lvl="2"/>
            <a:r>
              <a:rPr lang="fr-FR" dirty="0" smtClean="0"/>
              <a:t>Passage en RCP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85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base de données nationale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8871" r="-8871"/>
          <a:stretch>
            <a:fillRect/>
          </a:stretch>
        </p:blipFill>
        <p:spPr>
          <a:xfrm>
            <a:off x="381000" y="1333499"/>
            <a:ext cx="8458200" cy="42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</a:t>
            </a:r>
            <a:r>
              <a:rPr lang="fr-FR" dirty="0" smtClean="0">
                <a:ea typeface="+mj-ea"/>
                <a:cs typeface="+mj-cs"/>
              </a:rPr>
              <a:t>obstacles (1)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73063" y="1409700"/>
            <a:ext cx="8370887" cy="41846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dirty="0"/>
              <a:t>Le suivi des recommandations</a:t>
            </a:r>
            <a:endParaRPr lang="fr-FR" sz="1800" b="1" dirty="0"/>
          </a:p>
          <a:p>
            <a:pPr lvl="1" fontAlgn="auto">
              <a:spcAft>
                <a:spcPts val="0"/>
              </a:spcAft>
              <a:defRPr/>
            </a:pPr>
            <a:r>
              <a:rPr lang="fr-FR" sz="1600" b="1" dirty="0"/>
              <a:t>RCP et infections </a:t>
            </a:r>
            <a:r>
              <a:rPr lang="fr-FR" sz="1600" b="1" dirty="0" err="1"/>
              <a:t>ost</a:t>
            </a:r>
            <a:r>
              <a:rPr lang="fr-FR" sz="1600" b="1" dirty="0" err="1">
                <a:ea typeface="ヒラギノ角ゴ ProN W3" charset="0"/>
                <a:cs typeface="ヒラギノ角ゴ ProN W3" charset="0"/>
              </a:rPr>
              <a:t>é</a:t>
            </a:r>
            <a:r>
              <a:rPr lang="fr-FR" sz="1600" b="1" dirty="0"/>
              <a:t>-articulaires complexes au CHU de Lyon : descriptif des patients et observance des propositions.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sz="1200" b="1" dirty="0"/>
              <a:t>37 patients</a:t>
            </a:r>
            <a:endParaRPr lang="fr-FR" sz="1200" b="1" baseline="30000" dirty="0"/>
          </a:p>
          <a:p>
            <a:pPr lvl="2" fontAlgn="auto">
              <a:spcAft>
                <a:spcPts val="0"/>
              </a:spcAft>
              <a:defRPr/>
            </a:pPr>
            <a:r>
              <a:rPr lang="fr-FR" sz="1400" b="1" dirty="0"/>
              <a:t>24 % de recommandations non suivies pour l</a:t>
            </a:r>
            <a:r>
              <a:rPr lang="ja-JP" altLang="fr-FR" sz="1400" b="1" dirty="0">
                <a:latin typeface="Arial"/>
              </a:rPr>
              <a:t>’</a:t>
            </a:r>
            <a:r>
              <a:rPr lang="fr-FR" sz="1400" b="1" dirty="0"/>
              <a:t>antibiothérapie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sz="1400" b="1" dirty="0"/>
              <a:t>43 % de recommandations non suivies pour la chirurgie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sz="1400" b="1" dirty="0" smtClean="0"/>
              <a:t>En cours d’investigation pour le CRIOGO</a:t>
            </a:r>
            <a:endParaRPr lang="fr-FR" sz="1400" b="1" dirty="0"/>
          </a:p>
          <a:p>
            <a:pPr fontAlgn="auto">
              <a:spcAft>
                <a:spcPts val="0"/>
              </a:spcAft>
              <a:defRPr/>
            </a:pPr>
            <a:r>
              <a:rPr lang="fr-FR" b="1" dirty="0"/>
              <a:t>La fréquence des réunions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b="1" dirty="0"/>
              <a:t>Trois fois par semaine (Lille-Tourcoing)…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b="1" dirty="0"/>
              <a:t>…Une fois par mois (Caen)</a:t>
            </a:r>
            <a:endParaRPr lang="fr-FR" b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j-ea"/>
                <a:cs typeface="+mj-cs"/>
              </a:rPr>
              <a:t>Les </a:t>
            </a:r>
            <a:r>
              <a:rPr lang="fr-FR" dirty="0" smtClean="0">
                <a:ea typeface="+mj-ea"/>
                <a:cs typeface="+mj-cs"/>
              </a:rPr>
              <a:t>obstacles (2)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organisation du travail à 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h</a:t>
            </a:r>
            <a:r>
              <a:rPr lang="fr-FR" altLang="ja-JP">
                <a:cs typeface="ＭＳ Ｐゴシック" charset="0"/>
              </a:rPr>
              <a:t>ôpital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Pas de suivi multidisciplinaire au lit du malade…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Réorganisation des services d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anesthésie vers un éclatement de la prise en charge (pas de suivi personnalisé d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un patient)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Absence d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intermédiaire entre la chirurgie d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urgence et la chirurgie programmée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La difficulté en chirurgie de partager la décision alors que 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acte est individuel…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De banales histoires de pouvoir…</a:t>
            </a:r>
          </a:p>
        </p:txBody>
      </p:sp>
    </p:spTree>
    <p:extLst>
      <p:ext uri="{BB962C8B-B14F-4D97-AF65-F5344CB8AC3E}">
        <p14:creationId xmlns:p14="http://schemas.microsoft.com/office/powerpoint/2010/main" val="36504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/>
              <a:t>Organiser une bonne prise en charge des IOA complexes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Facteur humain+++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Prendre le temps de mettre en place une équipe cohérente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Assurer un suivi clinique  multidisciplinaire rapproché pendant 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hospitalisation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Anticiper sur la stratégie microbiologique </a:t>
            </a:r>
            <a:r>
              <a:rPr lang="fr-FR" u="sng"/>
              <a:t>avant</a:t>
            </a:r>
            <a:r>
              <a:rPr lang="fr-FR"/>
              <a:t> les prélèvements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S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appuyer sur les RCP pour les prises de décision</a:t>
            </a:r>
            <a:endParaRPr lang="fr-FR" altLang="ja-JP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/>
              <a:t>Anticiper et organiser le suivi ambulatoire avec le médecin traitant</a:t>
            </a:r>
          </a:p>
        </p:txBody>
      </p:sp>
    </p:spTree>
    <p:extLst>
      <p:ext uri="{BB962C8B-B14F-4D97-AF65-F5344CB8AC3E}">
        <p14:creationId xmlns:p14="http://schemas.microsoft.com/office/powerpoint/2010/main" val="35858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travail de réseau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Importance de contacter le centre précocement dans l’histoire de l’infection</a:t>
            </a:r>
          </a:p>
          <a:p>
            <a:pPr lvl="1"/>
            <a:r>
              <a:rPr lang="fr-FR" dirty="0" smtClean="0">
                <a:sym typeface="Wingdings"/>
              </a:rPr>
              <a:t> ne pas attendre la 4</a:t>
            </a:r>
            <a:r>
              <a:rPr lang="fr-FR" baseline="30000" dirty="0" smtClean="0">
                <a:sym typeface="Wingdings"/>
              </a:rPr>
              <a:t>ème</a:t>
            </a:r>
            <a:r>
              <a:rPr lang="fr-FR" dirty="0" smtClean="0">
                <a:sym typeface="Wingdings"/>
              </a:rPr>
              <a:t> reprise chirurgicale !</a:t>
            </a:r>
          </a:p>
          <a:p>
            <a:r>
              <a:rPr lang="fr-FR" dirty="0" smtClean="0">
                <a:sym typeface="Wingdings"/>
              </a:rPr>
              <a:t>Bien préparer son dossier</a:t>
            </a:r>
          </a:p>
          <a:p>
            <a:pPr lvl="1"/>
            <a:r>
              <a:rPr lang="fr-FR" dirty="0" smtClean="0">
                <a:sym typeface="Wingdings"/>
              </a:rPr>
              <a:t>Avoir sous les yeux : histoire clinique et thérapeutique, taille/poids/créatinine/comorbidités, pouvoir transmettre l’imagerie et les CRO</a:t>
            </a:r>
          </a:p>
          <a:p>
            <a:r>
              <a:rPr lang="fr-FR" dirty="0" smtClean="0"/>
              <a:t>Rennes : 02 99 29 97 61 ou 06 16 73 15 12</a:t>
            </a:r>
          </a:p>
          <a:p>
            <a:r>
              <a:rPr lang="fr-FR" dirty="0" smtClean="0"/>
              <a:t>Brest : </a:t>
            </a:r>
            <a:r>
              <a:rPr lang="fi-FI" dirty="0"/>
              <a:t>02 98 34 72 </a:t>
            </a:r>
            <a:r>
              <a:rPr lang="fi-FI" dirty="0" smtClean="0"/>
              <a:t>72</a:t>
            </a:r>
            <a:endParaRPr lang="fi-FI" dirty="0"/>
          </a:p>
          <a:p>
            <a:r>
              <a:rPr lang="fi-FI" dirty="0" err="1" smtClean="0"/>
              <a:t>http://www.criogo.fr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79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Et surtout, bien se rappeler que..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063" y="1993901"/>
            <a:ext cx="8370887" cy="331787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s-IS" sz="4800" dirty="0" smtClean="0"/>
              <a:t>…</a:t>
            </a:r>
            <a:r>
              <a:rPr lang="fr-FR" sz="4800" dirty="0" smtClean="0"/>
              <a:t>Avant </a:t>
            </a:r>
            <a:r>
              <a:rPr lang="fr-FR" sz="4800" dirty="0"/>
              <a:t>d’avoir été complexe, une infection ostéo-articulaire a le plus souvent été simple…</a:t>
            </a:r>
          </a:p>
        </p:txBody>
      </p:sp>
    </p:spTree>
    <p:extLst>
      <p:ext uri="{BB962C8B-B14F-4D97-AF65-F5344CB8AC3E}">
        <p14:creationId xmlns:p14="http://schemas.microsoft.com/office/powerpoint/2010/main" val="23879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de la présentation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Etre en capacité de demander un avis au CIOAC</a:t>
            </a:r>
          </a:p>
          <a:p>
            <a:r>
              <a:rPr lang="fr-FR" dirty="0" smtClean="0"/>
              <a:t>Connaître les modalités de fonctionnement afin de savoir utiliser les compétences d’un CIOAC</a:t>
            </a:r>
          </a:p>
          <a:p>
            <a:r>
              <a:rPr lang="fr-FR" dirty="0" smtClean="0"/>
              <a:t>Connaître les modalités d’intégration au fonctionnement d’un CIOAC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83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Mieux s’organiser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centres de référence en infections ostéo-articulaires complexes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«</a:t>
            </a:r>
            <a:r>
              <a:rPr lang="fr-FR" i="1" dirty="0" smtClean="0"/>
              <a:t> les centres de références ont une mission de coordination, d’expertise, de formation et de recherche ainsi que de prise en charge des infections ostéo-articulaires les plus complexes en lien avec les correspondants d’autres structures »</a:t>
            </a:r>
            <a:endParaRPr lang="fr-FR" dirty="0"/>
          </a:p>
        </p:txBody>
      </p:sp>
      <p:pic>
        <p:nvPicPr>
          <p:cNvPr id="5" name="Picture 8" descr="LogoCri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31384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4" descr="Carte_France_dom_tom-_IOA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988" y="825500"/>
            <a:ext cx="58912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3276600" y="5316538"/>
            <a:ext cx="5638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http://www.sante.gouv.fr</a:t>
            </a:r>
          </a:p>
          <a:p>
            <a:pPr algn="r" eaLnBrk="1" hangingPunct="1">
              <a:spcBef>
                <a:spcPct val="50000"/>
              </a:spcBef>
            </a:pPr>
            <a:endParaRPr lang="fr-FR" sz="1400" b="1" i="1">
              <a:solidFill>
                <a:srgbClr val="2E2EDC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305800" cy="393700"/>
          </a:xfrm>
          <a:solidFill>
            <a:srgbClr val="FFFFFF"/>
          </a:solidFill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2E2EDC"/>
                </a:solidFill>
                <a:ea typeface="+mj-ea"/>
                <a:cs typeface="+mj-cs"/>
              </a:rPr>
              <a:t>Centres de référence des infections ostéo-articulaires complexes</a:t>
            </a:r>
            <a:endParaRPr lang="fr-FR" sz="1100" b="1" dirty="0" smtClean="0">
              <a:solidFill>
                <a:srgbClr val="2E2EDC"/>
              </a:solidFill>
              <a:ea typeface="+mj-ea"/>
              <a:cs typeface="+mj-cs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704387" y="1830000"/>
            <a:ext cx="2905739" cy="1800000"/>
          </a:xfrm>
          <a:custGeom>
            <a:avLst/>
            <a:gdLst>
              <a:gd name="connsiteX0" fmla="*/ 5660 w 2905739"/>
              <a:gd name="connsiteY0" fmla="*/ 170000 h 1800000"/>
              <a:gd name="connsiteX1" fmla="*/ 5660 w 2905739"/>
              <a:gd name="connsiteY1" fmla="*/ 170000 h 1800000"/>
              <a:gd name="connsiteX2" fmla="*/ 20660 w 2905739"/>
              <a:gd name="connsiteY2" fmla="*/ 125000 h 1800000"/>
              <a:gd name="connsiteX3" fmla="*/ 40661 w 2905739"/>
              <a:gd name="connsiteY3" fmla="*/ 110000 h 1800000"/>
              <a:gd name="connsiteX4" fmla="*/ 75662 w 2905739"/>
              <a:gd name="connsiteY4" fmla="*/ 90000 h 1800000"/>
              <a:gd name="connsiteX5" fmla="*/ 90662 w 2905739"/>
              <a:gd name="connsiteY5" fmla="*/ 80000 h 1800000"/>
              <a:gd name="connsiteX6" fmla="*/ 125663 w 2905739"/>
              <a:gd name="connsiteY6" fmla="*/ 70000 h 1800000"/>
              <a:gd name="connsiteX7" fmla="*/ 170664 w 2905739"/>
              <a:gd name="connsiteY7" fmla="*/ 50000 h 1800000"/>
              <a:gd name="connsiteX8" fmla="*/ 185665 w 2905739"/>
              <a:gd name="connsiteY8" fmla="*/ 45000 h 1800000"/>
              <a:gd name="connsiteX9" fmla="*/ 200665 w 2905739"/>
              <a:gd name="connsiteY9" fmla="*/ 40000 h 1800000"/>
              <a:gd name="connsiteX10" fmla="*/ 215665 w 2905739"/>
              <a:gd name="connsiteY10" fmla="*/ 25000 h 1800000"/>
              <a:gd name="connsiteX11" fmla="*/ 365670 w 2905739"/>
              <a:gd name="connsiteY11" fmla="*/ 35000 h 1800000"/>
              <a:gd name="connsiteX12" fmla="*/ 370670 w 2905739"/>
              <a:gd name="connsiteY12" fmla="*/ 50000 h 1800000"/>
              <a:gd name="connsiteX13" fmla="*/ 385670 w 2905739"/>
              <a:gd name="connsiteY13" fmla="*/ 55000 h 1800000"/>
              <a:gd name="connsiteX14" fmla="*/ 490673 w 2905739"/>
              <a:gd name="connsiteY14" fmla="*/ 50000 h 1800000"/>
              <a:gd name="connsiteX15" fmla="*/ 500673 w 2905739"/>
              <a:gd name="connsiteY15" fmla="*/ 35000 h 1800000"/>
              <a:gd name="connsiteX16" fmla="*/ 510674 w 2905739"/>
              <a:gd name="connsiteY16" fmla="*/ 25000 h 1800000"/>
              <a:gd name="connsiteX17" fmla="*/ 515674 w 2905739"/>
              <a:gd name="connsiteY17" fmla="*/ 10000 h 1800000"/>
              <a:gd name="connsiteX18" fmla="*/ 540674 w 2905739"/>
              <a:gd name="connsiteY18" fmla="*/ 5000 h 1800000"/>
              <a:gd name="connsiteX19" fmla="*/ 570675 w 2905739"/>
              <a:gd name="connsiteY19" fmla="*/ 0 h 1800000"/>
              <a:gd name="connsiteX20" fmla="*/ 650677 w 2905739"/>
              <a:gd name="connsiteY20" fmla="*/ 5000 h 1800000"/>
              <a:gd name="connsiteX21" fmla="*/ 665678 w 2905739"/>
              <a:gd name="connsiteY21" fmla="*/ 10000 h 1800000"/>
              <a:gd name="connsiteX22" fmla="*/ 695679 w 2905739"/>
              <a:gd name="connsiteY22" fmla="*/ 30000 h 1800000"/>
              <a:gd name="connsiteX23" fmla="*/ 720679 w 2905739"/>
              <a:gd name="connsiteY23" fmla="*/ 75000 h 1800000"/>
              <a:gd name="connsiteX24" fmla="*/ 745680 w 2905739"/>
              <a:gd name="connsiteY24" fmla="*/ 100000 h 1800000"/>
              <a:gd name="connsiteX25" fmla="*/ 765681 w 2905739"/>
              <a:gd name="connsiteY25" fmla="*/ 120000 h 1800000"/>
              <a:gd name="connsiteX26" fmla="*/ 770681 w 2905739"/>
              <a:gd name="connsiteY26" fmla="*/ 135000 h 1800000"/>
              <a:gd name="connsiteX27" fmla="*/ 800681 w 2905739"/>
              <a:gd name="connsiteY27" fmla="*/ 145000 h 1800000"/>
              <a:gd name="connsiteX28" fmla="*/ 820682 w 2905739"/>
              <a:gd name="connsiteY28" fmla="*/ 155000 h 1800000"/>
              <a:gd name="connsiteX29" fmla="*/ 880684 w 2905739"/>
              <a:gd name="connsiteY29" fmla="*/ 150000 h 1800000"/>
              <a:gd name="connsiteX30" fmla="*/ 895684 w 2905739"/>
              <a:gd name="connsiteY30" fmla="*/ 140000 h 1800000"/>
              <a:gd name="connsiteX31" fmla="*/ 925685 w 2905739"/>
              <a:gd name="connsiteY31" fmla="*/ 130000 h 1800000"/>
              <a:gd name="connsiteX32" fmla="*/ 940685 w 2905739"/>
              <a:gd name="connsiteY32" fmla="*/ 125000 h 1800000"/>
              <a:gd name="connsiteX33" fmla="*/ 1000687 w 2905739"/>
              <a:gd name="connsiteY33" fmla="*/ 130000 h 1800000"/>
              <a:gd name="connsiteX34" fmla="*/ 1050688 w 2905739"/>
              <a:gd name="connsiteY34" fmla="*/ 140000 h 1800000"/>
              <a:gd name="connsiteX35" fmla="*/ 1065689 w 2905739"/>
              <a:gd name="connsiteY35" fmla="*/ 145000 h 1800000"/>
              <a:gd name="connsiteX36" fmla="*/ 1075689 w 2905739"/>
              <a:gd name="connsiteY36" fmla="*/ 130000 h 1800000"/>
              <a:gd name="connsiteX37" fmla="*/ 1080689 w 2905739"/>
              <a:gd name="connsiteY37" fmla="*/ 115000 h 1800000"/>
              <a:gd name="connsiteX38" fmla="*/ 1095690 w 2905739"/>
              <a:gd name="connsiteY38" fmla="*/ 110000 h 1800000"/>
              <a:gd name="connsiteX39" fmla="*/ 1135691 w 2905739"/>
              <a:gd name="connsiteY39" fmla="*/ 115000 h 1800000"/>
              <a:gd name="connsiteX40" fmla="*/ 1150691 w 2905739"/>
              <a:gd name="connsiteY40" fmla="*/ 130000 h 1800000"/>
              <a:gd name="connsiteX41" fmla="*/ 1165691 w 2905739"/>
              <a:gd name="connsiteY41" fmla="*/ 135000 h 1800000"/>
              <a:gd name="connsiteX42" fmla="*/ 1175692 w 2905739"/>
              <a:gd name="connsiteY42" fmla="*/ 145000 h 1800000"/>
              <a:gd name="connsiteX43" fmla="*/ 1190692 w 2905739"/>
              <a:gd name="connsiteY43" fmla="*/ 155000 h 1800000"/>
              <a:gd name="connsiteX44" fmla="*/ 1200692 w 2905739"/>
              <a:gd name="connsiteY44" fmla="*/ 185000 h 1800000"/>
              <a:gd name="connsiteX45" fmla="*/ 1310695 w 2905739"/>
              <a:gd name="connsiteY45" fmla="*/ 190000 h 1800000"/>
              <a:gd name="connsiteX46" fmla="*/ 1470700 w 2905739"/>
              <a:gd name="connsiteY46" fmla="*/ 200000 h 1800000"/>
              <a:gd name="connsiteX47" fmla="*/ 1500701 w 2905739"/>
              <a:gd name="connsiteY47" fmla="*/ 220000 h 1800000"/>
              <a:gd name="connsiteX48" fmla="*/ 1710706 w 2905739"/>
              <a:gd name="connsiteY48" fmla="*/ 210000 h 1800000"/>
              <a:gd name="connsiteX49" fmla="*/ 1745707 w 2905739"/>
              <a:gd name="connsiteY49" fmla="*/ 210000 h 1800000"/>
              <a:gd name="connsiteX50" fmla="*/ 1750707 w 2905739"/>
              <a:gd name="connsiteY50" fmla="*/ 225000 h 1800000"/>
              <a:gd name="connsiteX51" fmla="*/ 1765708 w 2905739"/>
              <a:gd name="connsiteY51" fmla="*/ 235000 h 1800000"/>
              <a:gd name="connsiteX52" fmla="*/ 1855710 w 2905739"/>
              <a:gd name="connsiteY52" fmla="*/ 245000 h 1800000"/>
              <a:gd name="connsiteX53" fmla="*/ 1870711 w 2905739"/>
              <a:gd name="connsiteY53" fmla="*/ 255000 h 1800000"/>
              <a:gd name="connsiteX54" fmla="*/ 1880711 w 2905739"/>
              <a:gd name="connsiteY54" fmla="*/ 270000 h 1800000"/>
              <a:gd name="connsiteX55" fmla="*/ 1895711 w 2905739"/>
              <a:gd name="connsiteY55" fmla="*/ 275000 h 1800000"/>
              <a:gd name="connsiteX56" fmla="*/ 1935713 w 2905739"/>
              <a:gd name="connsiteY56" fmla="*/ 300000 h 1800000"/>
              <a:gd name="connsiteX57" fmla="*/ 1950713 w 2905739"/>
              <a:gd name="connsiteY57" fmla="*/ 305000 h 1800000"/>
              <a:gd name="connsiteX58" fmla="*/ 1965713 w 2905739"/>
              <a:gd name="connsiteY58" fmla="*/ 310000 h 1800000"/>
              <a:gd name="connsiteX59" fmla="*/ 1975714 w 2905739"/>
              <a:gd name="connsiteY59" fmla="*/ 320000 h 1800000"/>
              <a:gd name="connsiteX60" fmla="*/ 1990714 w 2905739"/>
              <a:gd name="connsiteY60" fmla="*/ 325000 h 1800000"/>
              <a:gd name="connsiteX61" fmla="*/ 2020715 w 2905739"/>
              <a:gd name="connsiteY61" fmla="*/ 345000 h 1800000"/>
              <a:gd name="connsiteX62" fmla="*/ 2060716 w 2905739"/>
              <a:gd name="connsiteY62" fmla="*/ 340000 h 1800000"/>
              <a:gd name="connsiteX63" fmla="*/ 2085717 w 2905739"/>
              <a:gd name="connsiteY63" fmla="*/ 295000 h 1800000"/>
              <a:gd name="connsiteX64" fmla="*/ 2100717 w 2905739"/>
              <a:gd name="connsiteY64" fmla="*/ 285000 h 1800000"/>
              <a:gd name="connsiteX65" fmla="*/ 2115717 w 2905739"/>
              <a:gd name="connsiteY65" fmla="*/ 255000 h 1800000"/>
              <a:gd name="connsiteX66" fmla="*/ 2125718 w 2905739"/>
              <a:gd name="connsiteY66" fmla="*/ 240000 h 1800000"/>
              <a:gd name="connsiteX67" fmla="*/ 2125718 w 2905739"/>
              <a:gd name="connsiteY67" fmla="*/ 190000 h 1800000"/>
              <a:gd name="connsiteX68" fmla="*/ 2120718 w 2905739"/>
              <a:gd name="connsiteY68" fmla="*/ 175000 h 1800000"/>
              <a:gd name="connsiteX69" fmla="*/ 2105717 w 2905739"/>
              <a:gd name="connsiteY69" fmla="*/ 165000 h 1800000"/>
              <a:gd name="connsiteX70" fmla="*/ 2100717 w 2905739"/>
              <a:gd name="connsiteY70" fmla="*/ 130000 h 1800000"/>
              <a:gd name="connsiteX71" fmla="*/ 2120718 w 2905739"/>
              <a:gd name="connsiteY71" fmla="*/ 125000 h 1800000"/>
              <a:gd name="connsiteX72" fmla="*/ 2165719 w 2905739"/>
              <a:gd name="connsiteY72" fmla="*/ 110000 h 1800000"/>
              <a:gd name="connsiteX73" fmla="*/ 2180719 w 2905739"/>
              <a:gd name="connsiteY73" fmla="*/ 100000 h 1800000"/>
              <a:gd name="connsiteX74" fmla="*/ 2235721 w 2905739"/>
              <a:gd name="connsiteY74" fmla="*/ 95000 h 1800000"/>
              <a:gd name="connsiteX75" fmla="*/ 2265722 w 2905739"/>
              <a:gd name="connsiteY75" fmla="*/ 65000 h 1800000"/>
              <a:gd name="connsiteX76" fmla="*/ 2280722 w 2905739"/>
              <a:gd name="connsiteY76" fmla="*/ 50000 h 1800000"/>
              <a:gd name="connsiteX77" fmla="*/ 2310723 w 2905739"/>
              <a:gd name="connsiteY77" fmla="*/ 35000 h 1800000"/>
              <a:gd name="connsiteX78" fmla="*/ 2340724 w 2905739"/>
              <a:gd name="connsiteY78" fmla="*/ 50000 h 1800000"/>
              <a:gd name="connsiteX79" fmla="*/ 2350724 w 2905739"/>
              <a:gd name="connsiteY79" fmla="*/ 80000 h 1800000"/>
              <a:gd name="connsiteX80" fmla="*/ 2375725 w 2905739"/>
              <a:gd name="connsiteY80" fmla="*/ 110000 h 1800000"/>
              <a:gd name="connsiteX81" fmla="*/ 2395725 w 2905739"/>
              <a:gd name="connsiteY81" fmla="*/ 145000 h 1800000"/>
              <a:gd name="connsiteX82" fmla="*/ 2405725 w 2905739"/>
              <a:gd name="connsiteY82" fmla="*/ 175000 h 1800000"/>
              <a:gd name="connsiteX83" fmla="*/ 2440726 w 2905739"/>
              <a:gd name="connsiteY83" fmla="*/ 200000 h 1800000"/>
              <a:gd name="connsiteX84" fmla="*/ 2460727 w 2905739"/>
              <a:gd name="connsiteY84" fmla="*/ 225000 h 1800000"/>
              <a:gd name="connsiteX85" fmla="*/ 2475727 w 2905739"/>
              <a:gd name="connsiteY85" fmla="*/ 235000 h 1800000"/>
              <a:gd name="connsiteX86" fmla="*/ 2485728 w 2905739"/>
              <a:gd name="connsiteY86" fmla="*/ 245000 h 1800000"/>
              <a:gd name="connsiteX87" fmla="*/ 2505728 w 2905739"/>
              <a:gd name="connsiteY87" fmla="*/ 285000 h 1800000"/>
              <a:gd name="connsiteX88" fmla="*/ 2510728 w 2905739"/>
              <a:gd name="connsiteY88" fmla="*/ 300000 h 1800000"/>
              <a:gd name="connsiteX89" fmla="*/ 2675733 w 2905739"/>
              <a:gd name="connsiteY89" fmla="*/ 325000 h 1800000"/>
              <a:gd name="connsiteX90" fmla="*/ 2685733 w 2905739"/>
              <a:gd name="connsiteY90" fmla="*/ 370000 h 1800000"/>
              <a:gd name="connsiteX91" fmla="*/ 2695733 w 2905739"/>
              <a:gd name="connsiteY91" fmla="*/ 415000 h 1800000"/>
              <a:gd name="connsiteX92" fmla="*/ 2750735 w 2905739"/>
              <a:gd name="connsiteY92" fmla="*/ 410000 h 1800000"/>
              <a:gd name="connsiteX93" fmla="*/ 2765735 w 2905739"/>
              <a:gd name="connsiteY93" fmla="*/ 405000 h 1800000"/>
              <a:gd name="connsiteX94" fmla="*/ 2795736 w 2905739"/>
              <a:gd name="connsiteY94" fmla="*/ 400000 h 1800000"/>
              <a:gd name="connsiteX95" fmla="*/ 2900739 w 2905739"/>
              <a:gd name="connsiteY95" fmla="*/ 420000 h 1800000"/>
              <a:gd name="connsiteX96" fmla="*/ 2905739 w 2905739"/>
              <a:gd name="connsiteY96" fmla="*/ 440000 h 1800000"/>
              <a:gd name="connsiteX97" fmla="*/ 2900739 w 2905739"/>
              <a:gd name="connsiteY97" fmla="*/ 485000 h 1800000"/>
              <a:gd name="connsiteX98" fmla="*/ 2890739 w 2905739"/>
              <a:gd name="connsiteY98" fmla="*/ 500000 h 1800000"/>
              <a:gd name="connsiteX99" fmla="*/ 2885738 w 2905739"/>
              <a:gd name="connsiteY99" fmla="*/ 520000 h 1800000"/>
              <a:gd name="connsiteX100" fmla="*/ 2850738 w 2905739"/>
              <a:gd name="connsiteY100" fmla="*/ 550000 h 1800000"/>
              <a:gd name="connsiteX101" fmla="*/ 2835737 w 2905739"/>
              <a:gd name="connsiteY101" fmla="*/ 555000 h 1800000"/>
              <a:gd name="connsiteX102" fmla="*/ 2835737 w 2905739"/>
              <a:gd name="connsiteY102" fmla="*/ 650000 h 1800000"/>
              <a:gd name="connsiteX103" fmla="*/ 2845737 w 2905739"/>
              <a:gd name="connsiteY103" fmla="*/ 665000 h 1800000"/>
              <a:gd name="connsiteX104" fmla="*/ 2835737 w 2905739"/>
              <a:gd name="connsiteY104" fmla="*/ 700000 h 1800000"/>
              <a:gd name="connsiteX105" fmla="*/ 2775735 w 2905739"/>
              <a:gd name="connsiteY105" fmla="*/ 755000 h 1800000"/>
              <a:gd name="connsiteX106" fmla="*/ 2760735 w 2905739"/>
              <a:gd name="connsiteY106" fmla="*/ 765000 h 1800000"/>
              <a:gd name="connsiteX107" fmla="*/ 2805736 w 2905739"/>
              <a:gd name="connsiteY107" fmla="*/ 775000 h 1800000"/>
              <a:gd name="connsiteX108" fmla="*/ 2820737 w 2905739"/>
              <a:gd name="connsiteY108" fmla="*/ 780000 h 1800000"/>
              <a:gd name="connsiteX109" fmla="*/ 2835737 w 2905739"/>
              <a:gd name="connsiteY109" fmla="*/ 790000 h 1800000"/>
              <a:gd name="connsiteX110" fmla="*/ 2845737 w 2905739"/>
              <a:gd name="connsiteY110" fmla="*/ 805000 h 1800000"/>
              <a:gd name="connsiteX111" fmla="*/ 2860738 w 2905739"/>
              <a:gd name="connsiteY111" fmla="*/ 820000 h 1800000"/>
              <a:gd name="connsiteX112" fmla="*/ 2870738 w 2905739"/>
              <a:gd name="connsiteY112" fmla="*/ 865000 h 1800000"/>
              <a:gd name="connsiteX113" fmla="*/ 2875738 w 2905739"/>
              <a:gd name="connsiteY113" fmla="*/ 880000 h 1800000"/>
              <a:gd name="connsiteX114" fmla="*/ 2890739 w 2905739"/>
              <a:gd name="connsiteY114" fmla="*/ 895000 h 1800000"/>
              <a:gd name="connsiteX115" fmla="*/ 2895739 w 2905739"/>
              <a:gd name="connsiteY115" fmla="*/ 910000 h 1800000"/>
              <a:gd name="connsiteX116" fmla="*/ 2890739 w 2905739"/>
              <a:gd name="connsiteY116" fmla="*/ 1020000 h 1800000"/>
              <a:gd name="connsiteX117" fmla="*/ 2870738 w 2905739"/>
              <a:gd name="connsiteY117" fmla="*/ 1030000 h 1800000"/>
              <a:gd name="connsiteX118" fmla="*/ 2840737 w 2905739"/>
              <a:gd name="connsiteY118" fmla="*/ 1040000 h 1800000"/>
              <a:gd name="connsiteX119" fmla="*/ 2765735 w 2905739"/>
              <a:gd name="connsiteY119" fmla="*/ 1045000 h 1800000"/>
              <a:gd name="connsiteX120" fmla="*/ 2745735 w 2905739"/>
              <a:gd name="connsiteY120" fmla="*/ 1050000 h 1800000"/>
              <a:gd name="connsiteX121" fmla="*/ 2725734 w 2905739"/>
              <a:gd name="connsiteY121" fmla="*/ 1065000 h 1800000"/>
              <a:gd name="connsiteX122" fmla="*/ 2705734 w 2905739"/>
              <a:gd name="connsiteY122" fmla="*/ 1075000 h 1800000"/>
              <a:gd name="connsiteX123" fmla="*/ 2695733 w 2905739"/>
              <a:gd name="connsiteY123" fmla="*/ 1105000 h 1800000"/>
              <a:gd name="connsiteX124" fmla="*/ 2690733 w 2905739"/>
              <a:gd name="connsiteY124" fmla="*/ 1145000 h 1800000"/>
              <a:gd name="connsiteX125" fmla="*/ 2655732 w 2905739"/>
              <a:gd name="connsiteY125" fmla="*/ 1160000 h 1800000"/>
              <a:gd name="connsiteX126" fmla="*/ 2635732 w 2905739"/>
              <a:gd name="connsiteY126" fmla="*/ 1185000 h 1800000"/>
              <a:gd name="connsiteX127" fmla="*/ 2610731 w 2905739"/>
              <a:gd name="connsiteY127" fmla="*/ 1210000 h 1800000"/>
              <a:gd name="connsiteX128" fmla="*/ 2595731 w 2905739"/>
              <a:gd name="connsiteY128" fmla="*/ 1230000 h 1800000"/>
              <a:gd name="connsiteX129" fmla="*/ 2555729 w 2905739"/>
              <a:gd name="connsiteY129" fmla="*/ 1220000 h 1800000"/>
              <a:gd name="connsiteX130" fmla="*/ 2525729 w 2905739"/>
              <a:gd name="connsiteY130" fmla="*/ 1205000 h 1800000"/>
              <a:gd name="connsiteX131" fmla="*/ 2270722 w 2905739"/>
              <a:gd name="connsiteY131" fmla="*/ 1210000 h 1800000"/>
              <a:gd name="connsiteX132" fmla="*/ 2250721 w 2905739"/>
              <a:gd name="connsiteY132" fmla="*/ 1215000 h 1800000"/>
              <a:gd name="connsiteX133" fmla="*/ 2220720 w 2905739"/>
              <a:gd name="connsiteY133" fmla="*/ 1220000 h 1800000"/>
              <a:gd name="connsiteX134" fmla="*/ 2210720 w 2905739"/>
              <a:gd name="connsiteY134" fmla="*/ 1235000 h 1800000"/>
              <a:gd name="connsiteX135" fmla="*/ 2185719 w 2905739"/>
              <a:gd name="connsiteY135" fmla="*/ 1240000 h 1800000"/>
              <a:gd name="connsiteX136" fmla="*/ 2170719 w 2905739"/>
              <a:gd name="connsiteY136" fmla="*/ 1250000 h 1800000"/>
              <a:gd name="connsiteX137" fmla="*/ 2150718 w 2905739"/>
              <a:gd name="connsiteY137" fmla="*/ 1245000 h 1800000"/>
              <a:gd name="connsiteX138" fmla="*/ 2135718 w 2905739"/>
              <a:gd name="connsiteY138" fmla="*/ 1240000 h 1800000"/>
              <a:gd name="connsiteX139" fmla="*/ 2100717 w 2905739"/>
              <a:gd name="connsiteY139" fmla="*/ 1245000 h 1800000"/>
              <a:gd name="connsiteX140" fmla="*/ 2045716 w 2905739"/>
              <a:gd name="connsiteY140" fmla="*/ 1290000 h 1800000"/>
              <a:gd name="connsiteX141" fmla="*/ 2030715 w 2905739"/>
              <a:gd name="connsiteY141" fmla="*/ 1300000 h 1800000"/>
              <a:gd name="connsiteX142" fmla="*/ 2020715 w 2905739"/>
              <a:gd name="connsiteY142" fmla="*/ 1415000 h 1800000"/>
              <a:gd name="connsiteX143" fmla="*/ 2010715 w 2905739"/>
              <a:gd name="connsiteY143" fmla="*/ 1445000 h 1800000"/>
              <a:gd name="connsiteX144" fmla="*/ 2020715 w 2905739"/>
              <a:gd name="connsiteY144" fmla="*/ 1460000 h 1800000"/>
              <a:gd name="connsiteX145" fmla="*/ 2050716 w 2905739"/>
              <a:gd name="connsiteY145" fmla="*/ 1455000 h 1800000"/>
              <a:gd name="connsiteX146" fmla="*/ 2035715 w 2905739"/>
              <a:gd name="connsiteY146" fmla="*/ 1545000 h 1800000"/>
              <a:gd name="connsiteX147" fmla="*/ 2005714 w 2905739"/>
              <a:gd name="connsiteY147" fmla="*/ 1540000 h 1800000"/>
              <a:gd name="connsiteX148" fmla="*/ 2020715 w 2905739"/>
              <a:gd name="connsiteY148" fmla="*/ 1505000 h 1800000"/>
              <a:gd name="connsiteX149" fmla="*/ 2015715 w 2905739"/>
              <a:gd name="connsiteY149" fmla="*/ 1480000 h 1800000"/>
              <a:gd name="connsiteX150" fmla="*/ 1975714 w 2905739"/>
              <a:gd name="connsiteY150" fmla="*/ 1500000 h 1800000"/>
              <a:gd name="connsiteX151" fmla="*/ 1965713 w 2905739"/>
              <a:gd name="connsiteY151" fmla="*/ 1525000 h 1800000"/>
              <a:gd name="connsiteX152" fmla="*/ 1930712 w 2905739"/>
              <a:gd name="connsiteY152" fmla="*/ 1575000 h 1800000"/>
              <a:gd name="connsiteX153" fmla="*/ 1895711 w 2905739"/>
              <a:gd name="connsiteY153" fmla="*/ 1620000 h 1800000"/>
              <a:gd name="connsiteX154" fmla="*/ 1865711 w 2905739"/>
              <a:gd name="connsiteY154" fmla="*/ 1640000 h 1800000"/>
              <a:gd name="connsiteX155" fmla="*/ 1855710 w 2905739"/>
              <a:gd name="connsiteY155" fmla="*/ 1650000 h 1800000"/>
              <a:gd name="connsiteX156" fmla="*/ 1810709 w 2905739"/>
              <a:gd name="connsiteY156" fmla="*/ 1670000 h 1800000"/>
              <a:gd name="connsiteX157" fmla="*/ 1795709 w 2905739"/>
              <a:gd name="connsiteY157" fmla="*/ 1710000 h 1800000"/>
              <a:gd name="connsiteX158" fmla="*/ 1770708 w 2905739"/>
              <a:gd name="connsiteY158" fmla="*/ 1745000 h 1800000"/>
              <a:gd name="connsiteX159" fmla="*/ 1760708 w 2905739"/>
              <a:gd name="connsiteY159" fmla="*/ 1760000 h 1800000"/>
              <a:gd name="connsiteX160" fmla="*/ 1730707 w 2905739"/>
              <a:gd name="connsiteY160" fmla="*/ 1775000 h 1800000"/>
              <a:gd name="connsiteX161" fmla="*/ 1705706 w 2905739"/>
              <a:gd name="connsiteY161" fmla="*/ 1780000 h 1800000"/>
              <a:gd name="connsiteX162" fmla="*/ 1675705 w 2905739"/>
              <a:gd name="connsiteY162" fmla="*/ 1795000 h 1800000"/>
              <a:gd name="connsiteX163" fmla="*/ 1660705 w 2905739"/>
              <a:gd name="connsiteY163" fmla="*/ 1800000 h 1800000"/>
              <a:gd name="connsiteX164" fmla="*/ 1615704 w 2905739"/>
              <a:gd name="connsiteY164" fmla="*/ 1795000 h 1800000"/>
              <a:gd name="connsiteX165" fmla="*/ 1570703 w 2905739"/>
              <a:gd name="connsiteY165" fmla="*/ 1765000 h 1800000"/>
              <a:gd name="connsiteX166" fmla="*/ 1560702 w 2905739"/>
              <a:gd name="connsiteY166" fmla="*/ 1750000 h 1800000"/>
              <a:gd name="connsiteX167" fmla="*/ 1545702 w 2905739"/>
              <a:gd name="connsiteY167" fmla="*/ 1720000 h 1800000"/>
              <a:gd name="connsiteX168" fmla="*/ 1490700 w 2905739"/>
              <a:gd name="connsiteY168" fmla="*/ 1695000 h 1800000"/>
              <a:gd name="connsiteX169" fmla="*/ 1455699 w 2905739"/>
              <a:gd name="connsiteY169" fmla="*/ 1680000 h 1800000"/>
              <a:gd name="connsiteX170" fmla="*/ 1440699 w 2905739"/>
              <a:gd name="connsiteY170" fmla="*/ 1670000 h 1800000"/>
              <a:gd name="connsiteX171" fmla="*/ 1430699 w 2905739"/>
              <a:gd name="connsiteY171" fmla="*/ 1655000 h 1800000"/>
              <a:gd name="connsiteX172" fmla="*/ 1400698 w 2905739"/>
              <a:gd name="connsiteY172" fmla="*/ 1635000 h 1800000"/>
              <a:gd name="connsiteX173" fmla="*/ 1385697 w 2905739"/>
              <a:gd name="connsiteY173" fmla="*/ 1625000 h 1800000"/>
              <a:gd name="connsiteX174" fmla="*/ 1350697 w 2905739"/>
              <a:gd name="connsiteY174" fmla="*/ 1600000 h 1800000"/>
              <a:gd name="connsiteX175" fmla="*/ 1340696 w 2905739"/>
              <a:gd name="connsiteY175" fmla="*/ 1585000 h 1800000"/>
              <a:gd name="connsiteX176" fmla="*/ 1310695 w 2905739"/>
              <a:gd name="connsiteY176" fmla="*/ 1565000 h 1800000"/>
              <a:gd name="connsiteX177" fmla="*/ 1290695 w 2905739"/>
              <a:gd name="connsiteY177" fmla="*/ 1535000 h 1800000"/>
              <a:gd name="connsiteX178" fmla="*/ 1280695 w 2905739"/>
              <a:gd name="connsiteY178" fmla="*/ 1520000 h 1800000"/>
              <a:gd name="connsiteX179" fmla="*/ 1270694 w 2905739"/>
              <a:gd name="connsiteY179" fmla="*/ 1510000 h 1800000"/>
              <a:gd name="connsiteX180" fmla="*/ 1265694 w 2905739"/>
              <a:gd name="connsiteY180" fmla="*/ 1495000 h 1800000"/>
              <a:gd name="connsiteX181" fmla="*/ 1280695 w 2905739"/>
              <a:gd name="connsiteY181" fmla="*/ 1430000 h 1800000"/>
              <a:gd name="connsiteX182" fmla="*/ 1295695 w 2905739"/>
              <a:gd name="connsiteY182" fmla="*/ 1425000 h 1800000"/>
              <a:gd name="connsiteX183" fmla="*/ 1295695 w 2905739"/>
              <a:gd name="connsiteY183" fmla="*/ 1410000 h 1800000"/>
              <a:gd name="connsiteX184" fmla="*/ 1280695 w 2905739"/>
              <a:gd name="connsiteY184" fmla="*/ 1425000 h 1800000"/>
              <a:gd name="connsiteX185" fmla="*/ 1260694 w 2905739"/>
              <a:gd name="connsiteY185" fmla="*/ 1450000 h 1800000"/>
              <a:gd name="connsiteX186" fmla="*/ 1255694 w 2905739"/>
              <a:gd name="connsiteY186" fmla="*/ 1465000 h 1800000"/>
              <a:gd name="connsiteX187" fmla="*/ 1220693 w 2905739"/>
              <a:gd name="connsiteY187" fmla="*/ 1440000 h 1800000"/>
              <a:gd name="connsiteX188" fmla="*/ 1210693 w 2905739"/>
              <a:gd name="connsiteY188" fmla="*/ 1425000 h 1800000"/>
              <a:gd name="connsiteX189" fmla="*/ 1205693 w 2905739"/>
              <a:gd name="connsiteY189" fmla="*/ 1410000 h 1800000"/>
              <a:gd name="connsiteX190" fmla="*/ 1190692 w 2905739"/>
              <a:gd name="connsiteY190" fmla="*/ 1405000 h 1800000"/>
              <a:gd name="connsiteX191" fmla="*/ 1160691 w 2905739"/>
              <a:gd name="connsiteY191" fmla="*/ 1385000 h 1800000"/>
              <a:gd name="connsiteX192" fmla="*/ 1150691 w 2905739"/>
              <a:gd name="connsiteY192" fmla="*/ 1365000 h 1800000"/>
              <a:gd name="connsiteX193" fmla="*/ 1145691 w 2905739"/>
              <a:gd name="connsiteY193" fmla="*/ 1345000 h 1800000"/>
              <a:gd name="connsiteX194" fmla="*/ 1135691 w 2905739"/>
              <a:gd name="connsiteY194" fmla="*/ 1305000 h 1800000"/>
              <a:gd name="connsiteX195" fmla="*/ 1125690 w 2905739"/>
              <a:gd name="connsiteY195" fmla="*/ 1200000 h 1800000"/>
              <a:gd name="connsiteX196" fmla="*/ 1120690 w 2905739"/>
              <a:gd name="connsiteY196" fmla="*/ 1185000 h 1800000"/>
              <a:gd name="connsiteX197" fmla="*/ 1090689 w 2905739"/>
              <a:gd name="connsiteY197" fmla="*/ 1165000 h 1800000"/>
              <a:gd name="connsiteX198" fmla="*/ 1070689 w 2905739"/>
              <a:gd name="connsiteY198" fmla="*/ 1135000 h 1800000"/>
              <a:gd name="connsiteX199" fmla="*/ 1040688 w 2905739"/>
              <a:gd name="connsiteY199" fmla="*/ 1125000 h 1800000"/>
              <a:gd name="connsiteX200" fmla="*/ 1025688 w 2905739"/>
              <a:gd name="connsiteY200" fmla="*/ 1110000 h 1800000"/>
              <a:gd name="connsiteX201" fmla="*/ 1010687 w 2905739"/>
              <a:gd name="connsiteY201" fmla="*/ 1080000 h 1800000"/>
              <a:gd name="connsiteX202" fmla="*/ 995687 w 2905739"/>
              <a:gd name="connsiteY202" fmla="*/ 1065000 h 1800000"/>
              <a:gd name="connsiteX203" fmla="*/ 975686 w 2905739"/>
              <a:gd name="connsiteY203" fmla="*/ 1040000 h 1800000"/>
              <a:gd name="connsiteX204" fmla="*/ 960686 w 2905739"/>
              <a:gd name="connsiteY204" fmla="*/ 1025000 h 1800000"/>
              <a:gd name="connsiteX205" fmla="*/ 945685 w 2905739"/>
              <a:gd name="connsiteY205" fmla="*/ 995000 h 1800000"/>
              <a:gd name="connsiteX206" fmla="*/ 930685 w 2905739"/>
              <a:gd name="connsiteY206" fmla="*/ 980000 h 1800000"/>
              <a:gd name="connsiteX207" fmla="*/ 925685 w 2905739"/>
              <a:gd name="connsiteY207" fmla="*/ 900000 h 1800000"/>
              <a:gd name="connsiteX208" fmla="*/ 940685 w 2905739"/>
              <a:gd name="connsiteY208" fmla="*/ 895000 h 1800000"/>
              <a:gd name="connsiteX209" fmla="*/ 955686 w 2905739"/>
              <a:gd name="connsiteY209" fmla="*/ 860000 h 1800000"/>
              <a:gd name="connsiteX210" fmla="*/ 950686 w 2905739"/>
              <a:gd name="connsiteY210" fmla="*/ 815000 h 1800000"/>
              <a:gd name="connsiteX211" fmla="*/ 940685 w 2905739"/>
              <a:gd name="connsiteY211" fmla="*/ 800000 h 1800000"/>
              <a:gd name="connsiteX212" fmla="*/ 950686 w 2905739"/>
              <a:gd name="connsiteY212" fmla="*/ 680000 h 1800000"/>
              <a:gd name="connsiteX213" fmla="*/ 960686 w 2905739"/>
              <a:gd name="connsiteY213" fmla="*/ 695000 h 1800000"/>
              <a:gd name="connsiteX214" fmla="*/ 965686 w 2905739"/>
              <a:gd name="connsiteY214" fmla="*/ 710000 h 1800000"/>
              <a:gd name="connsiteX215" fmla="*/ 970686 w 2905739"/>
              <a:gd name="connsiteY215" fmla="*/ 730000 h 1800000"/>
              <a:gd name="connsiteX216" fmla="*/ 1000687 w 2905739"/>
              <a:gd name="connsiteY216" fmla="*/ 745000 h 1800000"/>
              <a:gd name="connsiteX217" fmla="*/ 990687 w 2905739"/>
              <a:gd name="connsiteY217" fmla="*/ 730000 h 1800000"/>
              <a:gd name="connsiteX218" fmla="*/ 930685 w 2905739"/>
              <a:gd name="connsiteY218" fmla="*/ 740000 h 1800000"/>
              <a:gd name="connsiteX219" fmla="*/ 905684 w 2905739"/>
              <a:gd name="connsiteY219" fmla="*/ 770000 h 1800000"/>
              <a:gd name="connsiteX220" fmla="*/ 890684 w 2905739"/>
              <a:gd name="connsiteY220" fmla="*/ 780000 h 1800000"/>
              <a:gd name="connsiteX221" fmla="*/ 840683 w 2905739"/>
              <a:gd name="connsiteY221" fmla="*/ 765000 h 1800000"/>
              <a:gd name="connsiteX222" fmla="*/ 820682 w 2905739"/>
              <a:gd name="connsiteY222" fmla="*/ 735000 h 1800000"/>
              <a:gd name="connsiteX223" fmla="*/ 800681 w 2905739"/>
              <a:gd name="connsiteY223" fmla="*/ 710000 h 1800000"/>
              <a:gd name="connsiteX224" fmla="*/ 800681 w 2905739"/>
              <a:gd name="connsiteY224" fmla="*/ 655000 h 1800000"/>
              <a:gd name="connsiteX225" fmla="*/ 810682 w 2905739"/>
              <a:gd name="connsiteY225" fmla="*/ 645000 h 1800000"/>
              <a:gd name="connsiteX226" fmla="*/ 735680 w 2905739"/>
              <a:gd name="connsiteY226" fmla="*/ 625000 h 1800000"/>
              <a:gd name="connsiteX227" fmla="*/ 725679 w 2905739"/>
              <a:gd name="connsiteY227" fmla="*/ 645000 h 1800000"/>
              <a:gd name="connsiteX228" fmla="*/ 715679 w 2905739"/>
              <a:gd name="connsiteY228" fmla="*/ 660000 h 1800000"/>
              <a:gd name="connsiteX229" fmla="*/ 710679 w 2905739"/>
              <a:gd name="connsiteY229" fmla="*/ 675000 h 1800000"/>
              <a:gd name="connsiteX230" fmla="*/ 700679 w 2905739"/>
              <a:gd name="connsiteY230" fmla="*/ 690000 h 1800000"/>
              <a:gd name="connsiteX231" fmla="*/ 690678 w 2905739"/>
              <a:gd name="connsiteY231" fmla="*/ 720000 h 1800000"/>
              <a:gd name="connsiteX232" fmla="*/ 685678 w 2905739"/>
              <a:gd name="connsiteY232" fmla="*/ 735000 h 1800000"/>
              <a:gd name="connsiteX233" fmla="*/ 665678 w 2905739"/>
              <a:gd name="connsiteY233" fmla="*/ 760000 h 1800000"/>
              <a:gd name="connsiteX234" fmla="*/ 635677 w 2905739"/>
              <a:gd name="connsiteY234" fmla="*/ 780000 h 1800000"/>
              <a:gd name="connsiteX235" fmla="*/ 525674 w 2905739"/>
              <a:gd name="connsiteY235" fmla="*/ 765000 h 1800000"/>
              <a:gd name="connsiteX236" fmla="*/ 510674 w 2905739"/>
              <a:gd name="connsiteY236" fmla="*/ 750000 h 1800000"/>
              <a:gd name="connsiteX237" fmla="*/ 490673 w 2905739"/>
              <a:gd name="connsiteY237" fmla="*/ 710000 h 1800000"/>
              <a:gd name="connsiteX238" fmla="*/ 470672 w 2905739"/>
              <a:gd name="connsiteY238" fmla="*/ 660000 h 1800000"/>
              <a:gd name="connsiteX239" fmla="*/ 460672 w 2905739"/>
              <a:gd name="connsiteY239" fmla="*/ 630000 h 1800000"/>
              <a:gd name="connsiteX240" fmla="*/ 470672 w 2905739"/>
              <a:gd name="connsiteY240" fmla="*/ 610000 h 1800000"/>
              <a:gd name="connsiteX241" fmla="*/ 500673 w 2905739"/>
              <a:gd name="connsiteY241" fmla="*/ 590000 h 1800000"/>
              <a:gd name="connsiteX242" fmla="*/ 510674 w 2905739"/>
              <a:gd name="connsiteY242" fmla="*/ 575000 h 1800000"/>
              <a:gd name="connsiteX243" fmla="*/ 525674 w 2905739"/>
              <a:gd name="connsiteY243" fmla="*/ 570000 h 1800000"/>
              <a:gd name="connsiteX244" fmla="*/ 530674 w 2905739"/>
              <a:gd name="connsiteY244" fmla="*/ 555000 h 1800000"/>
              <a:gd name="connsiteX245" fmla="*/ 540674 w 2905739"/>
              <a:gd name="connsiteY245" fmla="*/ 540000 h 1800000"/>
              <a:gd name="connsiteX246" fmla="*/ 530674 w 2905739"/>
              <a:gd name="connsiteY246" fmla="*/ 525000 h 1800000"/>
              <a:gd name="connsiteX247" fmla="*/ 520674 w 2905739"/>
              <a:gd name="connsiteY247" fmla="*/ 490000 h 1800000"/>
              <a:gd name="connsiteX248" fmla="*/ 505673 w 2905739"/>
              <a:gd name="connsiteY248" fmla="*/ 480000 h 1800000"/>
              <a:gd name="connsiteX249" fmla="*/ 390670 w 2905739"/>
              <a:gd name="connsiteY249" fmla="*/ 495000 h 1800000"/>
              <a:gd name="connsiteX250" fmla="*/ 365670 w 2905739"/>
              <a:gd name="connsiteY250" fmla="*/ 490000 h 1800000"/>
              <a:gd name="connsiteX251" fmla="*/ 320668 w 2905739"/>
              <a:gd name="connsiteY251" fmla="*/ 470000 h 1800000"/>
              <a:gd name="connsiteX252" fmla="*/ 305668 w 2905739"/>
              <a:gd name="connsiteY252" fmla="*/ 460000 h 1800000"/>
              <a:gd name="connsiteX253" fmla="*/ 285667 w 2905739"/>
              <a:gd name="connsiteY253" fmla="*/ 430000 h 1800000"/>
              <a:gd name="connsiteX254" fmla="*/ 265667 w 2905739"/>
              <a:gd name="connsiteY254" fmla="*/ 410000 h 1800000"/>
              <a:gd name="connsiteX255" fmla="*/ 245666 w 2905739"/>
              <a:gd name="connsiteY255" fmla="*/ 430000 h 1800000"/>
              <a:gd name="connsiteX256" fmla="*/ 210665 w 2905739"/>
              <a:gd name="connsiteY256" fmla="*/ 445000 h 1800000"/>
              <a:gd name="connsiteX257" fmla="*/ 200665 w 2905739"/>
              <a:gd name="connsiteY257" fmla="*/ 460000 h 1800000"/>
              <a:gd name="connsiteX258" fmla="*/ 170664 w 2905739"/>
              <a:gd name="connsiteY258" fmla="*/ 470000 h 1800000"/>
              <a:gd name="connsiteX259" fmla="*/ 120663 w 2905739"/>
              <a:gd name="connsiteY259" fmla="*/ 455000 h 1800000"/>
              <a:gd name="connsiteX260" fmla="*/ 115663 w 2905739"/>
              <a:gd name="connsiteY260" fmla="*/ 435000 h 1800000"/>
              <a:gd name="connsiteX261" fmla="*/ 105662 w 2905739"/>
              <a:gd name="connsiteY261" fmla="*/ 380000 h 1800000"/>
              <a:gd name="connsiteX262" fmla="*/ 95662 w 2905739"/>
              <a:gd name="connsiteY262" fmla="*/ 360000 h 1800000"/>
              <a:gd name="connsiteX263" fmla="*/ 35661 w 2905739"/>
              <a:gd name="connsiteY263" fmla="*/ 355000 h 1800000"/>
              <a:gd name="connsiteX264" fmla="*/ 30660 w 2905739"/>
              <a:gd name="connsiteY264" fmla="*/ 340000 h 1800000"/>
              <a:gd name="connsiteX265" fmla="*/ 5660 w 2905739"/>
              <a:gd name="connsiteY265" fmla="*/ 295000 h 1800000"/>
              <a:gd name="connsiteX266" fmla="*/ 660 w 2905739"/>
              <a:gd name="connsiteY266" fmla="*/ 275000 h 1800000"/>
              <a:gd name="connsiteX267" fmla="*/ 660 w 2905739"/>
              <a:gd name="connsiteY267" fmla="*/ 110000 h 1800000"/>
              <a:gd name="connsiteX268" fmla="*/ 5660 w 2905739"/>
              <a:gd name="connsiteY268" fmla="*/ 17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2905739" h="1800000">
                <a:moveTo>
                  <a:pt x="5660" y="170000"/>
                </a:moveTo>
                <a:lnTo>
                  <a:pt x="5660" y="170000"/>
                </a:lnTo>
                <a:cubicBezTo>
                  <a:pt x="10660" y="155000"/>
                  <a:pt x="12693" y="138657"/>
                  <a:pt x="20660" y="125000"/>
                </a:cubicBezTo>
                <a:cubicBezTo>
                  <a:pt x="24859" y="117802"/>
                  <a:pt x="33880" y="114844"/>
                  <a:pt x="40661" y="110000"/>
                </a:cubicBezTo>
                <a:cubicBezTo>
                  <a:pt x="65029" y="92595"/>
                  <a:pt x="46359" y="106744"/>
                  <a:pt x="75662" y="90000"/>
                </a:cubicBezTo>
                <a:cubicBezTo>
                  <a:pt x="80880" y="87019"/>
                  <a:pt x="85287" y="82687"/>
                  <a:pt x="90662" y="80000"/>
                </a:cubicBezTo>
                <a:cubicBezTo>
                  <a:pt x="97836" y="76413"/>
                  <a:pt x="119254" y="71602"/>
                  <a:pt x="125663" y="70000"/>
                </a:cubicBezTo>
                <a:cubicBezTo>
                  <a:pt x="149434" y="54153"/>
                  <a:pt x="134963" y="61900"/>
                  <a:pt x="170664" y="50000"/>
                </a:cubicBezTo>
                <a:lnTo>
                  <a:pt x="185665" y="45000"/>
                </a:lnTo>
                <a:lnTo>
                  <a:pt x="200665" y="40000"/>
                </a:lnTo>
                <a:cubicBezTo>
                  <a:pt x="205665" y="35000"/>
                  <a:pt x="208610" y="25470"/>
                  <a:pt x="215665" y="25000"/>
                </a:cubicBezTo>
                <a:cubicBezTo>
                  <a:pt x="319568" y="18073"/>
                  <a:pt x="312204" y="17179"/>
                  <a:pt x="365670" y="35000"/>
                </a:cubicBezTo>
                <a:cubicBezTo>
                  <a:pt x="367337" y="40000"/>
                  <a:pt x="366943" y="46273"/>
                  <a:pt x="370670" y="50000"/>
                </a:cubicBezTo>
                <a:cubicBezTo>
                  <a:pt x="374397" y="53727"/>
                  <a:pt x="380400" y="55000"/>
                  <a:pt x="385670" y="55000"/>
                </a:cubicBezTo>
                <a:cubicBezTo>
                  <a:pt x="420711" y="55000"/>
                  <a:pt x="455672" y="51667"/>
                  <a:pt x="490673" y="50000"/>
                </a:cubicBezTo>
                <a:cubicBezTo>
                  <a:pt x="494006" y="45000"/>
                  <a:pt x="496919" y="39692"/>
                  <a:pt x="500673" y="35000"/>
                </a:cubicBezTo>
                <a:cubicBezTo>
                  <a:pt x="503618" y="31319"/>
                  <a:pt x="508248" y="29042"/>
                  <a:pt x="510674" y="25000"/>
                </a:cubicBezTo>
                <a:cubicBezTo>
                  <a:pt x="513386" y="20481"/>
                  <a:pt x="511289" y="12924"/>
                  <a:pt x="515674" y="10000"/>
                </a:cubicBezTo>
                <a:cubicBezTo>
                  <a:pt x="522745" y="5286"/>
                  <a:pt x="532313" y="6520"/>
                  <a:pt x="540674" y="5000"/>
                </a:cubicBezTo>
                <a:cubicBezTo>
                  <a:pt x="550649" y="3186"/>
                  <a:pt x="560675" y="1667"/>
                  <a:pt x="570675" y="0"/>
                </a:cubicBezTo>
                <a:cubicBezTo>
                  <a:pt x="597342" y="1667"/>
                  <a:pt x="624104" y="2203"/>
                  <a:pt x="650677" y="5000"/>
                </a:cubicBezTo>
                <a:cubicBezTo>
                  <a:pt x="655919" y="5552"/>
                  <a:pt x="661070" y="7440"/>
                  <a:pt x="665678" y="10000"/>
                </a:cubicBezTo>
                <a:cubicBezTo>
                  <a:pt x="676184" y="15837"/>
                  <a:pt x="695679" y="30000"/>
                  <a:pt x="695679" y="30000"/>
                </a:cubicBezTo>
                <a:cubicBezTo>
                  <a:pt x="701966" y="48862"/>
                  <a:pt x="703487" y="57808"/>
                  <a:pt x="720679" y="75000"/>
                </a:cubicBezTo>
                <a:lnTo>
                  <a:pt x="745680" y="100000"/>
                </a:lnTo>
                <a:cubicBezTo>
                  <a:pt x="759013" y="139999"/>
                  <a:pt x="739013" y="93334"/>
                  <a:pt x="765681" y="120000"/>
                </a:cubicBezTo>
                <a:cubicBezTo>
                  <a:pt x="769408" y="123727"/>
                  <a:pt x="766392" y="131937"/>
                  <a:pt x="770681" y="135000"/>
                </a:cubicBezTo>
                <a:cubicBezTo>
                  <a:pt x="779259" y="141127"/>
                  <a:pt x="791253" y="140286"/>
                  <a:pt x="800681" y="145000"/>
                </a:cubicBezTo>
                <a:lnTo>
                  <a:pt x="820682" y="155000"/>
                </a:lnTo>
                <a:cubicBezTo>
                  <a:pt x="840683" y="153333"/>
                  <a:pt x="861004" y="153936"/>
                  <a:pt x="880684" y="150000"/>
                </a:cubicBezTo>
                <a:cubicBezTo>
                  <a:pt x="886577" y="148822"/>
                  <a:pt x="890193" y="142441"/>
                  <a:pt x="895684" y="140000"/>
                </a:cubicBezTo>
                <a:cubicBezTo>
                  <a:pt x="905317" y="135719"/>
                  <a:pt x="915685" y="133333"/>
                  <a:pt x="925685" y="130000"/>
                </a:cubicBezTo>
                <a:lnTo>
                  <a:pt x="940685" y="125000"/>
                </a:lnTo>
                <a:cubicBezTo>
                  <a:pt x="960686" y="126667"/>
                  <a:pt x="980740" y="127784"/>
                  <a:pt x="1000687" y="130000"/>
                </a:cubicBezTo>
                <a:cubicBezTo>
                  <a:pt x="1016762" y="131786"/>
                  <a:pt x="1034886" y="135485"/>
                  <a:pt x="1050688" y="140000"/>
                </a:cubicBezTo>
                <a:cubicBezTo>
                  <a:pt x="1055756" y="141448"/>
                  <a:pt x="1060689" y="143333"/>
                  <a:pt x="1065689" y="145000"/>
                </a:cubicBezTo>
                <a:cubicBezTo>
                  <a:pt x="1069022" y="140000"/>
                  <a:pt x="1073002" y="135375"/>
                  <a:pt x="1075689" y="130000"/>
                </a:cubicBezTo>
                <a:cubicBezTo>
                  <a:pt x="1078046" y="125286"/>
                  <a:pt x="1076962" y="118727"/>
                  <a:pt x="1080689" y="115000"/>
                </a:cubicBezTo>
                <a:cubicBezTo>
                  <a:pt x="1084416" y="111273"/>
                  <a:pt x="1090690" y="111667"/>
                  <a:pt x="1095690" y="110000"/>
                </a:cubicBezTo>
                <a:cubicBezTo>
                  <a:pt x="1109024" y="111667"/>
                  <a:pt x="1123063" y="110408"/>
                  <a:pt x="1135691" y="115000"/>
                </a:cubicBezTo>
                <a:cubicBezTo>
                  <a:pt x="1142336" y="117416"/>
                  <a:pt x="1144808" y="126078"/>
                  <a:pt x="1150691" y="130000"/>
                </a:cubicBezTo>
                <a:cubicBezTo>
                  <a:pt x="1155076" y="132924"/>
                  <a:pt x="1160691" y="133333"/>
                  <a:pt x="1165691" y="135000"/>
                </a:cubicBezTo>
                <a:cubicBezTo>
                  <a:pt x="1169025" y="138333"/>
                  <a:pt x="1172011" y="142055"/>
                  <a:pt x="1175692" y="145000"/>
                </a:cubicBezTo>
                <a:cubicBezTo>
                  <a:pt x="1180385" y="148754"/>
                  <a:pt x="1187507" y="149904"/>
                  <a:pt x="1190692" y="155000"/>
                </a:cubicBezTo>
                <a:cubicBezTo>
                  <a:pt x="1196279" y="163939"/>
                  <a:pt x="1197359" y="175000"/>
                  <a:pt x="1200692" y="185000"/>
                </a:cubicBezTo>
                <a:cubicBezTo>
                  <a:pt x="1212299" y="219822"/>
                  <a:pt x="1274027" y="188333"/>
                  <a:pt x="1310695" y="190000"/>
                </a:cubicBezTo>
                <a:cubicBezTo>
                  <a:pt x="1380896" y="213399"/>
                  <a:pt x="1234923" y="166319"/>
                  <a:pt x="1470700" y="200000"/>
                </a:cubicBezTo>
                <a:cubicBezTo>
                  <a:pt x="1482598" y="201700"/>
                  <a:pt x="1500701" y="220000"/>
                  <a:pt x="1500701" y="220000"/>
                </a:cubicBezTo>
                <a:lnTo>
                  <a:pt x="1710706" y="210000"/>
                </a:lnTo>
                <a:cubicBezTo>
                  <a:pt x="1747463" y="207603"/>
                  <a:pt x="1715258" y="199850"/>
                  <a:pt x="1745707" y="210000"/>
                </a:cubicBezTo>
                <a:cubicBezTo>
                  <a:pt x="1747374" y="215000"/>
                  <a:pt x="1747414" y="220885"/>
                  <a:pt x="1750707" y="225000"/>
                </a:cubicBezTo>
                <a:cubicBezTo>
                  <a:pt x="1754461" y="229693"/>
                  <a:pt x="1760184" y="232633"/>
                  <a:pt x="1765708" y="235000"/>
                </a:cubicBezTo>
                <a:cubicBezTo>
                  <a:pt x="1787056" y="244149"/>
                  <a:pt x="1851523" y="244701"/>
                  <a:pt x="1855710" y="245000"/>
                </a:cubicBezTo>
                <a:cubicBezTo>
                  <a:pt x="1860710" y="248333"/>
                  <a:pt x="1866462" y="250751"/>
                  <a:pt x="1870711" y="255000"/>
                </a:cubicBezTo>
                <a:cubicBezTo>
                  <a:pt x="1874960" y="259249"/>
                  <a:pt x="1876019" y="266246"/>
                  <a:pt x="1880711" y="270000"/>
                </a:cubicBezTo>
                <a:cubicBezTo>
                  <a:pt x="1884827" y="273292"/>
                  <a:pt x="1890711" y="273333"/>
                  <a:pt x="1895711" y="275000"/>
                </a:cubicBezTo>
                <a:cubicBezTo>
                  <a:pt x="1911560" y="298771"/>
                  <a:pt x="1900011" y="288100"/>
                  <a:pt x="1935713" y="300000"/>
                </a:cubicBezTo>
                <a:lnTo>
                  <a:pt x="1950713" y="305000"/>
                </a:lnTo>
                <a:lnTo>
                  <a:pt x="1965713" y="310000"/>
                </a:lnTo>
                <a:cubicBezTo>
                  <a:pt x="1969047" y="313333"/>
                  <a:pt x="1971671" y="317575"/>
                  <a:pt x="1975714" y="320000"/>
                </a:cubicBezTo>
                <a:cubicBezTo>
                  <a:pt x="1980233" y="322712"/>
                  <a:pt x="1986598" y="321708"/>
                  <a:pt x="1990714" y="325000"/>
                </a:cubicBezTo>
                <a:cubicBezTo>
                  <a:pt x="2022104" y="350112"/>
                  <a:pt x="1974781" y="333517"/>
                  <a:pt x="2020715" y="345000"/>
                </a:cubicBezTo>
                <a:cubicBezTo>
                  <a:pt x="2034049" y="343333"/>
                  <a:pt x="2049109" y="346771"/>
                  <a:pt x="2060716" y="340000"/>
                </a:cubicBezTo>
                <a:cubicBezTo>
                  <a:pt x="2104793" y="314289"/>
                  <a:pt x="2067638" y="317598"/>
                  <a:pt x="2085717" y="295000"/>
                </a:cubicBezTo>
                <a:cubicBezTo>
                  <a:pt x="2089471" y="290308"/>
                  <a:pt x="2095717" y="288333"/>
                  <a:pt x="2100717" y="285000"/>
                </a:cubicBezTo>
                <a:cubicBezTo>
                  <a:pt x="2129382" y="242003"/>
                  <a:pt x="2095011" y="296410"/>
                  <a:pt x="2115717" y="255000"/>
                </a:cubicBezTo>
                <a:cubicBezTo>
                  <a:pt x="2118405" y="249625"/>
                  <a:pt x="2122384" y="245000"/>
                  <a:pt x="2125718" y="240000"/>
                </a:cubicBezTo>
                <a:cubicBezTo>
                  <a:pt x="2131269" y="206697"/>
                  <a:pt x="2133569" y="217480"/>
                  <a:pt x="2125718" y="190000"/>
                </a:cubicBezTo>
                <a:cubicBezTo>
                  <a:pt x="2124270" y="184932"/>
                  <a:pt x="2124011" y="179115"/>
                  <a:pt x="2120718" y="175000"/>
                </a:cubicBezTo>
                <a:cubicBezTo>
                  <a:pt x="2116964" y="170307"/>
                  <a:pt x="2110717" y="168333"/>
                  <a:pt x="2105717" y="165000"/>
                </a:cubicBezTo>
                <a:cubicBezTo>
                  <a:pt x="2098682" y="154447"/>
                  <a:pt x="2086510" y="144206"/>
                  <a:pt x="2100717" y="130000"/>
                </a:cubicBezTo>
                <a:cubicBezTo>
                  <a:pt x="2105576" y="125141"/>
                  <a:pt x="2114051" y="126667"/>
                  <a:pt x="2120718" y="125000"/>
                </a:cubicBezTo>
                <a:cubicBezTo>
                  <a:pt x="2187987" y="91365"/>
                  <a:pt x="2088179" y="139077"/>
                  <a:pt x="2165719" y="110000"/>
                </a:cubicBezTo>
                <a:cubicBezTo>
                  <a:pt x="2171346" y="107890"/>
                  <a:pt x="2174843" y="101259"/>
                  <a:pt x="2180719" y="100000"/>
                </a:cubicBezTo>
                <a:cubicBezTo>
                  <a:pt x="2198720" y="96143"/>
                  <a:pt x="2217387" y="96667"/>
                  <a:pt x="2235721" y="95000"/>
                </a:cubicBezTo>
                <a:cubicBezTo>
                  <a:pt x="2264466" y="56673"/>
                  <a:pt x="2236475" y="89372"/>
                  <a:pt x="2265722" y="65000"/>
                </a:cubicBezTo>
                <a:cubicBezTo>
                  <a:pt x="2271154" y="60473"/>
                  <a:pt x="2275290" y="54527"/>
                  <a:pt x="2280722" y="50000"/>
                </a:cubicBezTo>
                <a:cubicBezTo>
                  <a:pt x="2293646" y="39230"/>
                  <a:pt x="2295689" y="40011"/>
                  <a:pt x="2310723" y="35000"/>
                </a:cubicBezTo>
                <a:cubicBezTo>
                  <a:pt x="2318896" y="37724"/>
                  <a:pt x="2335623" y="41838"/>
                  <a:pt x="2340724" y="50000"/>
                </a:cubicBezTo>
                <a:cubicBezTo>
                  <a:pt x="2346311" y="58939"/>
                  <a:pt x="2344877" y="71229"/>
                  <a:pt x="2350724" y="80000"/>
                </a:cubicBezTo>
                <a:cubicBezTo>
                  <a:pt x="2364646" y="100884"/>
                  <a:pt x="2356475" y="90751"/>
                  <a:pt x="2375725" y="110000"/>
                </a:cubicBezTo>
                <a:cubicBezTo>
                  <a:pt x="2389458" y="164932"/>
                  <a:pt x="2368644" y="96255"/>
                  <a:pt x="2395725" y="145000"/>
                </a:cubicBezTo>
                <a:cubicBezTo>
                  <a:pt x="2400844" y="154214"/>
                  <a:pt x="2398271" y="167547"/>
                  <a:pt x="2405725" y="175000"/>
                </a:cubicBezTo>
                <a:cubicBezTo>
                  <a:pt x="2428234" y="197507"/>
                  <a:pt x="2400065" y="170958"/>
                  <a:pt x="2440726" y="200000"/>
                </a:cubicBezTo>
                <a:cubicBezTo>
                  <a:pt x="2458049" y="212373"/>
                  <a:pt x="2444196" y="208469"/>
                  <a:pt x="2460727" y="225000"/>
                </a:cubicBezTo>
                <a:cubicBezTo>
                  <a:pt x="2464976" y="229249"/>
                  <a:pt x="2471034" y="231246"/>
                  <a:pt x="2475727" y="235000"/>
                </a:cubicBezTo>
                <a:cubicBezTo>
                  <a:pt x="2479408" y="237945"/>
                  <a:pt x="2482394" y="241667"/>
                  <a:pt x="2485728" y="245000"/>
                </a:cubicBezTo>
                <a:cubicBezTo>
                  <a:pt x="2495722" y="294969"/>
                  <a:pt x="2481717" y="248984"/>
                  <a:pt x="2505728" y="285000"/>
                </a:cubicBezTo>
                <a:cubicBezTo>
                  <a:pt x="2508652" y="289385"/>
                  <a:pt x="2507001" y="296273"/>
                  <a:pt x="2510728" y="300000"/>
                </a:cubicBezTo>
                <a:cubicBezTo>
                  <a:pt x="2554843" y="344114"/>
                  <a:pt x="2616227" y="322796"/>
                  <a:pt x="2675733" y="325000"/>
                </a:cubicBezTo>
                <a:cubicBezTo>
                  <a:pt x="2705013" y="344520"/>
                  <a:pt x="2682808" y="323201"/>
                  <a:pt x="2685733" y="370000"/>
                </a:cubicBezTo>
                <a:cubicBezTo>
                  <a:pt x="2686691" y="385336"/>
                  <a:pt x="2692400" y="400000"/>
                  <a:pt x="2695733" y="415000"/>
                </a:cubicBezTo>
                <a:cubicBezTo>
                  <a:pt x="2714067" y="413333"/>
                  <a:pt x="2732510" y="412603"/>
                  <a:pt x="2750735" y="410000"/>
                </a:cubicBezTo>
                <a:cubicBezTo>
                  <a:pt x="2755952" y="409255"/>
                  <a:pt x="2760590" y="406143"/>
                  <a:pt x="2765735" y="405000"/>
                </a:cubicBezTo>
                <a:cubicBezTo>
                  <a:pt x="2775632" y="402801"/>
                  <a:pt x="2785736" y="401667"/>
                  <a:pt x="2795736" y="400000"/>
                </a:cubicBezTo>
                <a:cubicBezTo>
                  <a:pt x="2843541" y="402516"/>
                  <a:pt x="2883230" y="379145"/>
                  <a:pt x="2900739" y="420000"/>
                </a:cubicBezTo>
                <a:cubicBezTo>
                  <a:pt x="2903446" y="426316"/>
                  <a:pt x="2904072" y="433333"/>
                  <a:pt x="2905739" y="440000"/>
                </a:cubicBezTo>
                <a:cubicBezTo>
                  <a:pt x="2904072" y="455000"/>
                  <a:pt x="2904399" y="470358"/>
                  <a:pt x="2900739" y="485000"/>
                </a:cubicBezTo>
                <a:cubicBezTo>
                  <a:pt x="2899282" y="490830"/>
                  <a:pt x="2893106" y="494477"/>
                  <a:pt x="2890739" y="500000"/>
                </a:cubicBezTo>
                <a:cubicBezTo>
                  <a:pt x="2888032" y="506316"/>
                  <a:pt x="2889380" y="514173"/>
                  <a:pt x="2885738" y="520000"/>
                </a:cubicBezTo>
                <a:cubicBezTo>
                  <a:pt x="2880146" y="528947"/>
                  <a:pt x="2861691" y="544524"/>
                  <a:pt x="2850738" y="550000"/>
                </a:cubicBezTo>
                <a:cubicBezTo>
                  <a:pt x="2846024" y="552357"/>
                  <a:pt x="2840737" y="553333"/>
                  <a:pt x="2835737" y="555000"/>
                </a:cubicBezTo>
                <a:cubicBezTo>
                  <a:pt x="2823376" y="592082"/>
                  <a:pt x="2824889" y="581297"/>
                  <a:pt x="2835737" y="650000"/>
                </a:cubicBezTo>
                <a:cubicBezTo>
                  <a:pt x="2836674" y="655936"/>
                  <a:pt x="2842404" y="660000"/>
                  <a:pt x="2845737" y="665000"/>
                </a:cubicBezTo>
                <a:cubicBezTo>
                  <a:pt x="2842404" y="676667"/>
                  <a:pt x="2842468" y="689904"/>
                  <a:pt x="2835737" y="700000"/>
                </a:cubicBezTo>
                <a:cubicBezTo>
                  <a:pt x="2822655" y="719622"/>
                  <a:pt x="2796320" y="740297"/>
                  <a:pt x="2775735" y="755000"/>
                </a:cubicBezTo>
                <a:cubicBezTo>
                  <a:pt x="2770845" y="758493"/>
                  <a:pt x="2765735" y="761667"/>
                  <a:pt x="2760735" y="765000"/>
                </a:cubicBezTo>
                <a:cubicBezTo>
                  <a:pt x="2794501" y="776255"/>
                  <a:pt x="2752939" y="763268"/>
                  <a:pt x="2805736" y="775000"/>
                </a:cubicBezTo>
                <a:cubicBezTo>
                  <a:pt x="2810881" y="776143"/>
                  <a:pt x="2815737" y="778333"/>
                  <a:pt x="2820737" y="780000"/>
                </a:cubicBezTo>
                <a:cubicBezTo>
                  <a:pt x="2825737" y="783333"/>
                  <a:pt x="2831488" y="785751"/>
                  <a:pt x="2835737" y="790000"/>
                </a:cubicBezTo>
                <a:cubicBezTo>
                  <a:pt x="2839986" y="794249"/>
                  <a:pt x="2841890" y="800384"/>
                  <a:pt x="2845737" y="805000"/>
                </a:cubicBezTo>
                <a:cubicBezTo>
                  <a:pt x="2850264" y="810432"/>
                  <a:pt x="2855738" y="815000"/>
                  <a:pt x="2860738" y="820000"/>
                </a:cubicBezTo>
                <a:cubicBezTo>
                  <a:pt x="2871994" y="853767"/>
                  <a:pt x="2859005" y="812202"/>
                  <a:pt x="2870738" y="865000"/>
                </a:cubicBezTo>
                <a:cubicBezTo>
                  <a:pt x="2871881" y="870145"/>
                  <a:pt x="2872814" y="875615"/>
                  <a:pt x="2875738" y="880000"/>
                </a:cubicBezTo>
                <a:cubicBezTo>
                  <a:pt x="2879661" y="885884"/>
                  <a:pt x="2885739" y="890000"/>
                  <a:pt x="2890739" y="895000"/>
                </a:cubicBezTo>
                <a:cubicBezTo>
                  <a:pt x="2892406" y="900000"/>
                  <a:pt x="2895739" y="904730"/>
                  <a:pt x="2895739" y="910000"/>
                </a:cubicBezTo>
                <a:cubicBezTo>
                  <a:pt x="2895739" y="946705"/>
                  <a:pt x="2898225" y="984067"/>
                  <a:pt x="2890739" y="1020000"/>
                </a:cubicBezTo>
                <a:cubicBezTo>
                  <a:pt x="2889219" y="1027297"/>
                  <a:pt x="2877659" y="1027232"/>
                  <a:pt x="2870738" y="1030000"/>
                </a:cubicBezTo>
                <a:cubicBezTo>
                  <a:pt x="2860951" y="1033915"/>
                  <a:pt x="2851255" y="1039299"/>
                  <a:pt x="2840737" y="1040000"/>
                </a:cubicBezTo>
                <a:lnTo>
                  <a:pt x="2765735" y="1045000"/>
                </a:lnTo>
                <a:cubicBezTo>
                  <a:pt x="2759068" y="1046667"/>
                  <a:pt x="2751881" y="1046927"/>
                  <a:pt x="2745735" y="1050000"/>
                </a:cubicBezTo>
                <a:cubicBezTo>
                  <a:pt x="2738281" y="1053727"/>
                  <a:pt x="2732801" y="1060583"/>
                  <a:pt x="2725734" y="1065000"/>
                </a:cubicBezTo>
                <a:cubicBezTo>
                  <a:pt x="2719413" y="1068950"/>
                  <a:pt x="2712401" y="1071667"/>
                  <a:pt x="2705734" y="1075000"/>
                </a:cubicBezTo>
                <a:cubicBezTo>
                  <a:pt x="2702400" y="1085000"/>
                  <a:pt x="2697040" y="1094540"/>
                  <a:pt x="2695733" y="1105000"/>
                </a:cubicBezTo>
                <a:cubicBezTo>
                  <a:pt x="2694066" y="1118333"/>
                  <a:pt x="2696742" y="1132981"/>
                  <a:pt x="2690733" y="1145000"/>
                </a:cubicBezTo>
                <a:cubicBezTo>
                  <a:pt x="2688261" y="1149943"/>
                  <a:pt x="2662075" y="1157886"/>
                  <a:pt x="2655732" y="1160000"/>
                </a:cubicBezTo>
                <a:cubicBezTo>
                  <a:pt x="2616676" y="1186037"/>
                  <a:pt x="2659885" y="1152798"/>
                  <a:pt x="2635732" y="1185000"/>
                </a:cubicBezTo>
                <a:cubicBezTo>
                  <a:pt x="2628661" y="1194428"/>
                  <a:pt x="2617802" y="1200572"/>
                  <a:pt x="2610731" y="1210000"/>
                </a:cubicBezTo>
                <a:lnTo>
                  <a:pt x="2595731" y="1230000"/>
                </a:lnTo>
                <a:cubicBezTo>
                  <a:pt x="2586223" y="1228098"/>
                  <a:pt x="2565979" y="1225125"/>
                  <a:pt x="2555729" y="1220000"/>
                </a:cubicBezTo>
                <a:cubicBezTo>
                  <a:pt x="2516955" y="1200613"/>
                  <a:pt x="2563435" y="1217569"/>
                  <a:pt x="2525729" y="1205000"/>
                </a:cubicBezTo>
                <a:lnTo>
                  <a:pt x="2270722" y="1210000"/>
                </a:lnTo>
                <a:cubicBezTo>
                  <a:pt x="2263854" y="1210250"/>
                  <a:pt x="2257460" y="1213652"/>
                  <a:pt x="2250721" y="1215000"/>
                </a:cubicBezTo>
                <a:cubicBezTo>
                  <a:pt x="2240780" y="1216988"/>
                  <a:pt x="2230720" y="1218333"/>
                  <a:pt x="2220720" y="1220000"/>
                </a:cubicBezTo>
                <a:cubicBezTo>
                  <a:pt x="2217387" y="1225000"/>
                  <a:pt x="2215938" y="1232019"/>
                  <a:pt x="2210720" y="1235000"/>
                </a:cubicBezTo>
                <a:cubicBezTo>
                  <a:pt x="2203341" y="1239216"/>
                  <a:pt x="2193677" y="1237016"/>
                  <a:pt x="2185719" y="1240000"/>
                </a:cubicBezTo>
                <a:cubicBezTo>
                  <a:pt x="2180092" y="1242110"/>
                  <a:pt x="2175719" y="1246667"/>
                  <a:pt x="2170719" y="1250000"/>
                </a:cubicBezTo>
                <a:cubicBezTo>
                  <a:pt x="2164052" y="1248333"/>
                  <a:pt x="2157326" y="1246888"/>
                  <a:pt x="2150718" y="1245000"/>
                </a:cubicBezTo>
                <a:cubicBezTo>
                  <a:pt x="2145650" y="1243552"/>
                  <a:pt x="2140988" y="1240000"/>
                  <a:pt x="2135718" y="1240000"/>
                </a:cubicBezTo>
                <a:cubicBezTo>
                  <a:pt x="2123933" y="1240000"/>
                  <a:pt x="2112384" y="1243333"/>
                  <a:pt x="2100717" y="1245000"/>
                </a:cubicBezTo>
                <a:cubicBezTo>
                  <a:pt x="2067219" y="1278496"/>
                  <a:pt x="2085520" y="1263464"/>
                  <a:pt x="2045716" y="1290000"/>
                </a:cubicBezTo>
                <a:lnTo>
                  <a:pt x="2030715" y="1300000"/>
                </a:lnTo>
                <a:cubicBezTo>
                  <a:pt x="2013499" y="1351649"/>
                  <a:pt x="2036505" y="1278157"/>
                  <a:pt x="2020715" y="1415000"/>
                </a:cubicBezTo>
                <a:cubicBezTo>
                  <a:pt x="2019507" y="1425471"/>
                  <a:pt x="2010715" y="1445000"/>
                  <a:pt x="2010715" y="1445000"/>
                </a:cubicBezTo>
                <a:cubicBezTo>
                  <a:pt x="2014048" y="1450000"/>
                  <a:pt x="2014885" y="1458543"/>
                  <a:pt x="2020715" y="1460000"/>
                </a:cubicBezTo>
                <a:cubicBezTo>
                  <a:pt x="2030551" y="1462459"/>
                  <a:pt x="2048954" y="1445016"/>
                  <a:pt x="2050716" y="1455000"/>
                </a:cubicBezTo>
                <a:cubicBezTo>
                  <a:pt x="2056001" y="1484951"/>
                  <a:pt x="2040715" y="1515000"/>
                  <a:pt x="2035715" y="1545000"/>
                </a:cubicBezTo>
                <a:cubicBezTo>
                  <a:pt x="2025715" y="1543333"/>
                  <a:pt x="2012883" y="1547169"/>
                  <a:pt x="2005714" y="1540000"/>
                </a:cubicBezTo>
                <a:cubicBezTo>
                  <a:pt x="1999257" y="1533543"/>
                  <a:pt x="2018197" y="1508777"/>
                  <a:pt x="2020715" y="1505000"/>
                </a:cubicBezTo>
                <a:cubicBezTo>
                  <a:pt x="2019048" y="1496667"/>
                  <a:pt x="2022786" y="1484714"/>
                  <a:pt x="2015715" y="1480000"/>
                </a:cubicBezTo>
                <a:cubicBezTo>
                  <a:pt x="2000386" y="1469781"/>
                  <a:pt x="1982907" y="1492807"/>
                  <a:pt x="1975714" y="1500000"/>
                </a:cubicBezTo>
                <a:cubicBezTo>
                  <a:pt x="1972380" y="1508333"/>
                  <a:pt x="1970011" y="1517121"/>
                  <a:pt x="1965713" y="1525000"/>
                </a:cubicBezTo>
                <a:cubicBezTo>
                  <a:pt x="1953823" y="1546797"/>
                  <a:pt x="1944095" y="1555881"/>
                  <a:pt x="1930712" y="1575000"/>
                </a:cubicBezTo>
                <a:cubicBezTo>
                  <a:pt x="1917798" y="1593448"/>
                  <a:pt x="1912734" y="1606760"/>
                  <a:pt x="1895711" y="1620000"/>
                </a:cubicBezTo>
                <a:cubicBezTo>
                  <a:pt x="1886224" y="1627379"/>
                  <a:pt x="1874210" y="1631502"/>
                  <a:pt x="1865711" y="1640000"/>
                </a:cubicBezTo>
                <a:cubicBezTo>
                  <a:pt x="1862377" y="1643333"/>
                  <a:pt x="1859927" y="1647892"/>
                  <a:pt x="1855710" y="1650000"/>
                </a:cubicBezTo>
                <a:cubicBezTo>
                  <a:pt x="1784304" y="1685702"/>
                  <a:pt x="1854837" y="1640583"/>
                  <a:pt x="1810709" y="1670000"/>
                </a:cubicBezTo>
                <a:cubicBezTo>
                  <a:pt x="1787255" y="1705181"/>
                  <a:pt x="1814247" y="1660568"/>
                  <a:pt x="1795709" y="1710000"/>
                </a:cubicBezTo>
                <a:cubicBezTo>
                  <a:pt x="1793850" y="1714958"/>
                  <a:pt x="1771613" y="1743733"/>
                  <a:pt x="1770708" y="1745000"/>
                </a:cubicBezTo>
                <a:cubicBezTo>
                  <a:pt x="1767215" y="1749890"/>
                  <a:pt x="1764957" y="1755751"/>
                  <a:pt x="1760708" y="1760000"/>
                </a:cubicBezTo>
                <a:cubicBezTo>
                  <a:pt x="1752561" y="1768146"/>
                  <a:pt x="1741551" y="1772289"/>
                  <a:pt x="1730707" y="1775000"/>
                </a:cubicBezTo>
                <a:cubicBezTo>
                  <a:pt x="1722462" y="1777061"/>
                  <a:pt x="1713951" y="1777939"/>
                  <a:pt x="1705706" y="1780000"/>
                </a:cubicBezTo>
                <a:cubicBezTo>
                  <a:pt x="1680573" y="1786283"/>
                  <a:pt x="1700145" y="1782780"/>
                  <a:pt x="1675705" y="1795000"/>
                </a:cubicBezTo>
                <a:cubicBezTo>
                  <a:pt x="1670991" y="1797357"/>
                  <a:pt x="1665705" y="1798333"/>
                  <a:pt x="1660705" y="1800000"/>
                </a:cubicBezTo>
                <a:cubicBezTo>
                  <a:pt x="1645705" y="1798333"/>
                  <a:pt x="1630591" y="1797481"/>
                  <a:pt x="1615704" y="1795000"/>
                </a:cubicBezTo>
                <a:cubicBezTo>
                  <a:pt x="1597561" y="1791976"/>
                  <a:pt x="1582049" y="1778614"/>
                  <a:pt x="1570703" y="1765000"/>
                </a:cubicBezTo>
                <a:cubicBezTo>
                  <a:pt x="1566856" y="1760383"/>
                  <a:pt x="1564036" y="1755000"/>
                  <a:pt x="1560702" y="1750000"/>
                </a:cubicBezTo>
                <a:cubicBezTo>
                  <a:pt x="1557744" y="1741127"/>
                  <a:pt x="1554130" y="1725900"/>
                  <a:pt x="1545702" y="1720000"/>
                </a:cubicBezTo>
                <a:cubicBezTo>
                  <a:pt x="1525376" y="1705772"/>
                  <a:pt x="1511220" y="1701840"/>
                  <a:pt x="1490700" y="1695000"/>
                </a:cubicBezTo>
                <a:cubicBezTo>
                  <a:pt x="1453042" y="1669895"/>
                  <a:pt x="1500902" y="1699372"/>
                  <a:pt x="1455699" y="1680000"/>
                </a:cubicBezTo>
                <a:cubicBezTo>
                  <a:pt x="1450176" y="1677633"/>
                  <a:pt x="1445699" y="1673333"/>
                  <a:pt x="1440699" y="1670000"/>
                </a:cubicBezTo>
                <a:cubicBezTo>
                  <a:pt x="1437366" y="1665000"/>
                  <a:pt x="1435221" y="1658957"/>
                  <a:pt x="1430699" y="1655000"/>
                </a:cubicBezTo>
                <a:cubicBezTo>
                  <a:pt x="1421654" y="1647086"/>
                  <a:pt x="1410698" y="1641667"/>
                  <a:pt x="1400698" y="1635000"/>
                </a:cubicBezTo>
                <a:cubicBezTo>
                  <a:pt x="1395698" y="1631667"/>
                  <a:pt x="1390505" y="1628606"/>
                  <a:pt x="1385697" y="1625000"/>
                </a:cubicBezTo>
                <a:cubicBezTo>
                  <a:pt x="1360890" y="1606394"/>
                  <a:pt x="1372631" y="1614623"/>
                  <a:pt x="1350697" y="1600000"/>
                </a:cubicBezTo>
                <a:cubicBezTo>
                  <a:pt x="1347363" y="1595000"/>
                  <a:pt x="1345219" y="1588957"/>
                  <a:pt x="1340696" y="1585000"/>
                </a:cubicBezTo>
                <a:cubicBezTo>
                  <a:pt x="1331651" y="1577086"/>
                  <a:pt x="1310695" y="1565000"/>
                  <a:pt x="1310695" y="1565000"/>
                </a:cubicBezTo>
                <a:lnTo>
                  <a:pt x="1290695" y="1535000"/>
                </a:lnTo>
                <a:cubicBezTo>
                  <a:pt x="1287362" y="1530000"/>
                  <a:pt x="1284944" y="1524249"/>
                  <a:pt x="1280695" y="1520000"/>
                </a:cubicBezTo>
                <a:lnTo>
                  <a:pt x="1270694" y="1510000"/>
                </a:lnTo>
                <a:cubicBezTo>
                  <a:pt x="1269027" y="1505000"/>
                  <a:pt x="1265694" y="1500270"/>
                  <a:pt x="1265694" y="1495000"/>
                </a:cubicBezTo>
                <a:cubicBezTo>
                  <a:pt x="1265694" y="1474509"/>
                  <a:pt x="1259066" y="1442977"/>
                  <a:pt x="1280695" y="1430000"/>
                </a:cubicBezTo>
                <a:cubicBezTo>
                  <a:pt x="1285214" y="1427288"/>
                  <a:pt x="1290695" y="1426667"/>
                  <a:pt x="1295695" y="1425000"/>
                </a:cubicBezTo>
                <a:cubicBezTo>
                  <a:pt x="1312228" y="1375400"/>
                  <a:pt x="1308901" y="1394153"/>
                  <a:pt x="1295695" y="1410000"/>
                </a:cubicBezTo>
                <a:cubicBezTo>
                  <a:pt x="1291168" y="1415432"/>
                  <a:pt x="1285695" y="1420000"/>
                  <a:pt x="1280695" y="1425000"/>
                </a:cubicBezTo>
                <a:cubicBezTo>
                  <a:pt x="1268124" y="1462706"/>
                  <a:pt x="1286543" y="1417688"/>
                  <a:pt x="1260694" y="1450000"/>
                </a:cubicBezTo>
                <a:cubicBezTo>
                  <a:pt x="1257402" y="1454116"/>
                  <a:pt x="1257361" y="1460000"/>
                  <a:pt x="1255694" y="1465000"/>
                </a:cubicBezTo>
                <a:cubicBezTo>
                  <a:pt x="1235473" y="1454890"/>
                  <a:pt x="1235172" y="1457375"/>
                  <a:pt x="1220693" y="1440000"/>
                </a:cubicBezTo>
                <a:cubicBezTo>
                  <a:pt x="1216846" y="1435384"/>
                  <a:pt x="1213380" y="1430375"/>
                  <a:pt x="1210693" y="1425000"/>
                </a:cubicBezTo>
                <a:cubicBezTo>
                  <a:pt x="1208336" y="1420286"/>
                  <a:pt x="1209420" y="1413727"/>
                  <a:pt x="1205693" y="1410000"/>
                </a:cubicBezTo>
                <a:cubicBezTo>
                  <a:pt x="1201966" y="1406273"/>
                  <a:pt x="1195692" y="1406667"/>
                  <a:pt x="1190692" y="1405000"/>
                </a:cubicBezTo>
                <a:cubicBezTo>
                  <a:pt x="1180692" y="1398333"/>
                  <a:pt x="1166066" y="1395750"/>
                  <a:pt x="1160691" y="1385000"/>
                </a:cubicBezTo>
                <a:cubicBezTo>
                  <a:pt x="1157358" y="1378333"/>
                  <a:pt x="1153308" y="1371979"/>
                  <a:pt x="1150691" y="1365000"/>
                </a:cubicBezTo>
                <a:cubicBezTo>
                  <a:pt x="1148278" y="1358566"/>
                  <a:pt x="1147579" y="1351607"/>
                  <a:pt x="1145691" y="1345000"/>
                </a:cubicBezTo>
                <a:cubicBezTo>
                  <a:pt x="1135441" y="1309125"/>
                  <a:pt x="1145856" y="1355827"/>
                  <a:pt x="1135691" y="1305000"/>
                </a:cubicBezTo>
                <a:cubicBezTo>
                  <a:pt x="1132357" y="1270000"/>
                  <a:pt x="1136808" y="1233354"/>
                  <a:pt x="1125690" y="1200000"/>
                </a:cubicBezTo>
                <a:cubicBezTo>
                  <a:pt x="1124023" y="1195000"/>
                  <a:pt x="1124417" y="1188727"/>
                  <a:pt x="1120690" y="1185000"/>
                </a:cubicBezTo>
                <a:cubicBezTo>
                  <a:pt x="1112191" y="1176502"/>
                  <a:pt x="1090689" y="1165000"/>
                  <a:pt x="1090689" y="1165000"/>
                </a:cubicBezTo>
                <a:cubicBezTo>
                  <a:pt x="1085991" y="1150905"/>
                  <a:pt x="1086011" y="1143512"/>
                  <a:pt x="1070689" y="1135000"/>
                </a:cubicBezTo>
                <a:cubicBezTo>
                  <a:pt x="1061474" y="1129881"/>
                  <a:pt x="1040688" y="1125000"/>
                  <a:pt x="1040688" y="1125000"/>
                </a:cubicBezTo>
                <a:cubicBezTo>
                  <a:pt x="1035688" y="1120000"/>
                  <a:pt x="1029610" y="1115883"/>
                  <a:pt x="1025688" y="1110000"/>
                </a:cubicBezTo>
                <a:cubicBezTo>
                  <a:pt x="995621" y="1064900"/>
                  <a:pt x="1050026" y="1127205"/>
                  <a:pt x="1010687" y="1080000"/>
                </a:cubicBezTo>
                <a:cubicBezTo>
                  <a:pt x="1006160" y="1074568"/>
                  <a:pt x="1000343" y="1070321"/>
                  <a:pt x="995687" y="1065000"/>
                </a:cubicBezTo>
                <a:cubicBezTo>
                  <a:pt x="988659" y="1056969"/>
                  <a:pt x="982714" y="1048031"/>
                  <a:pt x="975686" y="1040000"/>
                </a:cubicBezTo>
                <a:cubicBezTo>
                  <a:pt x="971030" y="1034679"/>
                  <a:pt x="965213" y="1030432"/>
                  <a:pt x="960686" y="1025000"/>
                </a:cubicBezTo>
                <a:cubicBezTo>
                  <a:pt x="921349" y="977795"/>
                  <a:pt x="975754" y="1040101"/>
                  <a:pt x="945685" y="995000"/>
                </a:cubicBezTo>
                <a:cubicBezTo>
                  <a:pt x="941763" y="989117"/>
                  <a:pt x="935685" y="985000"/>
                  <a:pt x="930685" y="980000"/>
                </a:cubicBezTo>
                <a:cubicBezTo>
                  <a:pt x="920188" y="948509"/>
                  <a:pt x="912009" y="937608"/>
                  <a:pt x="925685" y="900000"/>
                </a:cubicBezTo>
                <a:cubicBezTo>
                  <a:pt x="927486" y="895047"/>
                  <a:pt x="935685" y="896667"/>
                  <a:pt x="940685" y="895000"/>
                </a:cubicBezTo>
                <a:cubicBezTo>
                  <a:pt x="942639" y="891093"/>
                  <a:pt x="955686" y="867359"/>
                  <a:pt x="955686" y="860000"/>
                </a:cubicBezTo>
                <a:cubicBezTo>
                  <a:pt x="955686" y="844908"/>
                  <a:pt x="954347" y="829642"/>
                  <a:pt x="950686" y="815000"/>
                </a:cubicBezTo>
                <a:cubicBezTo>
                  <a:pt x="949228" y="809170"/>
                  <a:pt x="944019" y="805000"/>
                  <a:pt x="940685" y="800000"/>
                </a:cubicBezTo>
                <a:cubicBezTo>
                  <a:pt x="944019" y="760000"/>
                  <a:pt x="943175" y="719430"/>
                  <a:pt x="950686" y="680000"/>
                </a:cubicBezTo>
                <a:cubicBezTo>
                  <a:pt x="951810" y="674097"/>
                  <a:pt x="957999" y="689625"/>
                  <a:pt x="960686" y="695000"/>
                </a:cubicBezTo>
                <a:cubicBezTo>
                  <a:pt x="963043" y="699714"/>
                  <a:pt x="964238" y="704932"/>
                  <a:pt x="965686" y="710000"/>
                </a:cubicBezTo>
                <a:cubicBezTo>
                  <a:pt x="967574" y="716607"/>
                  <a:pt x="966874" y="724282"/>
                  <a:pt x="970686" y="730000"/>
                </a:cubicBezTo>
                <a:cubicBezTo>
                  <a:pt x="976225" y="738307"/>
                  <a:pt x="992131" y="742148"/>
                  <a:pt x="1000687" y="745000"/>
                </a:cubicBezTo>
                <a:cubicBezTo>
                  <a:pt x="997354" y="740000"/>
                  <a:pt x="996681" y="730428"/>
                  <a:pt x="990687" y="730000"/>
                </a:cubicBezTo>
                <a:cubicBezTo>
                  <a:pt x="970462" y="728555"/>
                  <a:pt x="949921" y="733588"/>
                  <a:pt x="930685" y="740000"/>
                </a:cubicBezTo>
                <a:cubicBezTo>
                  <a:pt x="918401" y="744095"/>
                  <a:pt x="913688" y="761996"/>
                  <a:pt x="905684" y="770000"/>
                </a:cubicBezTo>
                <a:cubicBezTo>
                  <a:pt x="901435" y="774249"/>
                  <a:pt x="895684" y="776667"/>
                  <a:pt x="890684" y="780000"/>
                </a:cubicBezTo>
                <a:cubicBezTo>
                  <a:pt x="877053" y="777728"/>
                  <a:pt x="852311" y="776627"/>
                  <a:pt x="840683" y="765000"/>
                </a:cubicBezTo>
                <a:cubicBezTo>
                  <a:pt x="832184" y="756502"/>
                  <a:pt x="827349" y="745000"/>
                  <a:pt x="820682" y="735000"/>
                </a:cubicBezTo>
                <a:cubicBezTo>
                  <a:pt x="808066" y="716076"/>
                  <a:pt x="814932" y="724250"/>
                  <a:pt x="800681" y="710000"/>
                </a:cubicBezTo>
                <a:cubicBezTo>
                  <a:pt x="791143" y="671850"/>
                  <a:pt x="782218" y="678078"/>
                  <a:pt x="800681" y="655000"/>
                </a:cubicBezTo>
                <a:cubicBezTo>
                  <a:pt x="803626" y="651319"/>
                  <a:pt x="807348" y="648333"/>
                  <a:pt x="810682" y="645000"/>
                </a:cubicBezTo>
                <a:cubicBezTo>
                  <a:pt x="802388" y="603529"/>
                  <a:pt x="810598" y="601589"/>
                  <a:pt x="735680" y="625000"/>
                </a:cubicBezTo>
                <a:cubicBezTo>
                  <a:pt x="728566" y="627223"/>
                  <a:pt x="729377" y="638528"/>
                  <a:pt x="725679" y="645000"/>
                </a:cubicBezTo>
                <a:cubicBezTo>
                  <a:pt x="722697" y="650217"/>
                  <a:pt x="718366" y="654625"/>
                  <a:pt x="715679" y="660000"/>
                </a:cubicBezTo>
                <a:cubicBezTo>
                  <a:pt x="713322" y="664714"/>
                  <a:pt x="713036" y="670286"/>
                  <a:pt x="710679" y="675000"/>
                </a:cubicBezTo>
                <a:cubicBezTo>
                  <a:pt x="707992" y="680375"/>
                  <a:pt x="703120" y="684509"/>
                  <a:pt x="700679" y="690000"/>
                </a:cubicBezTo>
                <a:cubicBezTo>
                  <a:pt x="696398" y="699632"/>
                  <a:pt x="694012" y="710000"/>
                  <a:pt x="690678" y="720000"/>
                </a:cubicBezTo>
                <a:cubicBezTo>
                  <a:pt x="689011" y="725000"/>
                  <a:pt x="688970" y="730884"/>
                  <a:pt x="685678" y="735000"/>
                </a:cubicBezTo>
                <a:cubicBezTo>
                  <a:pt x="679011" y="743333"/>
                  <a:pt x="673610" y="752861"/>
                  <a:pt x="665678" y="760000"/>
                </a:cubicBezTo>
                <a:cubicBezTo>
                  <a:pt x="656744" y="768040"/>
                  <a:pt x="635677" y="780000"/>
                  <a:pt x="635677" y="780000"/>
                </a:cubicBezTo>
                <a:cubicBezTo>
                  <a:pt x="581297" y="777138"/>
                  <a:pt x="558224" y="792125"/>
                  <a:pt x="525674" y="765000"/>
                </a:cubicBezTo>
                <a:cubicBezTo>
                  <a:pt x="520242" y="760473"/>
                  <a:pt x="514917" y="755657"/>
                  <a:pt x="510674" y="750000"/>
                </a:cubicBezTo>
                <a:cubicBezTo>
                  <a:pt x="492919" y="726328"/>
                  <a:pt x="498769" y="731049"/>
                  <a:pt x="490673" y="710000"/>
                </a:cubicBezTo>
                <a:cubicBezTo>
                  <a:pt x="484229" y="693246"/>
                  <a:pt x="476349" y="677030"/>
                  <a:pt x="470672" y="660000"/>
                </a:cubicBezTo>
                <a:lnTo>
                  <a:pt x="460672" y="630000"/>
                </a:lnTo>
                <a:cubicBezTo>
                  <a:pt x="464005" y="623333"/>
                  <a:pt x="465401" y="615270"/>
                  <a:pt x="470672" y="610000"/>
                </a:cubicBezTo>
                <a:cubicBezTo>
                  <a:pt x="479171" y="601502"/>
                  <a:pt x="500673" y="590000"/>
                  <a:pt x="500673" y="590000"/>
                </a:cubicBezTo>
                <a:cubicBezTo>
                  <a:pt x="504007" y="585000"/>
                  <a:pt x="505981" y="578754"/>
                  <a:pt x="510674" y="575000"/>
                </a:cubicBezTo>
                <a:cubicBezTo>
                  <a:pt x="514790" y="571708"/>
                  <a:pt x="521947" y="573727"/>
                  <a:pt x="525674" y="570000"/>
                </a:cubicBezTo>
                <a:cubicBezTo>
                  <a:pt x="529401" y="566273"/>
                  <a:pt x="528317" y="559714"/>
                  <a:pt x="530674" y="555000"/>
                </a:cubicBezTo>
                <a:cubicBezTo>
                  <a:pt x="533361" y="549625"/>
                  <a:pt x="537341" y="545000"/>
                  <a:pt x="540674" y="540000"/>
                </a:cubicBezTo>
                <a:cubicBezTo>
                  <a:pt x="537341" y="535000"/>
                  <a:pt x="533041" y="530523"/>
                  <a:pt x="530674" y="525000"/>
                </a:cubicBezTo>
                <a:cubicBezTo>
                  <a:pt x="529845" y="523066"/>
                  <a:pt x="523668" y="493742"/>
                  <a:pt x="520674" y="490000"/>
                </a:cubicBezTo>
                <a:cubicBezTo>
                  <a:pt x="516920" y="485307"/>
                  <a:pt x="510673" y="483333"/>
                  <a:pt x="505673" y="480000"/>
                </a:cubicBezTo>
                <a:cubicBezTo>
                  <a:pt x="452057" y="515744"/>
                  <a:pt x="487671" y="500706"/>
                  <a:pt x="390670" y="495000"/>
                </a:cubicBezTo>
                <a:cubicBezTo>
                  <a:pt x="382337" y="493333"/>
                  <a:pt x="373810" y="492442"/>
                  <a:pt x="365670" y="490000"/>
                </a:cubicBezTo>
                <a:cubicBezTo>
                  <a:pt x="354391" y="486617"/>
                  <a:pt x="331554" y="476220"/>
                  <a:pt x="320668" y="470000"/>
                </a:cubicBezTo>
                <a:cubicBezTo>
                  <a:pt x="315450" y="467019"/>
                  <a:pt x="310668" y="463333"/>
                  <a:pt x="305668" y="460000"/>
                </a:cubicBezTo>
                <a:cubicBezTo>
                  <a:pt x="293779" y="424334"/>
                  <a:pt x="310637" y="467453"/>
                  <a:pt x="285667" y="430000"/>
                </a:cubicBezTo>
                <a:cubicBezTo>
                  <a:pt x="270428" y="407143"/>
                  <a:pt x="294239" y="419524"/>
                  <a:pt x="265667" y="410000"/>
                </a:cubicBezTo>
                <a:cubicBezTo>
                  <a:pt x="232938" y="420909"/>
                  <a:pt x="265060" y="405758"/>
                  <a:pt x="245666" y="430000"/>
                </a:cubicBezTo>
                <a:cubicBezTo>
                  <a:pt x="237033" y="440791"/>
                  <a:pt x="222675" y="441998"/>
                  <a:pt x="210665" y="445000"/>
                </a:cubicBezTo>
                <a:cubicBezTo>
                  <a:pt x="207332" y="450000"/>
                  <a:pt x="205761" y="456815"/>
                  <a:pt x="200665" y="460000"/>
                </a:cubicBezTo>
                <a:cubicBezTo>
                  <a:pt x="191726" y="465587"/>
                  <a:pt x="170664" y="470000"/>
                  <a:pt x="170664" y="470000"/>
                </a:cubicBezTo>
                <a:cubicBezTo>
                  <a:pt x="159587" y="468418"/>
                  <a:pt x="130237" y="469361"/>
                  <a:pt x="120663" y="455000"/>
                </a:cubicBezTo>
                <a:cubicBezTo>
                  <a:pt x="116851" y="449282"/>
                  <a:pt x="117011" y="441738"/>
                  <a:pt x="115663" y="435000"/>
                </a:cubicBezTo>
                <a:cubicBezTo>
                  <a:pt x="114401" y="428692"/>
                  <a:pt x="108347" y="388053"/>
                  <a:pt x="105662" y="380000"/>
                </a:cubicBezTo>
                <a:cubicBezTo>
                  <a:pt x="103305" y="372929"/>
                  <a:pt x="102681" y="362507"/>
                  <a:pt x="95662" y="360000"/>
                </a:cubicBezTo>
                <a:cubicBezTo>
                  <a:pt x="76762" y="353250"/>
                  <a:pt x="55661" y="356667"/>
                  <a:pt x="35661" y="355000"/>
                </a:cubicBezTo>
                <a:cubicBezTo>
                  <a:pt x="33994" y="350000"/>
                  <a:pt x="33220" y="344607"/>
                  <a:pt x="30660" y="340000"/>
                </a:cubicBezTo>
                <a:cubicBezTo>
                  <a:pt x="9595" y="302084"/>
                  <a:pt x="13646" y="322950"/>
                  <a:pt x="5660" y="295000"/>
                </a:cubicBezTo>
                <a:cubicBezTo>
                  <a:pt x="3772" y="288393"/>
                  <a:pt x="846" y="281869"/>
                  <a:pt x="660" y="275000"/>
                </a:cubicBezTo>
                <a:cubicBezTo>
                  <a:pt x="-826" y="220020"/>
                  <a:pt x="660" y="165000"/>
                  <a:pt x="660" y="110000"/>
                </a:cubicBezTo>
                <a:lnTo>
                  <a:pt x="5660" y="170000"/>
                </a:lnTo>
                <a:close/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557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organisation originale dans l’Ouest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centres de référence, 4 centres correspondants</a:t>
            </a:r>
          </a:p>
          <a:p>
            <a:pPr lvl="1"/>
            <a:r>
              <a:rPr lang="fr-FR" dirty="0" smtClean="0"/>
              <a:t>Rennes</a:t>
            </a:r>
          </a:p>
          <a:p>
            <a:pPr lvl="2"/>
            <a:r>
              <a:rPr lang="fr-FR" dirty="0" smtClean="0"/>
              <a:t>Angers et Brest</a:t>
            </a:r>
          </a:p>
          <a:p>
            <a:pPr lvl="1"/>
            <a:r>
              <a:rPr lang="fr-FR" dirty="0" smtClean="0"/>
              <a:t>Tours</a:t>
            </a:r>
          </a:p>
          <a:p>
            <a:pPr lvl="2"/>
            <a:r>
              <a:rPr lang="fr-FR" dirty="0" smtClean="0"/>
              <a:t>Poitiers et Nantes</a:t>
            </a:r>
          </a:p>
          <a:p>
            <a:r>
              <a:rPr lang="fr-FR" dirty="0" smtClean="0"/>
              <a:t>Des fonds gérés en commun</a:t>
            </a:r>
          </a:p>
          <a:p>
            <a:r>
              <a:rPr lang="fr-FR" dirty="0" smtClean="0"/>
              <a:t>Une présidence tournante des conseils scientifiques et de conseils de gestion</a:t>
            </a:r>
          </a:p>
          <a:p>
            <a:r>
              <a:rPr lang="fr-FR" dirty="0" smtClean="0">
                <a:sym typeface="Wingdings"/>
              </a:rPr>
              <a:t> une activité importante : en 2013, 40% des dossiers passés en RCP en France viennent d’un site CRIOGO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2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seul objectif </a:t>
            </a:r>
            <a:r>
              <a:rPr lang="fr-FR" b="1" dirty="0" smtClean="0"/>
              <a:t>final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9034" y="2552700"/>
            <a:ext cx="7884189" cy="20108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disparition des infections</a:t>
            </a:r>
            <a:b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ostéo-articulaires complexes !</a:t>
            </a:r>
          </a:p>
          <a:p>
            <a:pPr marL="0" indent="0" algn="ctr">
              <a:buNone/>
            </a:pPr>
            <a:endParaRPr lang="fr-F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8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409700"/>
            <a:ext cx="6858000" cy="392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site Internet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9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à  Rennes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Une unité dédiée à l’infection orthopédique</a:t>
            </a:r>
          </a:p>
          <a:p>
            <a:r>
              <a:rPr lang="fr-FR" sz="1800" dirty="0" smtClean="0"/>
              <a:t>Des RCP deux fois par semaine</a:t>
            </a:r>
          </a:p>
          <a:p>
            <a:pPr lvl="1"/>
            <a:r>
              <a:rPr lang="fr-FR" sz="1600" dirty="0" smtClean="0"/>
              <a:t>Base de donnée nationale</a:t>
            </a:r>
          </a:p>
          <a:p>
            <a:r>
              <a:rPr lang="fr-FR" sz="1800" dirty="0" smtClean="0"/>
              <a:t>Un hôpital de jour avec radiologie interventionnelle</a:t>
            </a:r>
          </a:p>
          <a:p>
            <a:pPr lvl="1"/>
            <a:r>
              <a:rPr lang="fr-FR" sz="1600" dirty="0" smtClean="0"/>
              <a:t>Capable d’absorber du « non programmé »</a:t>
            </a:r>
          </a:p>
          <a:p>
            <a:r>
              <a:rPr lang="fr-FR" sz="1800" dirty="0" smtClean="0"/>
              <a:t>L’organisation de la prise en charge à domicile pour les antibiothérapies parentérales prolongées</a:t>
            </a:r>
          </a:p>
          <a:p>
            <a:r>
              <a:rPr lang="fr-FR" sz="1800" dirty="0" smtClean="0"/>
              <a:t>Un suivi infectiologique pendant et après l’antibiothérapie</a:t>
            </a:r>
          </a:p>
          <a:p>
            <a:r>
              <a:rPr lang="fr-FR" sz="1800" dirty="0" smtClean="0"/>
              <a:t>Une ligne téléphonique médicale </a:t>
            </a:r>
            <a:r>
              <a:rPr lang="fr-FR" sz="1800" dirty="0" err="1" smtClean="0"/>
              <a:t>séniorisée</a:t>
            </a:r>
            <a:r>
              <a:rPr lang="fr-FR" sz="1800" dirty="0" smtClean="0"/>
              <a:t> d’accès rapide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853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>
                <a:ea typeface="+mj-ea"/>
                <a:cs typeface="+mj-cs"/>
              </a:rPr>
              <a:t>RCP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ea typeface="+mn-ea"/>
                <a:cs typeface="ＭＳ Ｐゴシック" charset="0"/>
              </a:rPr>
              <a:t>But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>
                <a:cs typeface="ＭＳ Ｐゴシック" charset="0"/>
              </a:rPr>
              <a:t>Prendre des décisions consensuelles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dirty="0">
                <a:cs typeface="ＭＳ Ｐゴシック" charset="0"/>
              </a:rPr>
              <a:t>Stratégie d</a:t>
            </a:r>
            <a:r>
              <a:rPr lang="ja-JP" altLang="fr-FR" dirty="0">
                <a:cs typeface="ＭＳ Ｐゴシック" charset="0"/>
              </a:rPr>
              <a:t>’</a:t>
            </a:r>
            <a:r>
              <a:rPr lang="fr-FR" dirty="0">
                <a:cs typeface="ＭＳ Ｐゴシック" charset="0"/>
              </a:rPr>
              <a:t>investigation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dirty="0">
                <a:cs typeface="ＭＳ Ｐゴシック" charset="0"/>
              </a:rPr>
              <a:t>Stratégie opératoire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dirty="0">
                <a:cs typeface="ＭＳ Ｐゴシック" charset="0"/>
              </a:rPr>
              <a:t>Stratégie d</a:t>
            </a:r>
            <a:r>
              <a:rPr lang="ja-JP" altLang="fr-FR" dirty="0">
                <a:cs typeface="ＭＳ Ｐゴシック" charset="0"/>
              </a:rPr>
              <a:t>’</a:t>
            </a:r>
            <a:r>
              <a:rPr lang="fr-FR" dirty="0">
                <a:cs typeface="ＭＳ Ｐゴシック" charset="0"/>
              </a:rPr>
              <a:t>antibiothérapie et de suivi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>
                <a:cs typeface="ＭＳ Ｐゴシック" charset="0"/>
              </a:rPr>
              <a:t>Choisir les options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dirty="0">
                <a:cs typeface="ＭＳ Ｐゴシック" charset="0"/>
              </a:rPr>
              <a:t>Avec le plus de chance de succès </a:t>
            </a:r>
            <a:r>
              <a:rPr lang="fr-FR" dirty="0" smtClean="0">
                <a:cs typeface="ＭＳ Ｐゴシック" charset="0"/>
              </a:rPr>
              <a:t>thérapeutique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fr-FR" dirty="0" smtClean="0">
                <a:cs typeface="ＭＳ Ｐゴシック" charset="0"/>
              </a:rPr>
              <a:t>Microbiologique </a:t>
            </a:r>
            <a:r>
              <a:rPr lang="fr-FR" b="1" dirty="0" smtClean="0">
                <a:cs typeface="ＭＳ Ｐゴシック" charset="0"/>
              </a:rPr>
              <a:t>et fonctionnelle</a:t>
            </a:r>
            <a:endParaRPr lang="fr-FR" dirty="0">
              <a:cs typeface="ＭＳ Ｐゴシック" charset="0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fr-FR" dirty="0">
                <a:cs typeface="ＭＳ Ｐゴシック" charset="0"/>
              </a:rPr>
              <a:t>Privilégiant le confort du patient (modalités d</a:t>
            </a:r>
            <a:r>
              <a:rPr lang="ja-JP" altLang="fr-FR" dirty="0">
                <a:cs typeface="ＭＳ Ｐゴシック" charset="0"/>
              </a:rPr>
              <a:t>’</a:t>
            </a:r>
            <a:r>
              <a:rPr lang="fr-FR" dirty="0">
                <a:cs typeface="ＭＳ Ｐゴシック" charset="0"/>
              </a:rPr>
              <a:t>hospitalisation/domicile, type d</a:t>
            </a:r>
            <a:r>
              <a:rPr lang="ja-JP" altLang="fr-FR" dirty="0">
                <a:cs typeface="ＭＳ Ｐゴシック" charset="0"/>
              </a:rPr>
              <a:t>’</a:t>
            </a:r>
            <a:r>
              <a:rPr lang="fr-FR" dirty="0">
                <a:cs typeface="ＭＳ Ｐゴシック" charset="0"/>
              </a:rPr>
              <a:t>investigations…)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>
                <a:cs typeface="ＭＳ Ｐゴシック" charset="0"/>
              </a:rPr>
              <a:t>Pouvoir communiquer au patient une décision réfléchie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>
                <a:cs typeface="ＭＳ Ｐゴシック" charset="0"/>
              </a:rPr>
              <a:t>Accélérer les procédures de prise en </a:t>
            </a:r>
            <a:r>
              <a:rPr lang="fr-FR" sz="2000" dirty="0" smtClean="0">
                <a:cs typeface="ＭＳ Ｐゴシック" charset="0"/>
              </a:rPr>
              <a:t>charge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>
                <a:cs typeface="ＭＳ Ｐゴシック" charset="0"/>
              </a:rPr>
              <a:t>Mettre fin à certaines errances</a:t>
            </a:r>
            <a:r>
              <a:rPr lang="is-IS" sz="2000" dirty="0" smtClean="0">
                <a:cs typeface="ＭＳ Ｐゴシック" charset="0"/>
              </a:rPr>
              <a:t>…</a:t>
            </a:r>
            <a:endParaRPr lang="fr-FR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ec bandeau des chapitres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676</Words>
  <Application>Microsoft Macintosh PowerPoint</Application>
  <PresentationFormat>Présentation à l'écran (16:10)</PresentationFormat>
  <Paragraphs>105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Avec bandeau des chapitres</vt:lpstr>
      <vt:lpstr>Centres de référence en infections ostéo-articulaires complexes (CRIOAC)</vt:lpstr>
      <vt:lpstr>Objectif de la présentation</vt:lpstr>
      <vt:lpstr>Mieux s’organiser</vt:lpstr>
      <vt:lpstr>Centres de référence des infections ostéo-articulaires complexes</vt:lpstr>
      <vt:lpstr>Une organisation originale dans l’Ouest</vt:lpstr>
      <vt:lpstr>Un seul objectif final</vt:lpstr>
      <vt:lpstr>Un site Internet</vt:lpstr>
      <vt:lpstr>L’organisation à  Rennes</vt:lpstr>
      <vt:lpstr>RCP</vt:lpstr>
      <vt:lpstr>Organisation de la RCP</vt:lpstr>
      <vt:lpstr>Important</vt:lpstr>
      <vt:lpstr>Une base de données nationale</vt:lpstr>
      <vt:lpstr>Les obstacles (1)</vt:lpstr>
      <vt:lpstr>Les obstacles (2)</vt:lpstr>
      <vt:lpstr>Organiser une bonne prise en charge des IOA complexes</vt:lpstr>
      <vt:lpstr>Un travail de réseau</vt:lpstr>
      <vt:lpstr>Et surtout, bien se rappeler que..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diepba</dc:creator>
  <cp:lastModifiedBy>Cédric Arvieux</cp:lastModifiedBy>
  <cp:revision>562</cp:revision>
  <dcterms:created xsi:type="dcterms:W3CDTF">2008-01-20T03:19:40Z</dcterms:created>
  <dcterms:modified xsi:type="dcterms:W3CDTF">2016-01-15T10:07:52Z</dcterms:modified>
</cp:coreProperties>
</file>