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04" r:id="rId1"/>
  </p:sldMasterIdLst>
  <p:notesMasterIdLst>
    <p:notesMasterId r:id="rId94"/>
  </p:notesMasterIdLst>
  <p:handoutMasterIdLst>
    <p:handoutMasterId r:id="rId95"/>
  </p:handoutMasterIdLst>
  <p:sldIdLst>
    <p:sldId id="263" r:id="rId2"/>
    <p:sldId id="744" r:id="rId3"/>
    <p:sldId id="895" r:id="rId4"/>
    <p:sldId id="816" r:id="rId5"/>
    <p:sldId id="817" r:id="rId6"/>
    <p:sldId id="819" r:id="rId7"/>
    <p:sldId id="830" r:id="rId8"/>
    <p:sldId id="820" r:id="rId9"/>
    <p:sldId id="875" r:id="rId10"/>
    <p:sldId id="893" r:id="rId11"/>
    <p:sldId id="832" r:id="rId12"/>
    <p:sldId id="833" r:id="rId13"/>
    <p:sldId id="834" r:id="rId14"/>
    <p:sldId id="835" r:id="rId15"/>
    <p:sldId id="868" r:id="rId16"/>
    <p:sldId id="869" r:id="rId17"/>
    <p:sldId id="838" r:id="rId18"/>
    <p:sldId id="839" r:id="rId19"/>
    <p:sldId id="837" r:id="rId20"/>
    <p:sldId id="874" r:id="rId21"/>
    <p:sldId id="894" r:id="rId22"/>
    <p:sldId id="836" r:id="rId23"/>
    <p:sldId id="584" r:id="rId24"/>
    <p:sldId id="870" r:id="rId25"/>
    <p:sldId id="630" r:id="rId26"/>
    <p:sldId id="901" r:id="rId27"/>
    <p:sldId id="902" r:id="rId28"/>
    <p:sldId id="567" r:id="rId29"/>
    <p:sldId id="569" r:id="rId30"/>
    <p:sldId id="585" r:id="rId31"/>
    <p:sldId id="586" r:id="rId32"/>
    <p:sldId id="587" r:id="rId33"/>
    <p:sldId id="568" r:id="rId34"/>
    <p:sldId id="583" r:id="rId35"/>
    <p:sldId id="539" r:id="rId36"/>
    <p:sldId id="576" r:id="rId37"/>
    <p:sldId id="577" r:id="rId38"/>
    <p:sldId id="578" r:id="rId39"/>
    <p:sldId id="579" r:id="rId40"/>
    <p:sldId id="743" r:id="rId41"/>
    <p:sldId id="876" r:id="rId42"/>
    <p:sldId id="840" r:id="rId43"/>
    <p:sldId id="841" r:id="rId44"/>
    <p:sldId id="843" r:id="rId45"/>
    <p:sldId id="580" r:id="rId46"/>
    <p:sldId id="582" r:id="rId47"/>
    <p:sldId id="881" r:id="rId48"/>
    <p:sldId id="882" r:id="rId49"/>
    <p:sldId id="845" r:id="rId50"/>
    <p:sldId id="846" r:id="rId51"/>
    <p:sldId id="877" r:id="rId52"/>
    <p:sldId id="878" r:id="rId53"/>
    <p:sldId id="879" r:id="rId54"/>
    <p:sldId id="880" r:id="rId55"/>
    <p:sldId id="640" r:id="rId56"/>
    <p:sldId id="896" r:id="rId57"/>
    <p:sldId id="849" r:id="rId58"/>
    <p:sldId id="850" r:id="rId59"/>
    <p:sldId id="851" r:id="rId60"/>
    <p:sldId id="852" r:id="rId61"/>
    <p:sldId id="871" r:id="rId62"/>
    <p:sldId id="853" r:id="rId63"/>
    <p:sldId id="854" r:id="rId64"/>
    <p:sldId id="898" r:id="rId65"/>
    <p:sldId id="866" r:id="rId66"/>
    <p:sldId id="867" r:id="rId67"/>
    <p:sldId id="855" r:id="rId68"/>
    <p:sldId id="856" r:id="rId69"/>
    <p:sldId id="899" r:id="rId70"/>
    <p:sldId id="857" r:id="rId71"/>
    <p:sldId id="858" r:id="rId72"/>
    <p:sldId id="900" r:id="rId73"/>
    <p:sldId id="859" r:id="rId74"/>
    <p:sldId id="860" r:id="rId75"/>
    <p:sldId id="861" r:id="rId76"/>
    <p:sldId id="872" r:id="rId77"/>
    <p:sldId id="873" r:id="rId78"/>
    <p:sldId id="862" r:id="rId79"/>
    <p:sldId id="864" r:id="rId80"/>
    <p:sldId id="865" r:id="rId81"/>
    <p:sldId id="897" r:id="rId82"/>
    <p:sldId id="883" r:id="rId83"/>
    <p:sldId id="884" r:id="rId84"/>
    <p:sldId id="885" r:id="rId85"/>
    <p:sldId id="886" r:id="rId86"/>
    <p:sldId id="887" r:id="rId87"/>
    <p:sldId id="888" r:id="rId88"/>
    <p:sldId id="889" r:id="rId89"/>
    <p:sldId id="890" r:id="rId90"/>
    <p:sldId id="892" r:id="rId91"/>
    <p:sldId id="785" r:id="rId92"/>
    <p:sldId id="903" r:id="rId9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dric Arvieux" initials="CA" lastIdx="1" clrIdx="0">
    <p:extLst/>
  </p:cmAuthor>
  <p:cmAuthor id="2" name="Cedric Arvieux" initials="CA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533C"/>
    <a:srgbClr val="2E2EDC"/>
    <a:srgbClr val="FF0000"/>
    <a:srgbClr val="FFF6B7"/>
    <a:srgbClr val="CCFFFF"/>
    <a:srgbClr val="FEC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/>
    <p:restoredTop sz="86466" autoAdjust="0"/>
  </p:normalViewPr>
  <p:slideViewPr>
    <p:cSldViewPr>
      <p:cViewPr>
        <p:scale>
          <a:sx n="127" d="100"/>
          <a:sy n="127" d="100"/>
        </p:scale>
        <p:origin x="944" y="32"/>
      </p:cViewPr>
      <p:guideLst>
        <p:guide orient="horz" pos="1800"/>
        <p:guide pos="2880"/>
      </p:guideLst>
    </p:cSldViewPr>
  </p:slideViewPr>
  <p:outlineViewPr>
    <p:cViewPr>
      <p:scale>
        <a:sx n="25" d="100"/>
        <a:sy n="25" d="100"/>
      </p:scale>
      <p:origin x="0" y="-32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commentAuthors" Target="commentAuthors.xml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95B7F99E-24B8-5F40-914F-A5553E0F3916}" type="datetimeFigureOut">
              <a:rPr lang="en-US"/>
              <a:pPr>
                <a:defRPr/>
              </a:pPr>
              <a:t>1/13/17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C6566897-6E87-E140-9AA6-E7E237817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347EE8F-79DD-B247-9EE5-8ACB5756A234}" type="datetimeFigureOut">
              <a:rPr lang="en-US"/>
              <a:pPr>
                <a:defRPr/>
              </a:pPr>
              <a:t>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6DD9EC2-0497-1A4E-9A43-4B6B4B2CC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4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719D9B-572F-434A-9C71-F7C6D2611CB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652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839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246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A1E7CC-D381-084E-AC9A-70AED18587F0}" type="slidenum">
              <a:rPr lang="fr-FR" sz="1200">
                <a:cs typeface="Arial" charset="0"/>
              </a:rPr>
              <a:pPr eaLnBrk="1" hangingPunct="1"/>
              <a:t>45</a:t>
            </a:fld>
            <a:endParaRPr lang="fr-FR" sz="1200">
              <a:cs typeface="Arial" charset="0"/>
            </a:endParaRP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C89D224-18A5-0B44-A4E9-FF1B1C345673}" type="slidenum">
              <a:rPr lang="fr-FR" sz="1200">
                <a:latin typeface="Calibri" charset="0"/>
              </a:rPr>
              <a:pPr algn="r" eaLnBrk="1" hangingPunct="1"/>
              <a:t>45</a:t>
            </a:fld>
            <a:endParaRPr lang="fr-FR" sz="1200">
              <a:latin typeface="Calibri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2FAFFA9-4BC7-B84D-9F8C-F9EEA1F9A5BD}" type="slidenum">
              <a:rPr lang="fr-FR" sz="1200">
                <a:latin typeface="Calibri" charset="0"/>
              </a:rPr>
              <a:pPr algn="r"/>
              <a:t>45</a:t>
            </a:fld>
            <a:endParaRPr lang="fr-FR" sz="1200">
              <a:latin typeface="Calibri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95338"/>
            <a:ext cx="5118100" cy="3200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067175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latin typeface="Calibri" charset="0"/>
              </a:rPr>
              <a:t>Persistance intraCell (fibroblats)</a:t>
            </a:r>
          </a:p>
          <a:p>
            <a:r>
              <a:rPr lang="fr-FR">
                <a:latin typeface="Calibri" charset="0"/>
              </a:rPr>
              <a:t>Culture en 2-3 j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962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708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412FB-332C-E241-BBF8-F6EEA81A35C0}" type="slidenum">
              <a:rPr lang="fr-FR"/>
              <a:pPr/>
              <a:t>55</a:t>
            </a:fld>
            <a:endParaRPr 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66D17-EFDF-5347-8499-133E84B9B91E}" type="slidenum">
              <a:rPr lang="fr-FR"/>
              <a:pPr/>
              <a:t>61</a:t>
            </a:fld>
            <a:endParaRPr lang="fr-FR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63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/>
            <a:r>
              <a:rPr lang="fr-FR" sz="1800"/>
              <a:t>Lipopeptide: daptomycine: CUBICIN </a:t>
            </a:r>
            <a:r>
              <a:rPr lang="fr-FR" sz="1800" baseline="30000">
                <a:cs typeface="Arial" charset="0"/>
              </a:rPr>
              <a:t>®</a:t>
            </a:r>
            <a:endParaRPr lang="fr-FR" sz="1800"/>
          </a:p>
          <a:p>
            <a:endParaRPr lang="fr-FR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C94B6-AD6A-3F4A-93C1-FC11B71630FD}" type="slidenum">
              <a:rPr lang="fr-FR" sz="1200"/>
              <a:pPr/>
              <a:t>76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7859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4A9F8-6CF0-DB4F-984B-F479FCF82FD2}" type="slidenum">
              <a:rPr lang="fr-FR"/>
              <a:pPr/>
              <a:t>2</a:t>
            </a:fld>
            <a:endParaRPr lang="fr-FR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D9EC2-0497-1A4E-9A43-4B6B4B2CCBB8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5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E0EEC-1FB7-CB48-84B7-4A6463C5268A}" type="slidenum">
              <a:rPr lang="fr-FR"/>
              <a:pPr/>
              <a:t>15</a:t>
            </a:fld>
            <a:endParaRPr lang="fr-F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6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0F2C1-62A2-A84E-B728-8ACCEB636267}" type="slidenum">
              <a:rPr lang="fr-FR"/>
              <a:pPr/>
              <a:t>16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9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6ED50-609F-154D-BCAD-C40A22EEA091}" type="slidenum">
              <a:rPr lang="fr-FR"/>
              <a:pPr/>
              <a:t>17</a:t>
            </a:fld>
            <a:endParaRPr lang="fr-FR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>
                <a:solidFill>
                  <a:srgbClr val="262626"/>
                </a:solidFill>
                <a:latin typeface="Helvetica" charset="0"/>
              </a:rPr>
              <a:t>Addition of Rifampin to Standard Therapy for Treatment of Native Valve Infective Endocarditis Caused by </a:t>
            </a:r>
            <a:r>
              <a:rPr lang="fr-FR" b="1" i="1">
                <a:solidFill>
                  <a:srgbClr val="262626"/>
                </a:solidFill>
                <a:latin typeface="Helvetica" charset="0"/>
              </a:rPr>
              <a:t>Staphylococcus aureus</a:t>
            </a:r>
            <a:r>
              <a:rPr lang="fr-FR" b="1">
                <a:solidFill>
                  <a:srgbClr val="262626"/>
                </a:solidFill>
                <a:latin typeface="Verdana" charset="0"/>
              </a:rPr>
              <a:t>David J. Riedel,</a:t>
            </a:r>
            <a:r>
              <a:rPr lang="fr-FR" b="1" baseline="30000">
                <a:solidFill>
                  <a:srgbClr val="262626"/>
                </a:solidFill>
                <a:latin typeface="Verdana" charset="0"/>
              </a:rPr>
              <a:t>1</a:t>
            </a:r>
            <a:r>
              <a:rPr lang="fr-FR" b="1">
                <a:solidFill>
                  <a:srgbClr val="2A3F91"/>
                </a:solidFill>
                <a:latin typeface="Verdana" charset="0"/>
              </a:rPr>
              <a:t>*</a:t>
            </a:r>
            <a:r>
              <a:rPr lang="fr-FR" b="1">
                <a:solidFill>
                  <a:srgbClr val="262626"/>
                </a:solidFill>
                <a:latin typeface="Verdana" charset="0"/>
              </a:rPr>
              <a:t> Elizabeth Weekes,</a:t>
            </a:r>
            <a:r>
              <a:rPr lang="fr-FR" b="1" baseline="30000">
                <a:solidFill>
                  <a:srgbClr val="262626"/>
                </a:solidFill>
                <a:latin typeface="Verdana" charset="0"/>
              </a:rPr>
              <a:t>2,</a:t>
            </a:r>
            <a:r>
              <a:rPr lang="fr-FR" b="1">
                <a:solidFill>
                  <a:srgbClr val="262626"/>
                </a:solidFill>
                <a:latin typeface="Verdana" charset="0"/>
              </a:rPr>
              <a:t> and Graeme N. Forrest</a:t>
            </a:r>
            <a:r>
              <a:rPr lang="fr-FR" b="1" baseline="30000">
                <a:solidFill>
                  <a:srgbClr val="262626"/>
                </a:solidFill>
                <a:latin typeface="Verdana" charset="0"/>
              </a:rPr>
              <a:t>3</a:t>
            </a:r>
            <a:r>
              <a:rPr lang="fr-FR">
                <a:solidFill>
                  <a:srgbClr val="262626"/>
                </a:solidFill>
              </a:rPr>
              <a:t>Institute of Human Virology and Division of Infectious Diseases, University of Maryland School of Medicine, Baltimore, Maryland 21201,</a:t>
            </a:r>
            <a:r>
              <a:rPr lang="fr-FR" baseline="30000">
                <a:solidFill>
                  <a:srgbClr val="262626"/>
                </a:solidFill>
              </a:rPr>
              <a:t>1</a:t>
            </a:r>
            <a:r>
              <a:rPr lang="fr-FR">
                <a:solidFill>
                  <a:srgbClr val="262626"/>
                </a:solidFill>
              </a:rPr>
              <a:t> Department of Pharmacy, University of Maryland Medical Center, Baltimore, Maryland 21201,</a:t>
            </a:r>
            <a:r>
              <a:rPr lang="fr-FR" baseline="30000">
                <a:solidFill>
                  <a:srgbClr val="262626"/>
                </a:solidFill>
              </a:rPr>
              <a:t>2</a:t>
            </a:r>
            <a:r>
              <a:rPr lang="fr-FR">
                <a:solidFill>
                  <a:srgbClr val="262626"/>
                </a:solidFill>
              </a:rPr>
              <a:t> Department of Medicine, Division of Infectious Diseases, University of Maryland School of Medicine, Baltimore, Maryland 21201</a:t>
            </a:r>
            <a:endParaRPr lang="fr-FR" baseline="30000">
              <a:solidFill>
                <a:srgbClr val="262626"/>
              </a:solidFill>
            </a:endParaRPr>
          </a:p>
          <a:p>
            <a:r>
              <a:rPr lang="fr-FR" i="1">
                <a:solidFill>
                  <a:srgbClr val="262626"/>
                </a:solidFill>
                <a:latin typeface="Verdana" charset="0"/>
              </a:rPr>
              <a:t>Staphylococcus aureus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 is a common cause of native valve infective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endocarditis (IE). Rifampin is often added to traditional therapy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for the management of serious </a:t>
            </a:r>
            <a:r>
              <a:rPr lang="fr-FR" i="1">
                <a:solidFill>
                  <a:srgbClr val="262626"/>
                </a:solidFill>
                <a:latin typeface="Verdana" charset="0"/>
              </a:rPr>
              <a:t>S. aureus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 infections. There are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no large, prospective studies documenting the safety and efficacy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of adjunctive therapy with rifampin for treatment of native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valve </a:t>
            </a:r>
            <a:r>
              <a:rPr lang="fr-FR" i="1">
                <a:solidFill>
                  <a:srgbClr val="262626"/>
                </a:solidFill>
                <a:latin typeface="Verdana" charset="0"/>
              </a:rPr>
              <a:t>S. aureus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 IE. We reviewed all cases of definite native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valve </a:t>
            </a:r>
            <a:r>
              <a:rPr lang="fr-FR" i="1">
                <a:solidFill>
                  <a:srgbClr val="262626"/>
                </a:solidFill>
                <a:latin typeface="Verdana" charset="0"/>
              </a:rPr>
              <a:t>S. aureus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 IE confirmed by modified Duke criteria in a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large urban hospital between 1 January 2004 and 31 December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2005. A retrospective cohort analysis was used to assess the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impact of the addition of rifampin to standard therapy. There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were 42 cases of </a:t>
            </a:r>
            <a:r>
              <a:rPr lang="fr-FR" i="1">
                <a:solidFill>
                  <a:srgbClr val="262626"/>
                </a:solidFill>
                <a:latin typeface="Verdana" charset="0"/>
              </a:rPr>
              <a:t>S. aureus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 IE treated with the addition of rifampin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and 42 controls. Cases received a median of 20 days of rifampin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(range, 14 to 48 days). Rifampin-resistant </a:t>
            </a:r>
            <a:r>
              <a:rPr lang="fr-FR" i="1">
                <a:solidFill>
                  <a:srgbClr val="262626"/>
                </a:solidFill>
                <a:latin typeface="Verdana" charset="0"/>
              </a:rPr>
              <a:t>S. aureus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 isolates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developed in nine cases who received rifampin before clearance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of bacteremia (56%), while significant hepatic transaminase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elevations also occurred in nine cases, all of whom had hepatitis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C infection. Unrecognized significant drug-drug interactions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with rifampin occurred frequently (52%). Cases were more likely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to have a longer duration of bacteremia (5.2 versus 2.1 days;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P &lt; 0.001) and were less likely to survive (79% versus 95%;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 i="1">
                <a:solidFill>
                  <a:srgbClr val="262626"/>
                </a:solidFill>
                <a:latin typeface="Verdana" charset="0"/>
              </a:rPr>
              <a:t>P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 = 0.048) than controls. Our results suggest that the potential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for hepatotoxicity, drug-drug interactions, and the emergence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of resistant </a:t>
            </a:r>
            <a:r>
              <a:rPr lang="fr-FR" i="1">
                <a:solidFill>
                  <a:srgbClr val="262626"/>
                </a:solidFill>
                <a:latin typeface="Verdana" charset="0"/>
              </a:rPr>
              <a:t>S. aureus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 isolates warrants a careful risk-benefit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assessment before adding rifampin to standard antibiotic treatment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of native valve </a:t>
            </a:r>
            <a:r>
              <a:rPr lang="fr-FR" i="1">
                <a:solidFill>
                  <a:srgbClr val="262626"/>
                </a:solidFill>
                <a:latin typeface="Verdana" charset="0"/>
              </a:rPr>
              <a:t>S. aureus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 IE until further clinical studies</a:t>
            </a:r>
            <a:r>
              <a:rPr lang="fr-FR" baseline="300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fr-FR">
                <a:solidFill>
                  <a:srgbClr val="262626"/>
                </a:solidFill>
                <a:latin typeface="Verdana" charset="0"/>
              </a:rPr>
              <a:t>are performed.</a:t>
            </a:r>
          </a:p>
          <a:p>
            <a:endParaRPr lang="fr-FR">
              <a:solidFill>
                <a:srgbClr val="262626"/>
              </a:solidFill>
              <a:latin typeface="Verdana" charset="0"/>
            </a:endParaRPr>
          </a:p>
          <a:p>
            <a:endParaRPr lang="fr-FR">
              <a:solidFill>
                <a:srgbClr val="26262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7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E54A2-6041-5540-B6DB-2F8F6A03B216}" type="slidenum">
              <a:rPr lang="fr-FR"/>
              <a:pPr/>
              <a:t>18</a:t>
            </a:fld>
            <a:endParaRPr lang="fr-FR"/>
          </a:p>
        </p:txBody>
      </p:sp>
      <p:sp>
        <p:nvSpPr>
          <p:cNvPr id="137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5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06B2B-6BA5-3D4C-8E78-BFB2CCC712F0}" type="slidenum">
              <a:rPr lang="fr-FR"/>
              <a:pPr/>
              <a:t>24</a:t>
            </a:fld>
            <a:endParaRPr lang="fr-FR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96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E896C-2E0E-074E-8B91-D496FF5B11B8}" type="slidenum">
              <a:rPr lang="fr-FR"/>
              <a:pPr/>
              <a:t>25</a:t>
            </a:fld>
            <a:endParaRPr lang="fr-FR"/>
          </a:p>
        </p:txBody>
      </p:sp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b"/>
          <a:lstStyle/>
          <a:p>
            <a:pPr algn="r"/>
            <a:r>
              <a:rPr lang="fr-FR" sz="1200">
                <a:latin typeface="Times New Roman" charset="0"/>
              </a:rPr>
              <a:t>14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63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4713" y="803275"/>
            <a:ext cx="5110162" cy="319405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46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06FE5DE-F7BC-8F44-A73E-A2BA79C8BCE1}" type="slidenum">
              <a:rPr lang="en-US" sz="1200"/>
              <a:pPr algn="r"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7766"/>
            <a:ext cx="8915400" cy="73152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8795"/>
            <a:ext cx="8001000" cy="318620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pic>
        <p:nvPicPr>
          <p:cNvPr id="4" name="Picture 8" descr="LogoCri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31384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750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90" y="1706880"/>
            <a:ext cx="3427413" cy="35052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99260"/>
            <a:ext cx="457200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11147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9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84926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9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3986784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941294"/>
            <a:ext cx="3986784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88551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9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6601968" cy="248412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941294"/>
            <a:ext cx="1371600" cy="123444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190974"/>
            <a:ext cx="1371600" cy="123444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1361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2862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941296"/>
            <a:ext cx="914400" cy="4611065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445559"/>
            <a:ext cx="6426200" cy="378525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963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33083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7863"/>
            <a:ext cx="8915400" cy="762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53000"/>
            <a:ext cx="8001000" cy="7620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32385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19966279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6999"/>
            <a:ext cx="8915400" cy="1905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70506"/>
            <a:ext cx="8001000" cy="6477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6" name="Picture 8" descr="LogoCri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73846"/>
            <a:ext cx="1600200" cy="5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8753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A267-FA1F-E348-892C-F056DB70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785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420938"/>
            <a:ext cx="3384550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420938"/>
            <a:ext cx="3382963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420938"/>
            <a:ext cx="3384550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420938"/>
            <a:ext cx="3382963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420938"/>
            <a:ext cx="3384550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420938"/>
            <a:ext cx="3382963" cy="158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681429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681429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567AF-570C-CF44-889E-869F959F818B}" type="datetime1">
              <a:rPr lang="fr-FR"/>
              <a:pPr>
                <a:defRPr/>
              </a:pPr>
              <a:t>13/01/2017</a:t>
            </a:fld>
            <a:r>
              <a:rPr lang="fr-FR"/>
              <a:t>Symposium VIH/TB, Pasteur Paris,  28/3/2011</a:t>
            </a: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Journées Olivier Sabouraud, 27/9/12Déjeuner Recherche - JNI 2009Best of neuro-infectiologie 2008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18A4-1E20-2A4A-96AE-9D067E73B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440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9988" y="54737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7B74-39FB-9945-B0C5-9ED56D2EE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040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9725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159000"/>
            <a:ext cx="3566160" cy="30718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699259"/>
            <a:ext cx="356616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57163"/>
            <a:ext cx="2133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57163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72436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11175"/>
            <a:ext cx="8913813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1416050"/>
            <a:ext cx="7610475" cy="3805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4675" y="0"/>
            <a:ext cx="7069138" cy="1571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5562600"/>
            <a:ext cx="7999413" cy="152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40966" name="ZoneTexte 5"/>
          <p:cNvSpPr txBox="1">
            <a:spLocks noChangeArrowheads="1"/>
          </p:cNvSpPr>
          <p:nvPr userDrawn="1"/>
        </p:nvSpPr>
        <p:spPr bwMode="auto">
          <a:xfrm>
            <a:off x="8458200" y="5506879"/>
            <a:ext cx="685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B493C14-2D2A-2740-B065-5F4B3093E655}" type="slidenum">
              <a:rPr lang="fr-FR" sz="1000" smtClean="0"/>
              <a:pPr eaLnBrk="1" hangingPunct="1">
                <a:defRPr/>
              </a:pPr>
              <a:t>‹#›</a:t>
            </a:fld>
            <a:endParaRPr lang="fr-FR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3" r:id="rId1"/>
    <p:sldLayoutId id="2147485694" r:id="rId2"/>
    <p:sldLayoutId id="2147485692" r:id="rId3"/>
    <p:sldLayoutId id="2147485695" r:id="rId4"/>
    <p:sldLayoutId id="2147485696" r:id="rId5"/>
    <p:sldLayoutId id="2147485697" r:id="rId6"/>
    <p:sldLayoutId id="2147485698" r:id="rId7"/>
    <p:sldLayoutId id="2147485699" r:id="rId8"/>
    <p:sldLayoutId id="2147485700" r:id="rId9"/>
    <p:sldLayoutId id="2147485701" r:id="rId10"/>
    <p:sldLayoutId id="2147485702" r:id="rId11"/>
    <p:sldLayoutId id="2147485703" r:id="rId12"/>
    <p:sldLayoutId id="2147485704" r:id="rId13"/>
    <p:sldLayoutId id="2147485705" r:id="rId14"/>
    <p:sldLayoutId id="2147485706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charset="0"/>
        <a:buChar char=""/>
        <a:defRPr sz="2000" kern="1200">
          <a:solidFill>
            <a:srgbClr val="69698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47534C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47534C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69698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1.png"/><Relationship Id="rId5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hyperlink" Target="http://www.erc.montana.edu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http://www.flybe.com/images/destinations/ren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4064000"/>
            <a:ext cx="28956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re 1"/>
          <p:cNvSpPr>
            <a:spLocks noGrp="1"/>
          </p:cNvSpPr>
          <p:nvPr>
            <p:ph type="ctrTitle"/>
          </p:nvPr>
        </p:nvSpPr>
        <p:spPr>
          <a:xfrm>
            <a:off x="0" y="1797050"/>
            <a:ext cx="8915400" cy="731838"/>
          </a:xfrm>
        </p:spPr>
        <p:txBody>
          <a:bodyPr/>
          <a:lstStyle/>
          <a:p>
            <a:pPr eaLnBrk="1" hangingPunct="1"/>
            <a:r>
              <a:rPr lang="fr-FR" sz="2400" dirty="0" smtClean="0">
                <a:latin typeface="Century Gothic" charset="0"/>
              </a:rPr>
              <a:t>Traitement des </a:t>
            </a:r>
            <a:r>
              <a:rPr lang="fr-FR" sz="2400" dirty="0">
                <a:latin typeface="Century Gothic" charset="0"/>
              </a:rPr>
              <a:t>infections ostéo-</a:t>
            </a:r>
            <a:r>
              <a:rPr lang="fr-FR" sz="2400" dirty="0" smtClean="0">
                <a:latin typeface="Century Gothic" charset="0"/>
              </a:rPr>
              <a:t>articulaires</a:t>
            </a:r>
            <a:endParaRPr lang="fr-FR" sz="2400" dirty="0">
              <a:latin typeface="Century Gothic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2528888"/>
            <a:ext cx="8001000" cy="3186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DIU de thérapeutiques anti-infectieuses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Angers – 13 janvier 2017</a:t>
            </a:r>
            <a:endParaRPr lang="fr-FR" dirty="0"/>
          </a:p>
        </p:txBody>
      </p:sp>
      <p:pic>
        <p:nvPicPr>
          <p:cNvPr id="18436" name="Picture 8" descr="LogoCri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31384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IMGP0420"/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921000"/>
            <a:ext cx="1560513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97490" y="5067300"/>
            <a:ext cx="51054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/>
              <a:t>Dr Cédric Arvieux – Centre de référence en IOA </a:t>
            </a:r>
            <a:r>
              <a:rPr lang="fr-FR" sz="1050" i="1" dirty="0" smtClean="0"/>
              <a:t>complexes </a:t>
            </a:r>
            <a:r>
              <a:rPr lang="mr-IN" sz="1050" i="1" dirty="0" smtClean="0"/>
              <a:t>–</a:t>
            </a:r>
            <a:r>
              <a:rPr lang="fr-FR" sz="1050" i="1" dirty="0" smtClean="0"/>
              <a:t> Rennes</a:t>
            </a:r>
          </a:p>
          <a:p>
            <a:pPr>
              <a:defRPr/>
            </a:pPr>
            <a:r>
              <a:rPr lang="fr-FR" sz="1050" i="1" dirty="0" smtClean="0"/>
              <a:t>Remerciements : Dr Florent </a:t>
            </a:r>
            <a:r>
              <a:rPr lang="fr-FR" sz="1050" i="1" dirty="0" err="1"/>
              <a:t>V</a:t>
            </a:r>
            <a:r>
              <a:rPr lang="fr-FR" sz="1050" i="1" dirty="0" err="1" smtClean="0"/>
              <a:t>alour</a:t>
            </a:r>
            <a:r>
              <a:rPr lang="fr-FR" sz="1050" i="1" dirty="0" smtClean="0"/>
              <a:t>, Lyon, et Dr Fabien </a:t>
            </a:r>
            <a:r>
              <a:rPr lang="fr-FR" sz="1050" i="1" dirty="0" err="1" smtClean="0"/>
              <a:t>Fily</a:t>
            </a:r>
            <a:r>
              <a:rPr lang="fr-FR" sz="1050" i="1" dirty="0" smtClean="0"/>
              <a:t>, Rennes </a:t>
            </a:r>
            <a:endParaRPr lang="fr-FR" sz="105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Prélèvements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54" y="1443853"/>
            <a:ext cx="4800600" cy="181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352800" y="3220889"/>
            <a:ext cx="198002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mtClean="0"/>
              <a:t>JCM 2016, vol 54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flipH="1">
            <a:off x="5029200" y="1866900"/>
            <a:ext cx="4038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1400" dirty="0" smtClean="0"/>
              <a:t>3 milieux de culture (dont un flacon d’</a:t>
            </a:r>
            <a:r>
              <a:rPr lang="fr-FR" sz="1400" dirty="0" err="1" smtClean="0"/>
              <a:t>hémoc</a:t>
            </a:r>
            <a:r>
              <a:rPr lang="fr-FR" sz="14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400" dirty="0" smtClean="0"/>
              <a:t>4 prélèvements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400" dirty="0" smtClean="0"/>
              <a:t>Broyage</a:t>
            </a:r>
            <a:endParaRPr lang="fr-FR" sz="14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07" y="3619566"/>
            <a:ext cx="3276600" cy="170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954" y="3837806"/>
            <a:ext cx="1981200" cy="137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r 13"/>
          <p:cNvGrpSpPr>
            <a:grpSpLocks/>
          </p:cNvGrpSpPr>
          <p:nvPr/>
        </p:nvGrpSpPr>
        <p:grpSpPr bwMode="auto">
          <a:xfrm>
            <a:off x="6019800" y="3750535"/>
            <a:ext cx="2286000" cy="1646208"/>
            <a:chOff x="1752600" y="3022562"/>
            <a:chExt cx="4258493" cy="351960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602" y="3022562"/>
              <a:ext cx="3029494" cy="3076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6"/>
            <p:cNvSpPr txBox="1">
              <a:spLocks noChangeArrowheads="1"/>
            </p:cNvSpPr>
            <p:nvPr/>
          </p:nvSpPr>
          <p:spPr bwMode="auto">
            <a:xfrm>
              <a:off x="1752600" y="6099048"/>
              <a:ext cx="4258493" cy="4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>
                  <a:latin typeface="Georgia" charset="0"/>
                </a:rPr>
                <a:t>Culture de sonicat 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286000" y="5320453"/>
            <a:ext cx="137890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NEJM 2007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2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antibiothérapie initiale ? Quelles doses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866900"/>
            <a:ext cx="7610475" cy="3348038"/>
          </a:xfrm>
        </p:spPr>
        <p:txBody>
          <a:bodyPr/>
          <a:lstStyle/>
          <a:p>
            <a:r>
              <a:rPr lang="fr-FR" dirty="0" err="1"/>
              <a:t>Péni</a:t>
            </a:r>
            <a:r>
              <a:rPr lang="fr-FR" dirty="0"/>
              <a:t> M (oxacilline, </a:t>
            </a:r>
            <a:r>
              <a:rPr lang="fr-FR" dirty="0" err="1" smtClean="0"/>
              <a:t>cloxacilline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ou </a:t>
            </a:r>
            <a:r>
              <a:rPr lang="fr-FR" dirty="0"/>
              <a:t>C1G (</a:t>
            </a:r>
            <a:r>
              <a:rPr lang="fr-FR" dirty="0" err="1"/>
              <a:t>céfazoline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Doses</a:t>
            </a:r>
          </a:p>
          <a:p>
            <a:pPr lvl="1"/>
            <a:r>
              <a:rPr lang="fr-FR" dirty="0" err="1" smtClean="0"/>
              <a:t>Péni</a:t>
            </a:r>
            <a:r>
              <a:rPr lang="fr-FR" dirty="0" smtClean="0"/>
              <a:t> M : 200 mg/kg/j</a:t>
            </a:r>
          </a:p>
          <a:p>
            <a:pPr lvl="1"/>
            <a:r>
              <a:rPr lang="fr-FR" dirty="0" err="1" smtClean="0"/>
              <a:t>Céfazoline</a:t>
            </a:r>
            <a:r>
              <a:rPr lang="fr-FR" dirty="0" smtClean="0"/>
              <a:t> : 100 mg/kg/j</a:t>
            </a:r>
          </a:p>
          <a:p>
            <a:pPr lvl="1"/>
            <a:r>
              <a:rPr lang="fr-FR" dirty="0" smtClean="0"/>
              <a:t>Plutôt IV continu</a:t>
            </a:r>
          </a:p>
          <a:p>
            <a:pPr lvl="1"/>
            <a:r>
              <a:rPr lang="fr-FR" dirty="0" smtClean="0"/>
              <a:t>Dosages pharmacologiques (traitement prolongé)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Identification et Antibiogramme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416050"/>
            <a:ext cx="4267199" cy="3805238"/>
          </a:xfrm>
        </p:spPr>
        <p:txBody>
          <a:bodyPr/>
          <a:lstStyle/>
          <a:p>
            <a:pPr lvl="0">
              <a:buClr>
                <a:srgbClr val="93A299"/>
              </a:buClr>
            </a:pPr>
            <a:r>
              <a:rPr lang="fr-FR" b="1" i="1" dirty="0"/>
              <a:t>Staphylococcus </a:t>
            </a:r>
            <a:r>
              <a:rPr lang="fr-FR" b="1" i="1" dirty="0" smtClean="0"/>
              <a:t>aureus</a:t>
            </a:r>
            <a:endParaRPr lang="fr-FR" b="1" i="1" dirty="0"/>
          </a:p>
          <a:p>
            <a:endParaRPr lang="fr-FR" sz="4800" dirty="0"/>
          </a:p>
        </p:txBody>
      </p:sp>
      <p:sp>
        <p:nvSpPr>
          <p:cNvPr id="4" name="Rectangle 3"/>
          <p:cNvSpPr/>
          <p:nvPr/>
        </p:nvSpPr>
        <p:spPr>
          <a:xfrm>
            <a:off x="4267200" y="2095500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3A299"/>
              </a:buClr>
            </a:pPr>
            <a:r>
              <a:rPr lang="fr-FR" i="1" dirty="0" err="1"/>
              <a:t>Erytrhomycine</a:t>
            </a:r>
            <a:r>
              <a:rPr lang="fr-FR" i="1" dirty="0"/>
              <a:t>……S</a:t>
            </a:r>
          </a:p>
          <a:p>
            <a:pPr lvl="0">
              <a:buClr>
                <a:srgbClr val="93A299"/>
              </a:buClr>
            </a:pPr>
            <a:r>
              <a:rPr lang="fr-FR" i="1" dirty="0" err="1"/>
              <a:t>Lincosamide</a:t>
            </a:r>
            <a:r>
              <a:rPr lang="fr-FR" i="1" dirty="0"/>
              <a:t>…….S</a:t>
            </a:r>
          </a:p>
          <a:p>
            <a:pPr lvl="0">
              <a:buClr>
                <a:srgbClr val="93A299"/>
              </a:buClr>
            </a:pPr>
            <a:r>
              <a:rPr lang="fr-FR" i="1" dirty="0" smtClean="0"/>
              <a:t>Pristinamycine…S</a:t>
            </a:r>
            <a:endParaRPr lang="fr-FR" i="1" dirty="0"/>
          </a:p>
          <a:p>
            <a:pPr lvl="0">
              <a:buClr>
                <a:srgbClr val="93A299"/>
              </a:buClr>
            </a:pPr>
            <a:r>
              <a:rPr lang="fr-FR" i="1" dirty="0"/>
              <a:t>Gentamicine</a:t>
            </a:r>
            <a:r>
              <a:rPr lang="fr-FR" i="1" dirty="0" smtClean="0"/>
              <a:t>……S</a:t>
            </a:r>
            <a:endParaRPr lang="fr-FR" i="1" dirty="0"/>
          </a:p>
          <a:p>
            <a:pPr lvl="0">
              <a:buClr>
                <a:srgbClr val="93A299"/>
              </a:buClr>
            </a:pPr>
            <a:r>
              <a:rPr lang="fr-FR" i="1" dirty="0"/>
              <a:t>Ciprofloxacine……S</a:t>
            </a:r>
          </a:p>
          <a:p>
            <a:pPr lvl="0">
              <a:buClr>
                <a:srgbClr val="93A299"/>
              </a:buClr>
            </a:pPr>
            <a:r>
              <a:rPr lang="fr-FR" i="1" dirty="0"/>
              <a:t>Rifampicine………S</a:t>
            </a:r>
          </a:p>
          <a:p>
            <a:pPr lvl="0">
              <a:buClr>
                <a:srgbClr val="93A299"/>
              </a:buClr>
            </a:pPr>
            <a:r>
              <a:rPr lang="fr-FR" i="1" dirty="0"/>
              <a:t>Cotrimoxazole…..S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2339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93A299"/>
              </a:buClr>
            </a:pPr>
            <a:r>
              <a:rPr lang="fr-FR" i="1" dirty="0" err="1"/>
              <a:t>Péni</a:t>
            </a:r>
            <a:r>
              <a:rPr lang="fr-FR" i="1" dirty="0"/>
              <a:t> G…………..R</a:t>
            </a:r>
          </a:p>
          <a:p>
            <a:pPr lvl="0">
              <a:buClr>
                <a:srgbClr val="93A299"/>
              </a:buClr>
            </a:pPr>
            <a:r>
              <a:rPr lang="fr-FR" i="1" dirty="0"/>
              <a:t>Oxacilline………..</a:t>
            </a:r>
            <a:r>
              <a:rPr lang="fr-FR" i="1" dirty="0" smtClean="0"/>
              <a:t>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33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antibiothérapie après réception de l’antibiogramme (H48)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5" y="3009900"/>
            <a:ext cx="7610475" cy="2211388"/>
          </a:xfrm>
        </p:spPr>
        <p:txBody>
          <a:bodyPr/>
          <a:lstStyle/>
          <a:p>
            <a:r>
              <a:rPr lang="fr-FR" dirty="0" smtClean="0"/>
              <a:t>Pas de modifications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et avec quoi peut-on passer au relai oral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485900"/>
            <a:ext cx="7610475" cy="3805238"/>
          </a:xfrm>
        </p:spPr>
        <p:txBody>
          <a:bodyPr/>
          <a:lstStyle/>
          <a:p>
            <a:r>
              <a:rPr lang="fr-FR" dirty="0" smtClean="0"/>
              <a:t>J5-7</a:t>
            </a:r>
          </a:p>
          <a:p>
            <a:pPr lvl="1"/>
            <a:r>
              <a:rPr lang="fr-FR" dirty="0" smtClean="0"/>
              <a:t>Attendre la négativité des hémocultures</a:t>
            </a:r>
          </a:p>
          <a:p>
            <a:r>
              <a:rPr lang="fr-FR" dirty="0" smtClean="0"/>
              <a:t>Molécules</a:t>
            </a:r>
          </a:p>
          <a:p>
            <a:pPr lvl="1"/>
            <a:r>
              <a:rPr lang="fr-FR" dirty="0" smtClean="0"/>
              <a:t>Rifampicine 10 à 20 mg/kg (en une ou deux prises en fonction de la dose)</a:t>
            </a:r>
          </a:p>
          <a:p>
            <a:pPr lvl="1"/>
            <a:r>
              <a:rPr lang="fr-FR" dirty="0" err="1" smtClean="0"/>
              <a:t>Fluoroquinolones</a:t>
            </a:r>
            <a:endParaRPr lang="fr-FR" dirty="0" smtClean="0"/>
          </a:p>
          <a:p>
            <a:pPr lvl="2"/>
            <a:r>
              <a:rPr lang="fr-FR" dirty="0" err="1" smtClean="0"/>
              <a:t>Oflo</a:t>
            </a:r>
            <a:r>
              <a:rPr lang="fr-FR" dirty="0" smtClean="0"/>
              <a:t> 200 mg x2 ou x3, ou </a:t>
            </a:r>
            <a:r>
              <a:rPr lang="fr-FR" dirty="0" err="1" smtClean="0"/>
              <a:t>levofloxacine</a:t>
            </a:r>
            <a:r>
              <a:rPr lang="fr-FR" dirty="0" smtClean="0"/>
              <a:t> 500 à 750 x1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Que faudrait-il pour </a:t>
            </a:r>
            <a:r>
              <a:rPr lang="fr-FR" altLang="ja-JP" sz="2400" dirty="0"/>
              <a:t>être un bon antibiotique de l’infection osseuse ?</a:t>
            </a:r>
            <a:endParaRPr lang="fr-FR" sz="24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Bonne biodisponibilité orale</a:t>
            </a:r>
          </a:p>
          <a:p>
            <a:r>
              <a:rPr lang="fr-FR" sz="1600" dirty="0"/>
              <a:t>Bonne diffusion osseuse</a:t>
            </a:r>
          </a:p>
          <a:p>
            <a:r>
              <a:rPr lang="fr-FR" sz="1600" dirty="0"/>
              <a:t>Bactéricide </a:t>
            </a:r>
            <a:r>
              <a:rPr lang="fr-FR" sz="1600" i="1" dirty="0"/>
              <a:t>in situ</a:t>
            </a:r>
          </a:p>
          <a:p>
            <a:r>
              <a:rPr lang="fr-FR" sz="1600" dirty="0"/>
              <a:t>Activité persistante sur bactéries </a:t>
            </a:r>
            <a:r>
              <a:rPr lang="fr-FR" sz="1600" dirty="0" smtClean="0"/>
              <a:t>adhérentes et/ou dans le biofilm</a:t>
            </a:r>
            <a:endParaRPr lang="fr-FR" sz="1600" dirty="0"/>
          </a:p>
          <a:p>
            <a:r>
              <a:rPr lang="fr-FR" sz="1600" dirty="0"/>
              <a:t>Activité persistante sur bactéries « dormantes »</a:t>
            </a:r>
          </a:p>
          <a:p>
            <a:r>
              <a:rPr lang="fr-FR" sz="1600" dirty="0"/>
              <a:t>Diffusion </a:t>
            </a:r>
            <a:r>
              <a:rPr lang="fr-FR" sz="1600" dirty="0" err="1" smtClean="0"/>
              <a:t>intraphagocytaire</a:t>
            </a:r>
            <a:r>
              <a:rPr lang="mr-IN" sz="1600" dirty="0" smtClean="0"/>
              <a:t>…</a:t>
            </a:r>
            <a:r>
              <a:rPr lang="fr-FR" sz="1600" dirty="0" smtClean="0"/>
              <a:t> et intracellulaire</a:t>
            </a:r>
            <a:endParaRPr lang="fr-FR" sz="1600" dirty="0"/>
          </a:p>
          <a:p>
            <a:r>
              <a:rPr lang="fr-FR" sz="1600" dirty="0"/>
              <a:t>Faible pouvoir de sélection de mutants résistants</a:t>
            </a:r>
          </a:p>
          <a:p>
            <a:r>
              <a:rPr lang="fr-FR" sz="1600" dirty="0"/>
              <a:t>Bonne tolérance en utilisation prolongée</a:t>
            </a:r>
          </a:p>
        </p:txBody>
      </p:sp>
    </p:spTree>
    <p:extLst>
      <p:ext uri="{BB962C8B-B14F-4D97-AF65-F5344CB8AC3E}">
        <p14:creationId xmlns:p14="http://schemas.microsoft.com/office/powerpoint/2010/main" val="8526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traitements </a:t>
            </a:r>
            <a:r>
              <a:rPr lang="fr-FR" dirty="0" smtClean="0"/>
              <a:t>possibles dans l’IOA</a:t>
            </a: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1800" dirty="0"/>
              <a:t>Antibiotiques à « Bonne/très bonne » pénétration osseuse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Quinolones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Acide </a:t>
            </a:r>
            <a:r>
              <a:rPr lang="fr-FR" sz="1400" dirty="0" err="1"/>
              <a:t>fusidique</a:t>
            </a: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400" dirty="0" err="1"/>
              <a:t>Fosfomycine</a:t>
            </a: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400" dirty="0"/>
              <a:t>Rifampicine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Clindamycine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Antibiotiques à « Moyenne/bonne » pénétration osseuse</a:t>
            </a:r>
          </a:p>
          <a:p>
            <a:pPr lvl="1">
              <a:lnSpc>
                <a:spcPct val="90000"/>
              </a:lnSpc>
            </a:pPr>
            <a:r>
              <a:rPr lang="fr-FR" sz="1400" dirty="0" err="1"/>
              <a:t>ß-lactamines</a:t>
            </a: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400" dirty="0" smtClean="0"/>
              <a:t>Linézolide</a:t>
            </a:r>
          </a:p>
          <a:p>
            <a:pPr lvl="1">
              <a:lnSpc>
                <a:spcPct val="90000"/>
              </a:lnSpc>
            </a:pPr>
            <a:r>
              <a:rPr lang="fr-FR" sz="1400" dirty="0" err="1" smtClean="0"/>
              <a:t>Daptomycine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800" dirty="0"/>
              <a:t>Antibiotiques à « Mauvaise/moyenne » pénétration osseuse</a:t>
            </a:r>
          </a:p>
          <a:p>
            <a:pPr lvl="1">
              <a:lnSpc>
                <a:spcPct val="90000"/>
              </a:lnSpc>
            </a:pPr>
            <a:r>
              <a:rPr lang="fr-FR" sz="1400" dirty="0"/>
              <a:t>Vancomycine</a:t>
            </a:r>
          </a:p>
          <a:p>
            <a:pPr lvl="1">
              <a:lnSpc>
                <a:spcPct val="90000"/>
              </a:lnSpc>
            </a:pPr>
            <a:r>
              <a:rPr lang="fr-FR" sz="1400" dirty="0" err="1"/>
              <a:t>Teicoplanine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055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Rifampicine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/>
              <a:t>Bonne biodisponibilité</a:t>
            </a:r>
          </a:p>
          <a:p>
            <a:pPr lvl="1">
              <a:lnSpc>
                <a:spcPct val="90000"/>
              </a:lnSpc>
            </a:pPr>
            <a:r>
              <a:rPr lang="fr-FR" sz="2100" dirty="0">
                <a:sym typeface="Wingdings" charset="0"/>
              </a:rPr>
              <a:t> de 25-30% pour les prises à jeun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Excellente diffusion osseuse</a:t>
            </a:r>
          </a:p>
          <a:p>
            <a:pPr lvl="1">
              <a:lnSpc>
                <a:spcPct val="90000"/>
              </a:lnSpc>
            </a:pPr>
            <a:r>
              <a:rPr lang="fr-FR" sz="2100" dirty="0"/>
              <a:t>[</a:t>
            </a:r>
            <a:r>
              <a:rPr lang="fr-FR" sz="1200" dirty="0"/>
              <a:t>Os</a:t>
            </a:r>
            <a:r>
              <a:rPr lang="fr-FR" sz="2100" dirty="0"/>
              <a:t>] &gt;&gt; CMI pendant 24h après la prise </a:t>
            </a:r>
            <a:r>
              <a:rPr lang="fr-FR" sz="800" dirty="0"/>
              <a:t>(</a:t>
            </a:r>
            <a:r>
              <a:rPr lang="fr-FR" sz="800" dirty="0" err="1"/>
              <a:t>Cluzel</a:t>
            </a:r>
            <a:r>
              <a:rPr lang="fr-FR" sz="800" dirty="0"/>
              <a:t> et al. JAC 1984)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Risque: sélection de mutants résistants</a:t>
            </a:r>
          </a:p>
          <a:p>
            <a:pPr lvl="1">
              <a:lnSpc>
                <a:spcPct val="90000"/>
              </a:lnSpc>
            </a:pPr>
            <a:r>
              <a:rPr lang="fr-FR" sz="2100" dirty="0"/>
              <a:t>Loi du tout ou rien</a:t>
            </a:r>
          </a:p>
          <a:p>
            <a:pPr lvl="2">
              <a:lnSpc>
                <a:spcPct val="90000"/>
              </a:lnSpc>
            </a:pPr>
            <a:r>
              <a:rPr lang="fr-FR" sz="1700" dirty="0"/>
              <a:t>Stérilisation ou émergence de mutant</a:t>
            </a:r>
          </a:p>
          <a:p>
            <a:pPr lvl="1">
              <a:lnSpc>
                <a:spcPct val="90000"/>
              </a:lnSpc>
            </a:pPr>
            <a:r>
              <a:rPr lang="fr-FR" sz="2100" dirty="0"/>
              <a:t>Conséquences</a:t>
            </a:r>
          </a:p>
          <a:p>
            <a:pPr lvl="2">
              <a:lnSpc>
                <a:spcPct val="90000"/>
              </a:lnSpc>
            </a:pPr>
            <a:r>
              <a:rPr lang="fr-FR" sz="1700" dirty="0"/>
              <a:t>Trouver le bon partenaire (risque monothérapie </a:t>
            </a:r>
            <a:r>
              <a:rPr lang="fr-FR" sz="1700" i="1" dirty="0"/>
              <a:t>in situ</a:t>
            </a:r>
            <a:r>
              <a:rPr lang="fr-FR" sz="1700" dirty="0"/>
              <a:t>)</a:t>
            </a:r>
          </a:p>
          <a:p>
            <a:pPr lvl="2">
              <a:lnSpc>
                <a:spcPct val="90000"/>
              </a:lnSpc>
            </a:pPr>
            <a:r>
              <a:rPr lang="fr-FR" sz="1700" dirty="0"/>
              <a:t>Attendre une diminution initiale de l</a:t>
            </a:r>
            <a:r>
              <a:rPr lang="ja-JP" altLang="fr-FR" sz="1700" dirty="0">
                <a:latin typeface="Arial"/>
              </a:rPr>
              <a:t>’</a:t>
            </a:r>
            <a:r>
              <a:rPr lang="fr-FR" sz="1700" dirty="0" smtClean="0"/>
              <a:t>inoculum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3504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Rifampicine (2)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Précaution d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utilisation</a:t>
            </a:r>
          </a:p>
          <a:p>
            <a:pPr lvl="1"/>
            <a:r>
              <a:rPr lang="fr-FR" dirty="0" err="1"/>
              <a:t>Hépatotoxicité</a:t>
            </a:r>
            <a:r>
              <a:rPr lang="fr-FR" dirty="0"/>
              <a:t> « isolée » faible</a:t>
            </a:r>
          </a:p>
          <a:p>
            <a:pPr lvl="1"/>
            <a:r>
              <a:rPr lang="fr-FR" dirty="0"/>
              <a:t>Interactions médicamenteuses +++</a:t>
            </a:r>
          </a:p>
          <a:p>
            <a:pPr lvl="2"/>
            <a:r>
              <a:rPr lang="fr-FR" dirty="0"/>
              <a:t>AVK</a:t>
            </a:r>
          </a:p>
          <a:p>
            <a:pPr lvl="2"/>
            <a:r>
              <a:rPr lang="fr-FR" dirty="0" err="1"/>
              <a:t>Anticalcineurines</a:t>
            </a:r>
            <a:endParaRPr lang="fr-FR" dirty="0"/>
          </a:p>
          <a:p>
            <a:pPr lvl="2"/>
            <a:r>
              <a:rPr lang="fr-FR" dirty="0" smtClean="0"/>
              <a:t>Anti-VIH, anti-TB</a:t>
            </a:r>
          </a:p>
          <a:p>
            <a:r>
              <a:rPr lang="fr-FR" dirty="0" smtClean="0"/>
              <a:t>Doses</a:t>
            </a:r>
          </a:p>
          <a:p>
            <a:pPr lvl="1"/>
            <a:r>
              <a:rPr lang="fr-FR" dirty="0" smtClean="0"/>
              <a:t>Essai EVRIOS en cours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3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Rifampicine et infections ostéo-articulaires staphylococciques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6985" y="2253421"/>
            <a:ext cx="2107945" cy="162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0" y="3834365"/>
            <a:ext cx="4762782" cy="148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267200" y="5276735"/>
            <a:ext cx="1015021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s-IS" sz="1050"/>
              <a:t>CID </a:t>
            </a:r>
            <a:r>
              <a:rPr lang="is-IS" sz="1050" smtClean="0"/>
              <a:t>2011:53 </a:t>
            </a:r>
            <a:endParaRPr lang="fr-FR" sz="1050" dirty="0"/>
          </a:p>
        </p:txBody>
      </p:sp>
      <p:sp>
        <p:nvSpPr>
          <p:cNvPr id="6" name="ZoneTexte 5"/>
          <p:cNvSpPr txBox="1"/>
          <p:nvPr/>
        </p:nvSpPr>
        <p:spPr>
          <a:xfrm>
            <a:off x="5212094" y="4182955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L’ASA élevé est un facteur d’échec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L’utilisation de la rifampicine ou rif/quinolone est prédictive du succès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Une courte période post-op d’inadéquation de l’ATB a un impact sur le succès.</a:t>
            </a: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17" y="1448232"/>
            <a:ext cx="4085473" cy="164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87487" y="3064753"/>
            <a:ext cx="1433406" cy="253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s-IS" sz="1050" smtClean="0"/>
              <a:t>JAMA 1998  279, 19</a:t>
            </a:r>
            <a:endParaRPr lang="fr-FR" sz="1050" dirty="0"/>
          </a:p>
        </p:txBody>
      </p:sp>
      <p:sp>
        <p:nvSpPr>
          <p:cNvPr id="9" name="ZoneTexte 8"/>
          <p:cNvSpPr txBox="1"/>
          <p:nvPr/>
        </p:nvSpPr>
        <p:spPr>
          <a:xfrm>
            <a:off x="5212094" y="176272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33 patients, </a:t>
            </a:r>
            <a:r>
              <a:rPr lang="fr-FR" sz="1200" dirty="0" err="1" smtClean="0"/>
              <a:t>cipro</a:t>
            </a:r>
            <a:r>
              <a:rPr lang="fr-FR" sz="1200" dirty="0" smtClean="0"/>
              <a:t> versus rif/</a:t>
            </a:r>
            <a:r>
              <a:rPr lang="fr-FR" sz="1200" dirty="0" err="1" smtClean="0"/>
              <a:t>cipro</a:t>
            </a:r>
            <a:r>
              <a:rPr lang="fr-FR" sz="1200" dirty="0" smtClean="0"/>
              <a:t> après 15 jours IV (vanco ou </a:t>
            </a:r>
            <a:r>
              <a:rPr lang="fr-FR" sz="1200" dirty="0" err="1" smtClean="0"/>
              <a:t>flucloxa</a:t>
            </a:r>
            <a:r>
              <a:rPr lang="fr-FR" sz="1200" dirty="0" smtClean="0"/>
              <a:t>)</a:t>
            </a:r>
          </a:p>
          <a:p>
            <a:pPr marL="171450" indent="-171450">
              <a:buFont typeface="Arial" charset="0"/>
              <a:buChar char="•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164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</a:t>
            </a:r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1" y="1416050"/>
            <a:ext cx="8496300" cy="3805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 dirty="0"/>
              <a:t>Comprendre les éléments à prendre en compte pour le traitement d</a:t>
            </a:r>
            <a:r>
              <a:rPr lang="ja-JP" altLang="fr-FR" sz="1800" dirty="0">
                <a:latin typeface="Arial"/>
              </a:rPr>
              <a:t>’</a:t>
            </a:r>
            <a:r>
              <a:rPr lang="fr-FR" sz="1800" dirty="0"/>
              <a:t>une infection </a:t>
            </a:r>
            <a:r>
              <a:rPr lang="fr-FR" sz="1800" dirty="0" smtClean="0"/>
              <a:t>ostéo-articulaire</a:t>
            </a:r>
            <a:endParaRPr lang="fr-FR" sz="1800" dirty="0"/>
          </a:p>
          <a:p>
            <a:pPr>
              <a:lnSpc>
                <a:spcPct val="90000"/>
              </a:lnSpc>
            </a:pPr>
            <a:r>
              <a:rPr lang="fr-FR" sz="1800" dirty="0"/>
              <a:t>Pouvoir argumenter le choix </a:t>
            </a:r>
            <a:r>
              <a:rPr lang="fr-FR" sz="1800" dirty="0" smtClean="0"/>
              <a:t>d</a:t>
            </a:r>
            <a:r>
              <a:rPr lang="fr-FR" sz="1800" dirty="0" smtClean="0">
                <a:latin typeface="Arial"/>
              </a:rPr>
              <a:t>’</a:t>
            </a:r>
            <a:r>
              <a:rPr lang="fr-FR" sz="1800" dirty="0" smtClean="0"/>
              <a:t>une </a:t>
            </a:r>
            <a:r>
              <a:rPr lang="fr-FR" sz="1800" dirty="0"/>
              <a:t>molécule dans le traitement </a:t>
            </a:r>
            <a:r>
              <a:rPr lang="fr-FR" sz="1800" dirty="0" smtClean="0"/>
              <a:t>d</a:t>
            </a:r>
            <a:r>
              <a:rPr lang="fr-FR" sz="1800" dirty="0" smtClean="0">
                <a:latin typeface="Arial"/>
              </a:rPr>
              <a:t>’</a:t>
            </a:r>
            <a:r>
              <a:rPr lang="fr-FR" sz="1800" dirty="0" smtClean="0"/>
              <a:t>une </a:t>
            </a:r>
            <a:r>
              <a:rPr lang="fr-FR" sz="1800" dirty="0"/>
              <a:t>infection ostéo-articulaire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Pouvoir déterminer une durée de traitement en fonction du contexte clinique et microbiologique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Savoir prescrire et surveiller le traitement médical </a:t>
            </a:r>
            <a:r>
              <a:rPr lang="fr-FR" sz="1800" dirty="0" smtClean="0"/>
              <a:t>d</a:t>
            </a:r>
            <a:r>
              <a:rPr lang="fr-FR" sz="1800" dirty="0" smtClean="0">
                <a:latin typeface="Arial"/>
              </a:rPr>
              <a:t>’</a:t>
            </a:r>
            <a:r>
              <a:rPr lang="fr-FR" sz="1800" dirty="0" smtClean="0"/>
              <a:t>une </a:t>
            </a:r>
            <a:r>
              <a:rPr lang="fr-FR" sz="1800" dirty="0"/>
              <a:t>infection ostéo-articulaire</a:t>
            </a:r>
          </a:p>
          <a:p>
            <a:pPr>
              <a:lnSpc>
                <a:spcPct val="90000"/>
              </a:lnSpc>
            </a:pPr>
            <a:r>
              <a:rPr lang="fr-FR" sz="1800" dirty="0"/>
              <a:t>Avoir les arguments pour pouvoir discuter de la prise en charge d</a:t>
            </a:r>
            <a:r>
              <a:rPr lang="ja-JP" altLang="fr-FR" sz="1800" dirty="0">
                <a:latin typeface="Arial"/>
              </a:rPr>
              <a:t>’</a:t>
            </a:r>
            <a:r>
              <a:rPr lang="fr-FR" sz="1800" dirty="0"/>
              <a:t>une IOA avec l</a:t>
            </a:r>
            <a:r>
              <a:rPr lang="ja-JP" altLang="fr-FR" sz="1800" dirty="0">
                <a:latin typeface="Arial"/>
              </a:rPr>
              <a:t>’</a:t>
            </a:r>
            <a:r>
              <a:rPr lang="fr-FR" sz="1800" dirty="0"/>
              <a:t>équipe de chirurgie, de maladies infectieuses et </a:t>
            </a:r>
            <a:r>
              <a:rPr lang="fr-FR" sz="1800" dirty="0" smtClean="0"/>
              <a:t>d</a:t>
            </a:r>
            <a:r>
              <a:rPr lang="ja-JP" altLang="fr-FR" sz="1800" dirty="0" smtClean="0">
                <a:latin typeface="Arial"/>
              </a:rPr>
              <a:t>’</a:t>
            </a:r>
            <a:r>
              <a:rPr lang="fr-FR" sz="1800" dirty="0" smtClean="0"/>
              <a:t>anesthésie et savoir quand demander l’avis du centre de référence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503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de l’</a:t>
            </a:r>
            <a:r>
              <a:rPr lang="fr-FR" dirty="0" err="1" smtClean="0"/>
              <a:t>ostéomyelite</a:t>
            </a:r>
            <a:r>
              <a:rPr lang="fr-FR" dirty="0" smtClean="0"/>
              <a:t> du biofilm à </a:t>
            </a:r>
            <a:r>
              <a:rPr lang="fr-FR" i="1" dirty="0" smtClean="0"/>
              <a:t>S. aureus</a:t>
            </a:r>
            <a:endParaRPr lang="fr-FR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901" y="1938047"/>
            <a:ext cx="3838009" cy="267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57200" y="5004418"/>
            <a:ext cx="5791200" cy="3077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smtClean="0"/>
              <a:t>NP Jorgensen </a:t>
            </a:r>
            <a:r>
              <a:rPr lang="fr-FR" sz="1400" dirty="0" smtClean="0"/>
              <a:t>et al. </a:t>
            </a:r>
            <a:r>
              <a:rPr lang="fr-FR" sz="1400" dirty="0" err="1" smtClean="0"/>
              <a:t>Pathogens</a:t>
            </a:r>
            <a:r>
              <a:rPr lang="fr-FR" sz="1400" dirty="0" smtClean="0"/>
              <a:t> and </a:t>
            </a:r>
            <a:r>
              <a:rPr lang="fr-FR" sz="1400" dirty="0" err="1" smtClean="0"/>
              <a:t>disease</a:t>
            </a:r>
            <a:r>
              <a:rPr lang="fr-FR" sz="1400" dirty="0" smtClean="0"/>
              <a:t> - 2017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04800" y="1461571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Modèle murin d’infection sur matériel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1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Ni seule, ni mal accompagnée</a:t>
            </a:r>
            <a:r>
              <a:rPr lang="mr-IN" dirty="0" smtClean="0"/>
              <a:t>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99" y="2402571"/>
            <a:ext cx="5501120" cy="229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715000" y="30861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Pas d’effet de la durée du traitement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La rifampicine est associée à PLUS d’ECHECS quand elle est combinée avec :</a:t>
            </a:r>
          </a:p>
          <a:p>
            <a:pPr marL="628650" lvl="1" indent="-171450">
              <a:buFont typeface="Arial" charset="0"/>
              <a:buChar char="•"/>
            </a:pPr>
            <a:r>
              <a:rPr lang="fr-FR" sz="1200" dirty="0" smtClean="0"/>
              <a:t>Linézolide</a:t>
            </a:r>
          </a:p>
          <a:p>
            <a:pPr marL="628650" lvl="1" indent="-171450">
              <a:buFont typeface="Arial" charset="0"/>
              <a:buChar char="•"/>
            </a:pPr>
            <a:r>
              <a:rPr lang="fr-FR" sz="1200" dirty="0" smtClean="0"/>
              <a:t>Cotrimoxazole</a:t>
            </a:r>
          </a:p>
          <a:p>
            <a:pPr marL="628650" lvl="1" indent="-171450">
              <a:buFont typeface="Arial" charset="0"/>
              <a:buChar char="•"/>
            </a:pPr>
            <a:r>
              <a:rPr lang="fr-FR" sz="1200" dirty="0" smtClean="0"/>
              <a:t>Clindamycine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4071" y="4658155"/>
            <a:ext cx="1247457" cy="253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s-IS" sz="1050" dirty="0" smtClean="0"/>
              <a:t>JAC 2016</a:t>
            </a:r>
            <a:r>
              <a:rPr lang="fr-FR" sz="1050" dirty="0" smtClean="0"/>
              <a:t>, vol 71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78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 totale du traitement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6 à 12 semaines (Essai DATIPO terminé, analyse en cours)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94" y="2110974"/>
            <a:ext cx="4797553" cy="162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5183981" y="2557982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Plus de risque d’échec pour :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Les patients ayant eu plusieurs reprises antérieures à l’infection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Les infections à </a:t>
            </a:r>
            <a:r>
              <a:rPr lang="fr-FR" sz="1200" i="1" dirty="0" smtClean="0"/>
              <a:t>S. aureus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Les durées de traitement  &lt; 3 mois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2186" y="3572681"/>
            <a:ext cx="800219" cy="253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s-IS" sz="1050" dirty="0" smtClean="0"/>
              <a:t>MMI 2015</a:t>
            </a:r>
            <a:endParaRPr lang="fr-FR" sz="105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77" y="3938012"/>
            <a:ext cx="4422186" cy="140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01902" y="5288304"/>
            <a:ext cx="1935145" cy="253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s-IS" sz="1050" dirty="0" smtClean="0"/>
              <a:t>Clin Microb Inf 2010 </a:t>
            </a:r>
            <a:r>
              <a:rPr lang="mr-IN" sz="1050" dirty="0" smtClean="0"/>
              <a:t>–</a:t>
            </a:r>
            <a:r>
              <a:rPr lang="is-IS" sz="1050" dirty="0" smtClean="0"/>
              <a:t>vol 16</a:t>
            </a:r>
            <a:endParaRPr lang="fr-FR" sz="1050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2405" y="4150027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Seuls facteurs de risque d’échec</a:t>
            </a:r>
          </a:p>
          <a:p>
            <a:pPr marL="628650" lvl="1" indent="-171450">
              <a:buFont typeface="Arial" charset="0"/>
              <a:buChar char="•"/>
            </a:pPr>
            <a:r>
              <a:rPr lang="fr-FR" sz="1200" dirty="0"/>
              <a:t>C</a:t>
            </a:r>
            <a:r>
              <a:rPr lang="fr-FR" sz="1200" dirty="0" smtClean="0"/>
              <a:t>onservation de la prothèse</a:t>
            </a:r>
          </a:p>
          <a:p>
            <a:pPr marL="628650" lvl="1" indent="-171450">
              <a:buFont typeface="Arial" charset="0"/>
              <a:buChar char="•"/>
            </a:pPr>
            <a:r>
              <a:rPr lang="fr-FR" sz="1200" i="1" dirty="0" smtClean="0"/>
              <a:t>S. aureus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200" dirty="0" smtClean="0"/>
              <a:t>Pas de différence entre &lt;8 et &gt;8 semaines de traitement</a:t>
            </a:r>
          </a:p>
        </p:txBody>
      </p:sp>
    </p:spTree>
    <p:extLst>
      <p:ext uri="{BB962C8B-B14F-4D97-AF65-F5344CB8AC3E}">
        <p14:creationId xmlns:p14="http://schemas.microsoft.com/office/powerpoint/2010/main" val="12081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 animBg="1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entury Gothic" charset="0"/>
              </a:rPr>
              <a:t>Que disent les recommandations ?</a:t>
            </a:r>
          </a:p>
        </p:txBody>
      </p:sp>
      <p:sp>
        <p:nvSpPr>
          <p:cNvPr id="22530" name="Espace réservé du contenu 3"/>
          <p:cNvSpPr>
            <a:spLocks noGrp="1"/>
          </p:cNvSpPr>
          <p:nvPr>
            <p:ph idx="1"/>
          </p:nvPr>
        </p:nvSpPr>
        <p:spPr>
          <a:xfrm>
            <a:off x="4953000" y="1416050"/>
            <a:ext cx="3771900" cy="3805238"/>
          </a:xfrm>
        </p:spPr>
        <p:txBody>
          <a:bodyPr/>
          <a:lstStyle/>
          <a:p>
            <a:r>
              <a:rPr lang="fr-FR" dirty="0">
                <a:latin typeface="Century Gothic" charset="0"/>
              </a:rPr>
              <a:t>Recommandations de pratique clinique, France </a:t>
            </a:r>
            <a:r>
              <a:rPr lang="fr-FR" dirty="0" smtClean="0">
                <a:latin typeface="Century Gothic" charset="0"/>
              </a:rPr>
              <a:t>2009</a:t>
            </a:r>
          </a:p>
          <a:p>
            <a:endParaRPr lang="fr-FR" dirty="0" smtClean="0">
              <a:latin typeface="Century Gothic" charset="0"/>
            </a:endParaRPr>
          </a:p>
          <a:p>
            <a:r>
              <a:rPr lang="fr-FR" dirty="0" smtClean="0">
                <a:latin typeface="Century Gothic" charset="0"/>
              </a:rPr>
              <a:t>Recommandations </a:t>
            </a:r>
            <a:r>
              <a:rPr lang="fr-FR" dirty="0">
                <a:latin typeface="Century Gothic" charset="0"/>
              </a:rPr>
              <a:t>de pratique clinique, USA </a:t>
            </a:r>
            <a:r>
              <a:rPr lang="fr-FR" dirty="0" smtClean="0">
                <a:latin typeface="Century Gothic" charset="0"/>
              </a:rPr>
              <a:t>2013</a:t>
            </a:r>
            <a:endParaRPr lang="fr-FR" dirty="0">
              <a:latin typeface="Century Gothic" charset="0"/>
            </a:endParaRPr>
          </a:p>
          <a:p>
            <a:r>
              <a:rPr lang="fr-FR" dirty="0" smtClean="0">
                <a:latin typeface="Century Gothic" charset="0"/>
              </a:rPr>
              <a:t>Recommandations HAS infections précoces, 2014</a:t>
            </a:r>
            <a:endParaRPr lang="fr-FR" dirty="0">
              <a:latin typeface="Century Gothic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09700"/>
            <a:ext cx="2971800" cy="77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e 13"/>
          <p:cNvGrpSpPr>
            <a:grpSpLocks/>
          </p:cNvGrpSpPr>
          <p:nvPr/>
        </p:nvGrpSpPr>
        <p:grpSpPr bwMode="auto">
          <a:xfrm>
            <a:off x="228600" y="2628900"/>
            <a:ext cx="3886200" cy="1030287"/>
            <a:chOff x="228600" y="4038600"/>
            <a:chExt cx="6324600" cy="2157843"/>
          </a:xfrm>
        </p:grpSpPr>
        <p:pic>
          <p:nvPicPr>
            <p:cNvPr id="22533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038600"/>
              <a:ext cx="3276600" cy="67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495798"/>
              <a:ext cx="4890197" cy="17006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152900"/>
            <a:ext cx="3581400" cy="112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cas d’infection précoce sur prothèse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33500"/>
            <a:ext cx="7442200" cy="41486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2400" y="5438001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HAS 2014 – infections précoces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402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762000"/>
          </a:xfrm>
          <a:noFill/>
          <a:ln/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2363" dir="4557825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8416" tIns="38520" rIns="78416" bIns="38520"/>
          <a:lstStyle/>
          <a:p>
            <a:r>
              <a:rPr lang="fr-FR" sz="2400" dirty="0">
                <a:solidFill>
                  <a:schemeClr val="tx1"/>
                </a:solidFill>
              </a:rPr>
              <a:t>Comment va se faire le choix de l</a:t>
            </a:r>
            <a:r>
              <a:rPr lang="ja-JP" altLang="fr-FR" sz="2400" dirty="0">
                <a:solidFill>
                  <a:schemeClr val="tx1"/>
                </a:solidFill>
                <a:latin typeface="Arial"/>
              </a:rPr>
              <a:t>’</a:t>
            </a:r>
            <a:r>
              <a:rPr lang="fr-FR" sz="2400" dirty="0">
                <a:solidFill>
                  <a:schemeClr val="tx1"/>
                </a:solidFill>
              </a:rPr>
              <a:t>antibiotique  ?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57300"/>
            <a:ext cx="7772400" cy="29845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8416" tIns="38520" rIns="78416" bIns="38520"/>
          <a:lstStyle/>
          <a:p>
            <a:pPr>
              <a:lnSpc>
                <a:spcPct val="90000"/>
              </a:lnSpc>
            </a:pPr>
            <a:r>
              <a:rPr lang="fr-FR" sz="1700" dirty="0"/>
              <a:t>Le germe présumé ou identifié (cf. documenté ou empirique).</a:t>
            </a:r>
          </a:p>
          <a:p>
            <a:pPr lvl="2" algn="r">
              <a:lnSpc>
                <a:spcPct val="90000"/>
              </a:lnSpc>
            </a:pPr>
            <a:r>
              <a:rPr lang="fr-FR" sz="1400" b="1" i="1" dirty="0" smtClean="0">
                <a:sym typeface="Wingdings"/>
              </a:rPr>
              <a:t> </a:t>
            </a:r>
            <a:r>
              <a:rPr lang="fr-FR" sz="1400" b="1" i="1" dirty="0" smtClean="0"/>
              <a:t>Quel </a:t>
            </a:r>
            <a:r>
              <a:rPr lang="fr-FR" sz="1400" b="1" i="1" dirty="0"/>
              <a:t>germe ?</a:t>
            </a:r>
          </a:p>
          <a:p>
            <a:pPr>
              <a:lnSpc>
                <a:spcPct val="90000"/>
              </a:lnSpc>
            </a:pPr>
            <a:r>
              <a:rPr lang="fr-FR" sz="1700" dirty="0"/>
              <a:t>La sensibilité présumée du germe</a:t>
            </a:r>
            <a:endParaRPr lang="fr-FR" sz="1700" i="1" dirty="0"/>
          </a:p>
          <a:p>
            <a:pPr lvl="2" algn="r">
              <a:lnSpc>
                <a:spcPct val="90000"/>
              </a:lnSpc>
            </a:pPr>
            <a:r>
              <a:rPr lang="fr-FR" sz="1400" b="1" i="1" dirty="0" smtClean="0">
                <a:sym typeface="Wingdings"/>
              </a:rPr>
              <a:t> </a:t>
            </a:r>
            <a:r>
              <a:rPr lang="fr-FR" sz="1400" b="1" i="1" dirty="0" smtClean="0"/>
              <a:t>Quelle </a:t>
            </a:r>
            <a:r>
              <a:rPr lang="fr-FR" sz="1400" b="1" i="1" dirty="0"/>
              <a:t>sensibilité aux antibiotiques ?</a:t>
            </a:r>
            <a:endParaRPr lang="fr-FR" sz="1400" b="1" dirty="0"/>
          </a:p>
          <a:p>
            <a:pPr>
              <a:lnSpc>
                <a:spcPct val="90000"/>
              </a:lnSpc>
            </a:pPr>
            <a:r>
              <a:rPr lang="fr-FR" sz="1700" dirty="0"/>
              <a:t>La localisation de l</a:t>
            </a:r>
            <a:r>
              <a:rPr lang="ja-JP" altLang="fr-FR" sz="1700" dirty="0">
                <a:latin typeface="Arial"/>
              </a:rPr>
              <a:t>’</a:t>
            </a:r>
            <a:r>
              <a:rPr lang="fr-FR" sz="1700" dirty="0"/>
              <a:t>infection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Adapter l</a:t>
            </a:r>
            <a:r>
              <a:rPr lang="ja-JP" altLang="fr-FR" sz="1600" dirty="0">
                <a:latin typeface="Arial"/>
              </a:rPr>
              <a:t>’</a:t>
            </a:r>
            <a:r>
              <a:rPr lang="fr-FR" sz="1600" dirty="0"/>
              <a:t>antibiothérapie au foyer présumé</a:t>
            </a:r>
          </a:p>
          <a:p>
            <a:pPr lvl="2">
              <a:lnSpc>
                <a:spcPct val="90000"/>
              </a:lnSpc>
            </a:pPr>
            <a:r>
              <a:rPr lang="fr-FR" sz="1400" dirty="0"/>
              <a:t>Connaissance de la pharmacocinétique</a:t>
            </a:r>
          </a:p>
          <a:p>
            <a:pPr lvl="2" algn="r">
              <a:lnSpc>
                <a:spcPct val="90000"/>
              </a:lnSpc>
            </a:pPr>
            <a:r>
              <a:rPr lang="fr-FR" sz="1400" b="1" i="1" dirty="0" smtClean="0">
                <a:sym typeface="Wingdings"/>
              </a:rPr>
              <a:t> </a:t>
            </a:r>
            <a:r>
              <a:rPr lang="fr-FR" sz="1400" b="1" i="1" dirty="0" smtClean="0"/>
              <a:t>Quelle </a:t>
            </a:r>
            <a:r>
              <a:rPr lang="fr-FR" sz="1400" b="1" i="1" dirty="0"/>
              <a:t>localisation ?</a:t>
            </a:r>
          </a:p>
          <a:p>
            <a:pPr>
              <a:lnSpc>
                <a:spcPct val="90000"/>
              </a:lnSpc>
            </a:pPr>
            <a:r>
              <a:rPr lang="fr-FR" sz="1700" dirty="0"/>
              <a:t>Le patient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Intolérances, allergies, contre-indications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Interactions médicamenteuses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Fonctions rénales et hépatiques</a:t>
            </a:r>
          </a:p>
          <a:p>
            <a:pPr lvl="2" algn="r">
              <a:lnSpc>
                <a:spcPct val="90000"/>
              </a:lnSpc>
            </a:pPr>
            <a:r>
              <a:rPr lang="fr-FR" sz="1400" b="1" i="1" dirty="0" smtClean="0">
                <a:sym typeface="Wingdings"/>
              </a:rPr>
              <a:t> </a:t>
            </a:r>
            <a:r>
              <a:rPr lang="fr-FR" sz="1400" b="1" i="1" dirty="0" smtClean="0"/>
              <a:t>Quel </a:t>
            </a:r>
            <a:r>
              <a:rPr lang="fr-FR" sz="1400" b="1" i="1" dirty="0"/>
              <a:t>patient ?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4554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3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3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53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53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3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53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53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536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536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536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bon article de synthèse sur les ATB de l’infection sur matériel orthopédique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416050"/>
            <a:ext cx="7799741" cy="276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957021" y="3993410"/>
            <a:ext cx="46482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microbiology</a:t>
            </a:r>
            <a:r>
              <a:rPr lang="fr-FR" dirty="0" smtClean="0"/>
              <a:t> and infection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9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Sci-hub.bz</a:t>
            </a:r>
            <a:r>
              <a:rPr lang="fr-FR" dirty="0" smtClean="0"/>
              <a:t>     </a:t>
            </a:r>
            <a:r>
              <a:rPr lang="mr-IN" dirty="0" smtClean="0"/>
              <a:t>…</a:t>
            </a:r>
            <a:r>
              <a:rPr lang="fr-FR" dirty="0" smtClean="0"/>
              <a:t> de la pub pour les pirates</a:t>
            </a:r>
            <a:r>
              <a:rPr lang="mr-IN" dirty="0" smtClean="0"/>
              <a:t>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09700"/>
            <a:ext cx="7579493" cy="395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2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3"/>
          <p:cNvSpPr>
            <a:spLocks noGrp="1"/>
          </p:cNvSpPr>
          <p:nvPr>
            <p:ph type="ctrTitle"/>
          </p:nvPr>
        </p:nvSpPr>
        <p:spPr>
          <a:xfrm>
            <a:off x="0" y="4187825"/>
            <a:ext cx="8915400" cy="762000"/>
          </a:xfrm>
        </p:spPr>
        <p:txBody>
          <a:bodyPr/>
          <a:lstStyle/>
          <a:p>
            <a:pPr eaLnBrk="1" hangingPunct="1"/>
            <a:r>
              <a:rPr lang="fr-FR">
                <a:latin typeface="Century Gothic" charset="0"/>
              </a:rPr>
              <a:t>Epidémiologie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fr-FR"/>
          </a:p>
        </p:txBody>
      </p:sp>
      <p:sp>
        <p:nvSpPr>
          <p:cNvPr id="23555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927100" y="941388"/>
            <a:ext cx="7988300" cy="3238500"/>
          </a:xfrm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z="2000" dirty="0" smtClean="0">
                <a:latin typeface="Century Gothic" charset="0"/>
              </a:rPr>
              <a:t>Aide à la </a:t>
            </a:r>
            <a:r>
              <a:rPr lang="fr-FR" sz="2000" smtClean="0">
                <a:latin typeface="Century Gothic" charset="0"/>
              </a:rPr>
              <a:t>décision d’antibiothérapie :  Les </a:t>
            </a:r>
            <a:r>
              <a:rPr lang="fr-FR" sz="2000" dirty="0">
                <a:latin typeface="Century Gothic" charset="0"/>
              </a:rPr>
              <a:t>classifications des infections de prothèse articulaire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57350"/>
            <a:ext cx="8229600" cy="3771900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Century Gothic" charset="0"/>
              </a:rPr>
              <a:t>La plus utilisée (</a:t>
            </a:r>
            <a:r>
              <a:rPr lang="fr-FR" sz="2800" dirty="0" err="1">
                <a:latin typeface="Century Gothic" charset="0"/>
              </a:rPr>
              <a:t>Zimmerli</a:t>
            </a:r>
            <a:r>
              <a:rPr lang="fr-FR" sz="2800" dirty="0">
                <a:latin typeface="Century Gothic" charset="0"/>
              </a:rPr>
              <a:t>)</a:t>
            </a:r>
          </a:p>
          <a:p>
            <a:pPr lvl="2" eaLnBrk="1" hangingPunct="1"/>
            <a:r>
              <a:rPr lang="fr-FR" sz="2000" dirty="0">
                <a:latin typeface="Century Gothic" charset="0"/>
              </a:rPr>
              <a:t>Précoces: &lt; 3 mois</a:t>
            </a:r>
          </a:p>
          <a:p>
            <a:pPr lvl="2" eaLnBrk="1" hangingPunct="1"/>
            <a:r>
              <a:rPr lang="fr-FR" sz="2000" dirty="0">
                <a:latin typeface="Century Gothic" charset="0"/>
              </a:rPr>
              <a:t>Retardée: 3-24 mois</a:t>
            </a:r>
          </a:p>
          <a:p>
            <a:pPr lvl="2" eaLnBrk="1" hangingPunct="1"/>
            <a:r>
              <a:rPr lang="fr-FR" sz="2000" dirty="0">
                <a:latin typeface="Century Gothic" charset="0"/>
              </a:rPr>
              <a:t>Tardives: &gt; 24 mois</a:t>
            </a:r>
          </a:p>
          <a:p>
            <a:pPr lvl="1" eaLnBrk="1" hangingPunct="1"/>
            <a:endParaRPr lang="fr-FR" sz="2000" dirty="0">
              <a:latin typeface="Century Gothic" charset="0"/>
            </a:endParaRPr>
          </a:p>
          <a:p>
            <a:pPr eaLnBrk="1" hangingPunct="1"/>
            <a:r>
              <a:rPr lang="fr-FR" sz="2800" dirty="0">
                <a:latin typeface="Century Gothic" charset="0"/>
              </a:rPr>
              <a:t>Classification de </a:t>
            </a:r>
            <a:r>
              <a:rPr lang="fr-FR" sz="2800" dirty="0" err="1">
                <a:latin typeface="Century Gothic" charset="0"/>
              </a:rPr>
              <a:t>Tsukayama</a:t>
            </a:r>
            <a:r>
              <a:rPr lang="fr-FR" sz="2800" dirty="0">
                <a:latin typeface="Century Gothic" charset="0"/>
              </a:rPr>
              <a:t>:</a:t>
            </a:r>
          </a:p>
          <a:p>
            <a:pPr lvl="2" eaLnBrk="1" hangingPunct="1"/>
            <a:r>
              <a:rPr lang="fr-FR" sz="2000" dirty="0">
                <a:latin typeface="Century Gothic" charset="0"/>
              </a:rPr>
              <a:t>Post-opératoire précoce &lt; 1mois</a:t>
            </a:r>
          </a:p>
          <a:p>
            <a:pPr lvl="2" eaLnBrk="1" hangingPunct="1"/>
            <a:r>
              <a:rPr lang="fr-FR" sz="2000" dirty="0">
                <a:latin typeface="Century Gothic" charset="0"/>
              </a:rPr>
              <a:t>Post-opératoire chronique &gt; 1mois</a:t>
            </a:r>
          </a:p>
          <a:p>
            <a:pPr lvl="2" eaLnBrk="1" hangingPunct="1"/>
            <a:r>
              <a:rPr lang="fr-FR" sz="2000" dirty="0">
                <a:latin typeface="Century Gothic" charset="0"/>
              </a:rPr>
              <a:t>Aigue hématogène</a:t>
            </a:r>
          </a:p>
        </p:txBody>
      </p:sp>
      <p:sp>
        <p:nvSpPr>
          <p:cNvPr id="2" name="ZoneTexte 1"/>
          <p:cNvSpPr txBox="1"/>
          <p:nvPr/>
        </p:nvSpPr>
        <p:spPr>
          <a:xfrm rot="20123472">
            <a:off x="1091995" y="2658189"/>
            <a:ext cx="6172200" cy="1323439"/>
          </a:xfrm>
          <a:prstGeom prst="rect">
            <a:avLst/>
          </a:prstGeom>
          <a:solidFill>
            <a:srgbClr val="D2533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000" dirty="0" smtClean="0"/>
              <a:t>En </a:t>
            </a:r>
            <a:r>
              <a:rPr lang="fr-FR" sz="4000" smtClean="0"/>
              <a:t>pratique clinique, on </a:t>
            </a:r>
            <a:r>
              <a:rPr lang="fr-FR" sz="4000" dirty="0" smtClean="0"/>
              <a:t>s’en fout</a:t>
            </a:r>
            <a:r>
              <a:rPr lang="mr-IN" sz="4000" dirty="0" smtClean="0"/>
              <a:t>…</a:t>
            </a:r>
            <a:endParaRPr lang="fr-F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1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Où quand tout est encore simple</a:t>
            </a:r>
            <a:r>
              <a:rPr lang="mr-IN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4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763000" cy="660400"/>
          </a:xfrm>
          <a:solidFill>
            <a:srgbClr val="FFFFFF"/>
          </a:solidFill>
        </p:spPr>
        <p:txBody>
          <a:bodyPr lIns="91440" rIns="91440" anchor="t"/>
          <a:lstStyle/>
          <a:p>
            <a:pPr eaLnBrk="1" hangingPunct="1"/>
            <a:r>
              <a:rPr lang="fr-FR" sz="3200" b="1">
                <a:solidFill>
                  <a:srgbClr val="2E2EDC"/>
                </a:solidFill>
                <a:latin typeface="Arial" charset="0"/>
              </a:rPr>
              <a:t>Les temps-clés de la prise en charge</a:t>
            </a:r>
            <a:endParaRPr lang="fr-FR" b="1">
              <a:solidFill>
                <a:srgbClr val="2E2EDC"/>
              </a:solidFill>
              <a:latin typeface="Arial" charset="0"/>
            </a:endParaRPr>
          </a:p>
        </p:txBody>
      </p:sp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1333500"/>
            <a:ext cx="7467601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38200" y="5484813"/>
            <a:ext cx="5638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900" b="1" i="1">
                <a:solidFill>
                  <a:srgbClr val="2E2EDC"/>
                </a:solidFill>
              </a:rPr>
              <a:t>RPC Infections ostéo-articulaires sur matériel. Med Mal Inf 2009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763000" cy="660400"/>
          </a:xfrm>
          <a:solidFill>
            <a:srgbClr val="FFFFFF"/>
          </a:solidFill>
        </p:spPr>
        <p:txBody>
          <a:bodyPr lIns="91440" rIns="91440" anchor="t"/>
          <a:lstStyle/>
          <a:p>
            <a:pPr eaLnBrk="1" hangingPunct="1"/>
            <a:r>
              <a:rPr lang="fr-FR" sz="3200" b="1">
                <a:solidFill>
                  <a:srgbClr val="2E2EDC"/>
                </a:solidFill>
                <a:latin typeface="Arial" charset="0"/>
              </a:rPr>
              <a:t>Les temps-clés de la prise en charge</a:t>
            </a:r>
            <a:endParaRPr lang="fr-FR" b="1">
              <a:solidFill>
                <a:srgbClr val="2E2EDC"/>
              </a:solidFill>
              <a:latin typeface="Arial" charset="0"/>
            </a:endParaRPr>
          </a:p>
        </p:txBody>
      </p:sp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33500"/>
            <a:ext cx="87487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38200" y="5484813"/>
            <a:ext cx="5638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900" b="1" i="1">
                <a:solidFill>
                  <a:srgbClr val="2E2EDC"/>
                </a:solidFill>
              </a:rPr>
              <a:t>RPC Infections ostéo-articulaires sur matériel. Med Mal Inf 2009</a:t>
            </a:r>
          </a:p>
        </p:txBody>
      </p:sp>
      <p:sp>
        <p:nvSpPr>
          <p:cNvPr id="27652" name="ZoneTexte 4"/>
          <p:cNvSpPr txBox="1">
            <a:spLocks noChangeArrowheads="1"/>
          </p:cNvSpPr>
          <p:nvPr/>
        </p:nvSpPr>
        <p:spPr bwMode="auto">
          <a:xfrm>
            <a:off x="1371600" y="3695700"/>
            <a:ext cx="3200400" cy="1014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2000">
                <a:solidFill>
                  <a:srgbClr val="2E2EDC"/>
                </a:solidFill>
              </a:rPr>
              <a:t> 0-3 mois ‘</a:t>
            </a:r>
            <a:r>
              <a:rPr lang="fr-FR" altLang="ja-JP" sz="2000" b="1">
                <a:solidFill>
                  <a:srgbClr val="2E2EDC"/>
                </a:solidFill>
              </a:rPr>
              <a:t>précoce</a:t>
            </a:r>
            <a:r>
              <a:rPr lang="fr-FR" sz="2000">
                <a:solidFill>
                  <a:srgbClr val="2E2EDC"/>
                </a:solidFill>
              </a:rPr>
              <a:t>’</a:t>
            </a:r>
            <a:endParaRPr lang="fr-FR" altLang="ja-JP" sz="2000">
              <a:solidFill>
                <a:srgbClr val="2E2EDC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2000">
                <a:solidFill>
                  <a:srgbClr val="2E2EDC"/>
                </a:solidFill>
              </a:rPr>
              <a:t> 3 mois-2 ans ‘</a:t>
            </a:r>
            <a:r>
              <a:rPr lang="fr-FR" altLang="ja-JP" sz="2000" b="1">
                <a:solidFill>
                  <a:srgbClr val="2E2EDC"/>
                </a:solidFill>
              </a:rPr>
              <a:t>retardée</a:t>
            </a:r>
            <a:r>
              <a:rPr lang="fr-FR" sz="2000">
                <a:solidFill>
                  <a:srgbClr val="2E2EDC"/>
                </a:solidFill>
              </a:rPr>
              <a:t>’</a:t>
            </a:r>
            <a:endParaRPr lang="fr-FR" altLang="ja-JP" sz="2000">
              <a:solidFill>
                <a:srgbClr val="2E2EDC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2000">
                <a:solidFill>
                  <a:srgbClr val="2E2EDC"/>
                </a:solidFill>
              </a:rPr>
              <a:t> &gt; 2 ans ‘</a:t>
            </a:r>
            <a:r>
              <a:rPr lang="fr-FR" altLang="ja-JP" sz="2000" b="1">
                <a:solidFill>
                  <a:srgbClr val="2E2EDC"/>
                </a:solidFill>
              </a:rPr>
              <a:t>tardive</a:t>
            </a:r>
            <a:r>
              <a:rPr lang="fr-FR" sz="2000">
                <a:solidFill>
                  <a:srgbClr val="2E2EDC"/>
                </a:solidFill>
              </a:rPr>
              <a:t>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1600"/>
            <a:ext cx="8763000" cy="660400"/>
          </a:xfrm>
          <a:solidFill>
            <a:srgbClr val="FFFFFF"/>
          </a:solidFill>
        </p:spPr>
        <p:txBody>
          <a:bodyPr lIns="91440" rIns="91440" anchor="t"/>
          <a:lstStyle/>
          <a:p>
            <a:pPr eaLnBrk="1" hangingPunct="1"/>
            <a:r>
              <a:rPr lang="fr-FR" sz="3200" b="1">
                <a:solidFill>
                  <a:srgbClr val="2E2EDC"/>
                </a:solidFill>
                <a:latin typeface="Arial" charset="0"/>
              </a:rPr>
              <a:t>Les temps-clés de la prise en charge</a:t>
            </a:r>
            <a:endParaRPr lang="fr-FR" b="1">
              <a:solidFill>
                <a:srgbClr val="2E2EDC"/>
              </a:solidFill>
              <a:latin typeface="Arial" charset="0"/>
            </a:endParaRPr>
          </a:p>
        </p:txBody>
      </p:sp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09700"/>
            <a:ext cx="87487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ZoneTexte 4"/>
          <p:cNvSpPr txBox="1">
            <a:spLocks noChangeArrowheads="1"/>
          </p:cNvSpPr>
          <p:nvPr/>
        </p:nvSpPr>
        <p:spPr bwMode="auto">
          <a:xfrm>
            <a:off x="1219200" y="3771900"/>
            <a:ext cx="320040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800">
                <a:solidFill>
                  <a:srgbClr val="2E2EDC"/>
                </a:solidFill>
              </a:rPr>
              <a:t> 0-3 mois ‘</a:t>
            </a:r>
            <a:r>
              <a:rPr lang="fr-FR" altLang="ja-JP" sz="1800" b="1">
                <a:solidFill>
                  <a:srgbClr val="2E2EDC"/>
                </a:solidFill>
              </a:rPr>
              <a:t>précoce</a:t>
            </a:r>
            <a:r>
              <a:rPr lang="fr-FR" sz="1800">
                <a:solidFill>
                  <a:srgbClr val="2E2EDC"/>
                </a:solidFill>
              </a:rPr>
              <a:t>’</a:t>
            </a:r>
            <a:endParaRPr lang="fr-FR" altLang="ja-JP" sz="1800">
              <a:solidFill>
                <a:srgbClr val="2E2EDC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800">
                <a:solidFill>
                  <a:srgbClr val="2E2EDC"/>
                </a:solidFill>
              </a:rPr>
              <a:t> 3 mois-2 ans ‘</a:t>
            </a:r>
            <a:r>
              <a:rPr lang="fr-FR" altLang="ja-JP" sz="1800" b="1">
                <a:solidFill>
                  <a:srgbClr val="2E2EDC"/>
                </a:solidFill>
              </a:rPr>
              <a:t>retardée</a:t>
            </a:r>
            <a:r>
              <a:rPr lang="fr-FR" sz="1800">
                <a:solidFill>
                  <a:srgbClr val="2E2EDC"/>
                </a:solidFill>
              </a:rPr>
              <a:t>’</a:t>
            </a:r>
            <a:endParaRPr lang="fr-FR" altLang="ja-JP" sz="1800">
              <a:solidFill>
                <a:srgbClr val="2E2EDC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800">
                <a:solidFill>
                  <a:srgbClr val="2E2EDC"/>
                </a:solidFill>
              </a:rPr>
              <a:t> &gt; 2 ans ‘</a:t>
            </a:r>
            <a:r>
              <a:rPr lang="fr-FR" altLang="ja-JP" sz="1800" b="1">
                <a:solidFill>
                  <a:srgbClr val="2E2EDC"/>
                </a:solidFill>
              </a:rPr>
              <a:t>tardive</a:t>
            </a:r>
            <a:r>
              <a:rPr lang="fr-FR" sz="1800">
                <a:solidFill>
                  <a:srgbClr val="2E2EDC"/>
                </a:solidFill>
              </a:rPr>
              <a:t>’</a:t>
            </a:r>
          </a:p>
        </p:txBody>
      </p:sp>
      <p:sp>
        <p:nvSpPr>
          <p:cNvPr id="28676" name="ZoneTexte 5"/>
          <p:cNvSpPr txBox="1">
            <a:spLocks noChangeArrowheads="1"/>
          </p:cNvSpPr>
          <p:nvPr/>
        </p:nvSpPr>
        <p:spPr bwMode="auto">
          <a:xfrm>
            <a:off x="4495800" y="3789363"/>
            <a:ext cx="251460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rgbClr val="2E2EDC"/>
                </a:solidFill>
              </a:rPr>
              <a:t>Devenir prothèse</a:t>
            </a:r>
            <a:r>
              <a:rPr lang="fr-FR" sz="1800" dirty="0">
                <a:solidFill>
                  <a:srgbClr val="2E2EDC"/>
                </a:solidFill>
              </a:rPr>
              <a:t>:</a:t>
            </a:r>
          </a:p>
          <a:p>
            <a:pPr eaLnBrk="1" hangingPunct="1"/>
            <a:r>
              <a:rPr lang="fr-FR" sz="1800" dirty="0">
                <a:solidFill>
                  <a:srgbClr val="2E2EDC"/>
                </a:solidFill>
              </a:rPr>
              <a:t>&lt; J15 sauvetage</a:t>
            </a:r>
          </a:p>
          <a:p>
            <a:pPr eaLnBrk="1" hangingPunct="1"/>
            <a:r>
              <a:rPr lang="fr-FR" sz="1800" dirty="0">
                <a:solidFill>
                  <a:srgbClr val="2E2EDC"/>
                </a:solidFill>
              </a:rPr>
              <a:t>&gt; J15 remplacement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5484813"/>
            <a:ext cx="5638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900" b="1" i="1">
                <a:solidFill>
                  <a:srgbClr val="2E2EDC"/>
                </a:solidFill>
              </a:rPr>
              <a:t>RPC Infections ostéo-articulaires sur matériel. Med Mal Inf 2009</a:t>
            </a:r>
          </a:p>
        </p:txBody>
      </p:sp>
      <p:sp>
        <p:nvSpPr>
          <p:cNvPr id="2" name="Cadre 1"/>
          <p:cNvSpPr/>
          <p:nvPr/>
        </p:nvSpPr>
        <p:spPr>
          <a:xfrm>
            <a:off x="4343400" y="3695700"/>
            <a:ext cx="2895600" cy="11430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333500"/>
            <a:ext cx="4038600" cy="1822450"/>
          </a:xfrm>
        </p:spPr>
        <p:txBody>
          <a:bodyPr/>
          <a:lstStyle/>
          <a:p>
            <a:pPr eaLnBrk="1" hangingPunct="1"/>
            <a:endParaRPr lang="fr-FR" sz="2400">
              <a:latin typeface="Century Gothic" charset="0"/>
            </a:endParaRPr>
          </a:p>
        </p:txBody>
      </p:sp>
      <p:sp>
        <p:nvSpPr>
          <p:cNvPr id="2457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333500"/>
            <a:ext cx="4038600" cy="1822450"/>
          </a:xfrm>
        </p:spPr>
        <p:txBody>
          <a:bodyPr/>
          <a:lstStyle/>
          <a:p>
            <a:pPr eaLnBrk="1" hangingPunct="1"/>
            <a:endParaRPr lang="fr-FR" sz="2400">
              <a:latin typeface="Century Gothic" charset="0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282950"/>
            <a:ext cx="4038600" cy="1822450"/>
          </a:xfrm>
        </p:spPr>
        <p:txBody>
          <a:bodyPr/>
          <a:lstStyle/>
          <a:p>
            <a:pPr eaLnBrk="1" hangingPunct="1"/>
            <a:endParaRPr lang="fr-FR" sz="2400">
              <a:latin typeface="Century Gothic" charset="0"/>
            </a:endParaRPr>
          </a:p>
        </p:txBody>
      </p:sp>
      <p:sp>
        <p:nvSpPr>
          <p:cNvPr id="24580" name="AutoShape 7" descr="9k="/>
          <p:cNvSpPr>
            <a:spLocks noChangeAspect="1" noChangeArrowheads="1"/>
          </p:cNvSpPr>
          <p:nvPr/>
        </p:nvSpPr>
        <p:spPr bwMode="auto">
          <a:xfrm>
            <a:off x="0" y="-17463"/>
            <a:ext cx="2524125" cy="15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24581" name="AutoShape 8" descr="9k="/>
          <p:cNvSpPr>
            <a:spLocks noChangeAspect="1" noChangeArrowheads="1"/>
          </p:cNvSpPr>
          <p:nvPr/>
        </p:nvSpPr>
        <p:spPr bwMode="auto">
          <a:xfrm>
            <a:off x="0" y="-17463"/>
            <a:ext cx="2524125" cy="15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pic>
        <p:nvPicPr>
          <p:cNvPr id="24582" name="Picture 9" descr="pt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333500"/>
            <a:ext cx="23495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dummy?ImageId=904&amp;ComponentId=gallery17&amp;UseOriginal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376363"/>
            <a:ext cx="19526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 descr="mai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333750"/>
            <a:ext cx="25527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1253206974264Origina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333750"/>
            <a:ext cx="13716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611188" y="1717675"/>
            <a:ext cx="792162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&lt; 1%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4859338" y="1717675"/>
            <a:ext cx="720725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&lt; 2%</a:t>
            </a:r>
          </a:p>
        </p:txBody>
      </p:sp>
      <p:pic>
        <p:nvPicPr>
          <p:cNvPr id="24588" name="Picture 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8" y="3333750"/>
            <a:ext cx="1281112" cy="1822450"/>
          </a:xfrm>
        </p:spPr>
      </p:pic>
      <p:sp>
        <p:nvSpPr>
          <p:cNvPr id="24589" name="ZoneTexte 14"/>
          <p:cNvSpPr txBox="1">
            <a:spLocks noChangeArrowheads="1"/>
          </p:cNvSpPr>
          <p:nvPr/>
        </p:nvSpPr>
        <p:spPr bwMode="auto">
          <a:xfrm>
            <a:off x="4643438" y="5257800"/>
            <a:ext cx="792162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latin typeface="Calibri" charset="0"/>
              </a:rPr>
              <a:t>3-4%</a:t>
            </a: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6948488" y="5318125"/>
            <a:ext cx="792162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&lt;1%</a:t>
            </a:r>
          </a:p>
        </p:txBody>
      </p:sp>
      <p:sp>
        <p:nvSpPr>
          <p:cNvPr id="24591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fr-FR" sz="2400">
                <a:latin typeface="Century Gothic" charset="0"/>
              </a:rPr>
              <a:t>Taux d’infections post-opératoires </a:t>
            </a:r>
            <a:br>
              <a:rPr lang="fr-FR" sz="2400">
                <a:latin typeface="Century Gothic" charset="0"/>
              </a:rPr>
            </a:br>
            <a:r>
              <a:rPr lang="fr-FR" sz="2400">
                <a:latin typeface="Century Gothic" charset="0"/>
              </a:rPr>
              <a:t>selon le matériel</a:t>
            </a: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1219200" y="5230813"/>
            <a:ext cx="1008063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2-5%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vertical 4"/>
          <p:cNvSpPr>
            <a:spLocks noGrp="1"/>
          </p:cNvSpPr>
          <p:nvPr>
            <p:ph type="title" orient="vert"/>
          </p:nvPr>
        </p:nvSpPr>
        <p:spPr>
          <a:xfrm rot="14494031">
            <a:off x="1792288" y="300037"/>
            <a:ext cx="914400" cy="4610101"/>
          </a:xfrm>
        </p:spPr>
        <p:txBody>
          <a:bodyPr/>
          <a:lstStyle/>
          <a:p>
            <a:pPr eaLnBrk="1" hangingPunct="1"/>
            <a:r>
              <a:rPr lang="fr-FR" sz="1800">
                <a:latin typeface="Century Gothic" charset="0"/>
              </a:rPr>
              <a:t>Une problématique qui se majore « mécaniquement…</a:t>
            </a:r>
          </a:p>
        </p:txBody>
      </p:sp>
      <p:sp>
        <p:nvSpPr>
          <p:cNvPr id="39938" name="Espace réservé du texte vertical 5"/>
          <p:cNvSpPr>
            <a:spLocks noGrp="1"/>
          </p:cNvSpPr>
          <p:nvPr>
            <p:ph type="body" orient="vert" idx="1"/>
          </p:nvPr>
        </p:nvSpPr>
        <p:spPr>
          <a:xfrm>
            <a:off x="1117600" y="1446213"/>
            <a:ext cx="6426200" cy="3784600"/>
          </a:xfrm>
        </p:spPr>
        <p:txBody>
          <a:bodyPr/>
          <a:lstStyle/>
          <a:p>
            <a:pPr eaLnBrk="1" hangingPunct="1"/>
            <a:endParaRPr lang="fr-FR">
              <a:latin typeface="Century Gothic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42900"/>
            <a:ext cx="3159125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8686800" cy="571500"/>
          </a:xfrm>
        </p:spPr>
        <p:txBody>
          <a:bodyPr/>
          <a:lstStyle/>
          <a:p>
            <a:pPr eaLnBrk="1" hangingPunct="1"/>
            <a:r>
              <a:rPr lang="fr-FR" sz="2400">
                <a:latin typeface="Century Gothic" charset="0"/>
              </a:rPr>
              <a:t>Epidémiologie</a:t>
            </a:r>
            <a:endParaRPr lang="en-US" sz="2400">
              <a:solidFill>
                <a:schemeClr val="tx1"/>
              </a:solidFill>
              <a:latin typeface="Century Gothic" charset="0"/>
            </a:endParaRPr>
          </a:p>
        </p:txBody>
      </p:sp>
      <p:pic>
        <p:nvPicPr>
          <p:cNvPr id="419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181100"/>
            <a:ext cx="72834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838200" y="5499100"/>
            <a:ext cx="2336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50" i="1" dirty="0" smtClean="0"/>
              <a:t>Del </a:t>
            </a:r>
            <a:r>
              <a:rPr lang="en-US" sz="1050" i="1" dirty="0" err="1" smtClean="0"/>
              <a:t>Poso</a:t>
            </a:r>
            <a:r>
              <a:rPr lang="en-US" sz="1050" i="1" dirty="0" smtClean="0"/>
              <a:t> et al. N </a:t>
            </a:r>
            <a:r>
              <a:rPr lang="en-US" sz="1050" i="1" dirty="0" err="1" smtClean="0"/>
              <a:t>Engl</a:t>
            </a:r>
            <a:r>
              <a:rPr lang="en-US" sz="1050" i="1" dirty="0" smtClean="0"/>
              <a:t> J Med 2009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dirty="0">
                <a:latin typeface="Century Gothic" charset="0"/>
              </a:rPr>
              <a:t>Physiopathologie de l’infection sur prothèse </a:t>
            </a:r>
            <a:r>
              <a:rPr lang="fr-FR" sz="2000" dirty="0">
                <a:latin typeface="Century Gothic" charset="0"/>
              </a:rPr>
              <a:t>(voie hématogène)</a:t>
            </a:r>
          </a:p>
        </p:txBody>
      </p:sp>
      <p:pic>
        <p:nvPicPr>
          <p:cNvPr id="29698" name="Picture 10" descr="dummy?ImageId=904&amp;ComponentId=gallery17&amp;UseOriginal=tru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6238" y="2378075"/>
            <a:ext cx="3333750" cy="2286000"/>
          </a:xfrm>
        </p:spPr>
      </p:pic>
      <p:sp>
        <p:nvSpPr>
          <p:cNvPr id="29699" name="Oval 4"/>
          <p:cNvSpPr>
            <a:spLocks noChangeArrowheads="1"/>
          </p:cNvSpPr>
          <p:nvPr/>
        </p:nvSpPr>
        <p:spPr bwMode="auto">
          <a:xfrm rot="-669998">
            <a:off x="3419475" y="2857500"/>
            <a:ext cx="647700" cy="419100"/>
          </a:xfrm>
          <a:prstGeom prst="ellipse">
            <a:avLst/>
          </a:prstGeom>
          <a:solidFill>
            <a:srgbClr val="FF505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588125" y="3157538"/>
            <a:ext cx="235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« Liquide articulaire » et synoviale</a:t>
            </a:r>
          </a:p>
        </p:txBody>
      </p:sp>
      <p:pic>
        <p:nvPicPr>
          <p:cNvPr id="29701" name="Picture 6" descr="showfi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597025"/>
            <a:ext cx="1079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>
                <a:latin typeface="Century Gothic" charset="0"/>
              </a:rPr>
              <a:t>Physiopathologie de l’infection sur prothèse </a:t>
            </a:r>
            <a:r>
              <a:rPr lang="fr-FR" sz="2000">
                <a:latin typeface="Century Gothic" charset="0"/>
              </a:rPr>
              <a:t>(voie hématogène)</a:t>
            </a:r>
          </a:p>
        </p:txBody>
      </p:sp>
      <p:pic>
        <p:nvPicPr>
          <p:cNvPr id="30722" name="Picture 10" descr="dummy?ImageId=904&amp;ComponentId=gallery17&amp;UseOriginal=tru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6238" y="2436813"/>
            <a:ext cx="3333750" cy="2286000"/>
          </a:xfrm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877050" y="3097213"/>
            <a:ext cx="1798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prothèse</a:t>
            </a:r>
          </a:p>
        </p:txBody>
      </p:sp>
      <p:pic>
        <p:nvPicPr>
          <p:cNvPr id="30724" name="Picture 6" descr="showfi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597025"/>
            <a:ext cx="1079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Oval 7"/>
          <p:cNvSpPr>
            <a:spLocks noChangeArrowheads="1"/>
          </p:cNvSpPr>
          <p:nvPr/>
        </p:nvSpPr>
        <p:spPr bwMode="auto">
          <a:xfrm rot="2073263">
            <a:off x="3348038" y="2798763"/>
            <a:ext cx="646112" cy="8493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dirty="0">
                <a:latin typeface="Century Gothic" charset="0"/>
              </a:rPr>
              <a:t>Physiopathologie de l’infection sur prothèse </a:t>
            </a:r>
            <a:r>
              <a:rPr lang="fr-FR" sz="2000" dirty="0">
                <a:latin typeface="Century Gothic" charset="0"/>
              </a:rPr>
              <a:t>(voie hématogène)</a:t>
            </a:r>
          </a:p>
        </p:txBody>
      </p:sp>
      <p:pic>
        <p:nvPicPr>
          <p:cNvPr id="31746" name="Picture 10" descr="dummy?ImageId=904&amp;ComponentId=gallery17&amp;UseOriginal=tru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6238" y="2436813"/>
            <a:ext cx="3333750" cy="2286000"/>
          </a:xfrm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877050" y="2978150"/>
            <a:ext cx="1798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Interface os-ciment</a:t>
            </a:r>
          </a:p>
        </p:txBody>
      </p:sp>
      <p:pic>
        <p:nvPicPr>
          <p:cNvPr id="31748" name="Picture 7" descr="showfi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536700"/>
            <a:ext cx="7556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8"/>
          <p:cNvSpPr>
            <a:spLocks noChangeArrowheads="1"/>
          </p:cNvSpPr>
          <p:nvPr/>
        </p:nvSpPr>
        <p:spPr bwMode="auto">
          <a:xfrm rot="2073263">
            <a:off x="3348038" y="2736850"/>
            <a:ext cx="639762" cy="8493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charset="0"/>
            </a:endParaRPr>
          </a:p>
        </p:txBody>
      </p:sp>
      <p:sp>
        <p:nvSpPr>
          <p:cNvPr id="31750" name="Oval 9"/>
          <p:cNvSpPr>
            <a:spLocks noChangeArrowheads="1"/>
          </p:cNvSpPr>
          <p:nvPr/>
        </p:nvSpPr>
        <p:spPr bwMode="auto">
          <a:xfrm rot="-607677">
            <a:off x="3348038" y="3338513"/>
            <a:ext cx="152400" cy="9604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>
                <a:latin typeface="Century Gothic" charset="0"/>
              </a:rPr>
              <a:t>Physiopathologie de l’infection sur prothèse </a:t>
            </a:r>
            <a:r>
              <a:rPr lang="fr-FR" sz="2000">
                <a:latin typeface="Century Gothic" charset="0"/>
              </a:rPr>
              <a:t>(voie hématogène)</a:t>
            </a:r>
          </a:p>
        </p:txBody>
      </p:sp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6804025" y="31575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Calibri" charset="0"/>
              </a:rPr>
              <a:t>Descellement</a:t>
            </a:r>
          </a:p>
        </p:txBody>
      </p:sp>
      <p:pic>
        <p:nvPicPr>
          <p:cNvPr id="32771" name="Picture 7" descr="showfi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77963"/>
            <a:ext cx="1079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6130925" cy="3771900"/>
          </a:xfrm>
        </p:spPr>
        <p:txBody>
          <a:bodyPr/>
          <a:lstStyle/>
          <a:p>
            <a:pPr eaLnBrk="1" hangingPunct="1"/>
            <a:endParaRPr lang="fr-FR" dirty="0">
              <a:latin typeface="Century Gothic" charset="0"/>
            </a:endParaRPr>
          </a:p>
        </p:txBody>
      </p:sp>
      <p:pic>
        <p:nvPicPr>
          <p:cNvPr id="32773" name="Picture 10" descr="lbokijsvu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409700"/>
            <a:ext cx="294948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Jeannine </a:t>
            </a:r>
            <a:r>
              <a:rPr lang="mr-IN" dirty="0" smtClean="0"/>
              <a:t>–</a:t>
            </a:r>
            <a:r>
              <a:rPr lang="fr-FR" dirty="0" smtClean="0"/>
              <a:t> 64 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Consulte </a:t>
            </a:r>
            <a:r>
              <a:rPr lang="fr-FR" dirty="0"/>
              <a:t>le </a:t>
            </a:r>
            <a:r>
              <a:rPr lang="fr-FR" dirty="0" smtClean="0"/>
              <a:t>21/11/2016 </a:t>
            </a:r>
            <a:r>
              <a:rPr lang="fr-FR" dirty="0"/>
              <a:t>pour douleur de genou </a:t>
            </a:r>
            <a:r>
              <a:rPr lang="fr-FR" dirty="0" smtClean="0"/>
              <a:t>Droit</a:t>
            </a:r>
            <a:r>
              <a:rPr lang="fr-FR" dirty="0"/>
              <a:t>, impotence totale du MID, </a:t>
            </a:r>
            <a:r>
              <a:rPr lang="fr-FR" dirty="0" smtClean="0"/>
              <a:t>fièvre 39°C</a:t>
            </a:r>
          </a:p>
          <a:p>
            <a:pPr lvl="4"/>
            <a:endParaRPr lang="fr-FR" dirty="0" smtClean="0"/>
          </a:p>
          <a:p>
            <a:r>
              <a:rPr lang="fr-FR" dirty="0" smtClean="0"/>
              <a:t>ATCD:</a:t>
            </a:r>
          </a:p>
          <a:p>
            <a:pPr lvl="1"/>
            <a:r>
              <a:rPr lang="fr-FR" dirty="0" smtClean="0"/>
              <a:t>DNID</a:t>
            </a:r>
          </a:p>
          <a:p>
            <a:pPr lvl="1"/>
            <a:r>
              <a:rPr lang="fr-FR" dirty="0" err="1"/>
              <a:t>O</a:t>
            </a:r>
            <a:r>
              <a:rPr lang="fr-FR" dirty="0" err="1" smtClean="0"/>
              <a:t>bsésité</a:t>
            </a:r>
            <a:r>
              <a:rPr lang="fr-FR" dirty="0" smtClean="0"/>
              <a:t> (95 Kg pour 158cm), </a:t>
            </a:r>
          </a:p>
          <a:p>
            <a:pPr lvl="1"/>
            <a:r>
              <a:rPr lang="fr-FR" dirty="0" smtClean="0"/>
              <a:t>Prothèse de genou (PTG) droite en 2008</a:t>
            </a:r>
          </a:p>
          <a:p>
            <a:r>
              <a:rPr lang="fr-FR" dirty="0" smtClean="0"/>
              <a:t>Début de la symptomatologie le 18/11 après-midi</a:t>
            </a:r>
          </a:p>
          <a:p>
            <a:r>
              <a:rPr lang="fr-FR" dirty="0" smtClean="0"/>
              <a:t>A l’ examen:</a:t>
            </a:r>
          </a:p>
          <a:p>
            <a:pPr lvl="1"/>
            <a:r>
              <a:rPr lang="fr-FR" dirty="0" smtClean="0"/>
              <a:t>T°: 39,2</a:t>
            </a:r>
          </a:p>
          <a:p>
            <a:pPr lvl="1"/>
            <a:r>
              <a:rPr lang="fr-FR" dirty="0" smtClean="0"/>
              <a:t>Pas de signe de sepsis sévère</a:t>
            </a:r>
          </a:p>
          <a:p>
            <a:pPr lvl="1"/>
            <a:r>
              <a:rPr lang="fr-FR" dirty="0" smtClean="0"/>
              <a:t>« Gros genou droit inflammatoire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1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des infections sur matériel ?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Biofilm, bactéries intracellulaires et Small </a:t>
            </a:r>
            <a:r>
              <a:rPr lang="fr-FR" dirty="0" err="1" smtClean="0"/>
              <a:t>Colony</a:t>
            </a:r>
            <a:r>
              <a:rPr lang="fr-FR" dirty="0" smtClean="0"/>
              <a:t> </a:t>
            </a:r>
            <a:r>
              <a:rPr lang="fr-FR" dirty="0" err="1" smtClean="0"/>
              <a:t>Variants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6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6192180" y="2277442"/>
            <a:ext cx="2220247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Calibri" charset="0"/>
              </a:rPr>
              <a:t>SMALL 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  <a:latin typeface="Calibri" charset="0"/>
              </a:rPr>
              <a:t>COLONY VARIANT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  <a:latin typeface="Calibri" charset="0"/>
              </a:rPr>
              <a:t> (SCV)</a:t>
            </a:r>
          </a:p>
          <a:p>
            <a:pPr algn="ctr"/>
            <a:endParaRPr lang="fr-FR" dirty="0" smtClean="0">
              <a:solidFill>
                <a:srgbClr val="0070C0"/>
              </a:solidFill>
              <a:latin typeface="Calibri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601" y="3295303"/>
            <a:ext cx="2646694" cy="16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31740"/>
            <a:ext cx="1524000" cy="140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3435171" y="2850803"/>
            <a:ext cx="2439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charset="0"/>
              </a:rPr>
              <a:t>VIE INTRACELLULAIRE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1204476" y="2277442"/>
            <a:ext cx="10679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charset="0"/>
              </a:rPr>
              <a:t>BIOFILM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5246" y="3291056"/>
            <a:ext cx="1838854" cy="138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100" y="3820500"/>
            <a:ext cx="1524000" cy="119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1"/>
          <p:cNvSpPr/>
          <p:nvPr/>
        </p:nvSpPr>
        <p:spPr>
          <a:xfrm>
            <a:off x="2518622" y="357228"/>
            <a:ext cx="4296647" cy="13201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Chronicité et persistance</a:t>
            </a:r>
          </a:p>
          <a:p>
            <a:pPr algn="ctr"/>
            <a:r>
              <a:rPr lang="fr-FR" sz="2000" dirty="0"/>
              <a:t>MECANISMES BACTERIENS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262725" y="1497355"/>
            <a:ext cx="677376" cy="78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663658" y="1737382"/>
            <a:ext cx="3287" cy="1113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435246" y="1497355"/>
            <a:ext cx="65703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28036"/>
            <a:ext cx="742817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583"/>
            <a:r>
              <a:rPr spc="-17" dirty="0"/>
              <a:t>A</a:t>
            </a:r>
            <a:r>
              <a:rPr spc="-12" dirty="0"/>
              <a:t> </a:t>
            </a:r>
            <a:r>
              <a:rPr dirty="0"/>
              <a:t>p</a:t>
            </a:r>
            <a:r>
              <a:rPr spc="-33" dirty="0"/>
              <a:t>r</a:t>
            </a:r>
            <a:r>
              <a:rPr spc="-17" dirty="0"/>
              <a:t>o</a:t>
            </a:r>
            <a:r>
              <a:rPr spc="-25" dirty="0"/>
              <a:t>p</a:t>
            </a:r>
            <a:r>
              <a:rPr spc="-12" dirty="0"/>
              <a:t>os</a:t>
            </a:r>
            <a:r>
              <a:rPr spc="8" dirty="0"/>
              <a:t> </a:t>
            </a:r>
            <a:r>
              <a:rPr spc="-17" dirty="0"/>
              <a:t>du</a:t>
            </a:r>
            <a:r>
              <a:rPr dirty="0"/>
              <a:t> </a:t>
            </a:r>
            <a:r>
              <a:rPr spc="-12" dirty="0"/>
              <a:t>bi</a:t>
            </a:r>
            <a:r>
              <a:rPr spc="-29" dirty="0"/>
              <a:t>o</a:t>
            </a:r>
            <a:r>
              <a:rPr spc="-12" dirty="0"/>
              <a:t>fi</a:t>
            </a:r>
            <a:r>
              <a:rPr spc="-17" dirty="0"/>
              <a:t>l</a:t>
            </a:r>
            <a:r>
              <a:rPr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790700"/>
            <a:ext cx="4361921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bi</a:t>
            </a:r>
            <a:r>
              <a:rPr sz="1500" spc="-8" dirty="0">
                <a:latin typeface="Calibri"/>
                <a:cs typeface="Calibri"/>
              </a:rPr>
              <a:t>o</a:t>
            </a:r>
            <a:r>
              <a:rPr sz="1500" spc="-4" dirty="0">
                <a:latin typeface="Calibri"/>
                <a:cs typeface="Calibri"/>
              </a:rPr>
              <a:t>fi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t assoc</a:t>
            </a:r>
            <a:r>
              <a:rPr sz="1500" spc="-12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é aux </a:t>
            </a:r>
            <a:r>
              <a:rPr sz="1500" spc="-4" dirty="0">
                <a:latin typeface="Calibri"/>
                <a:cs typeface="Calibri"/>
              </a:rPr>
              <a:t>si</a:t>
            </a:r>
            <a:r>
              <a:rPr sz="1500" spc="-8" dirty="0">
                <a:latin typeface="Calibri"/>
                <a:cs typeface="Calibri"/>
              </a:rPr>
              <a:t>t</a:t>
            </a:r>
            <a:r>
              <a:rPr sz="1500" spc="-4" dirty="0">
                <a:latin typeface="Calibri"/>
                <a:cs typeface="Calibri"/>
              </a:rPr>
              <a:t>u</a:t>
            </a:r>
            <a:r>
              <a:rPr sz="1500" spc="-8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4" dirty="0">
                <a:latin typeface="Calibri"/>
                <a:cs typeface="Calibri"/>
              </a:rPr>
              <a:t>on</a:t>
            </a:r>
            <a:r>
              <a:rPr sz="1500" dirty="0">
                <a:latin typeface="Calibri"/>
                <a:cs typeface="Calibri"/>
              </a:rPr>
              <a:t>s c</a:t>
            </a:r>
            <a:r>
              <a:rPr sz="1500" spc="-8" dirty="0">
                <a:latin typeface="Calibri"/>
                <a:cs typeface="Calibri"/>
              </a:rPr>
              <a:t>li</a:t>
            </a:r>
            <a:r>
              <a:rPr sz="1500" spc="-4" dirty="0">
                <a:latin typeface="Calibri"/>
                <a:cs typeface="Calibri"/>
              </a:rPr>
              <a:t>nique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sui</a:t>
            </a:r>
            <a:r>
              <a:rPr sz="1500" spc="-21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8" dirty="0">
                <a:latin typeface="Calibri"/>
                <a:cs typeface="Calibri"/>
              </a:rPr>
              <a:t>n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es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296321" indent="-285739">
              <a:spcBef>
                <a:spcPts val="1000"/>
              </a:spcBef>
              <a:buFont typeface="Calibri"/>
              <a:buAutoNum type="alphaUcPeriod"/>
              <a:tabLst>
                <a:tab pos="296321" algn="l"/>
              </a:tabLst>
            </a:pPr>
            <a:r>
              <a:rPr sz="1500" dirty="0">
                <a:latin typeface="Calibri"/>
                <a:cs typeface="Calibri"/>
              </a:rPr>
              <a:t>I</a:t>
            </a:r>
            <a:r>
              <a:rPr sz="1500" spc="-8" dirty="0">
                <a:latin typeface="Calibri"/>
                <a:cs typeface="Calibri"/>
              </a:rPr>
              <a:t>n</a:t>
            </a:r>
            <a:r>
              <a:rPr sz="1500" spc="-42" dirty="0">
                <a:latin typeface="Calibri"/>
                <a:cs typeface="Calibri"/>
              </a:rPr>
              <a:t>f</a:t>
            </a:r>
            <a:r>
              <a:rPr sz="1500" spc="-8" dirty="0">
                <a:latin typeface="Calibri"/>
                <a:cs typeface="Calibri"/>
              </a:rPr>
              <a:t>ect</a:t>
            </a:r>
            <a:r>
              <a:rPr sz="1500" spc="-17" dirty="0">
                <a:latin typeface="Calibri"/>
                <a:cs typeface="Calibri"/>
              </a:rPr>
              <a:t>i</a:t>
            </a:r>
            <a:r>
              <a:rPr sz="1500" spc="-4" dirty="0">
                <a:latin typeface="Calibri"/>
                <a:cs typeface="Calibri"/>
              </a:rPr>
              <a:t>on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h</a:t>
            </a:r>
            <a:r>
              <a:rPr sz="1500" spc="-21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oniqu</a:t>
            </a:r>
            <a:r>
              <a:rPr sz="1500" spc="4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s</a:t>
            </a:r>
          </a:p>
          <a:p>
            <a:pPr marL="296321" indent="-285739">
              <a:buFont typeface="Calibri"/>
              <a:buAutoNum type="alphaUcPeriod"/>
              <a:tabLst>
                <a:tab pos="296321" algn="l"/>
              </a:tabLst>
            </a:pP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21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éi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h</a:t>
            </a:r>
            <a:r>
              <a:rPr sz="1500" spc="-21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oniqu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2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4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12" dirty="0">
                <a:latin typeface="Calibri"/>
                <a:cs typeface="Calibri"/>
              </a:rPr>
              <a:t>m</a:t>
            </a:r>
            <a:r>
              <a:rPr sz="1500" spc="-17" dirty="0">
                <a:latin typeface="Calibri"/>
                <a:cs typeface="Calibri"/>
              </a:rPr>
              <a:t>a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ér</a:t>
            </a:r>
            <a:r>
              <a:rPr sz="1500" spc="-12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el</a:t>
            </a:r>
          </a:p>
          <a:p>
            <a:pPr marL="296321" indent="-285739">
              <a:buFont typeface="Calibri"/>
              <a:buAutoNum type="alphaUcPeriod"/>
              <a:tabLst>
                <a:tab pos="296321" algn="l"/>
              </a:tabLst>
            </a:pPr>
            <a:r>
              <a:rPr sz="1500" dirty="0">
                <a:latin typeface="Calibri"/>
                <a:cs typeface="Calibri"/>
              </a:rPr>
              <a:t>I</a:t>
            </a:r>
            <a:r>
              <a:rPr sz="1500" spc="-8" dirty="0">
                <a:latin typeface="Calibri"/>
                <a:cs typeface="Calibri"/>
              </a:rPr>
              <a:t>n</a:t>
            </a:r>
            <a:r>
              <a:rPr sz="1500" spc="-42" dirty="0">
                <a:latin typeface="Calibri"/>
                <a:cs typeface="Calibri"/>
              </a:rPr>
              <a:t>f</a:t>
            </a:r>
            <a:r>
              <a:rPr sz="1500" spc="-8" dirty="0">
                <a:latin typeface="Calibri"/>
                <a:cs typeface="Calibri"/>
              </a:rPr>
              <a:t>ect</a:t>
            </a:r>
            <a:r>
              <a:rPr sz="1500" spc="-17" dirty="0">
                <a:latin typeface="Calibri"/>
                <a:cs typeface="Calibri"/>
              </a:rPr>
              <a:t>i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aiguë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u</a:t>
            </a:r>
            <a:r>
              <a:rPr sz="1500" spc="-8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p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othè</a:t>
            </a:r>
            <a:r>
              <a:rPr sz="1500" spc="4" dirty="0">
                <a:latin typeface="Calibri"/>
                <a:cs typeface="Calibri"/>
              </a:rPr>
              <a:t>s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4" dirty="0">
                <a:latin typeface="Calibri"/>
                <a:cs typeface="Calibri"/>
              </a:rPr>
              <a:t>a</a:t>
            </a:r>
            <a:r>
              <a:rPr sz="1500" spc="-8" dirty="0">
                <a:latin typeface="Calibri"/>
                <a:cs typeface="Calibri"/>
              </a:rPr>
              <a:t>r</a:t>
            </a:r>
            <a:r>
              <a:rPr sz="1500" spc="-17" dirty="0">
                <a:latin typeface="Calibri"/>
                <a:cs typeface="Calibri"/>
              </a:rPr>
              <a:t>t</a:t>
            </a:r>
            <a:r>
              <a:rPr sz="1500" spc="-4" dirty="0">
                <a:latin typeface="Calibri"/>
                <a:cs typeface="Calibri"/>
              </a:rPr>
              <a:t>i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ulai</a:t>
            </a:r>
            <a:r>
              <a:rPr sz="1500" spc="-33" dirty="0">
                <a:latin typeface="Calibri"/>
                <a:cs typeface="Calibri"/>
              </a:rPr>
              <a:t>r</a:t>
            </a:r>
            <a:r>
              <a:rPr sz="1500" spc="-8" dirty="0">
                <a:latin typeface="Calibri"/>
                <a:cs typeface="Calibri"/>
              </a:rPr>
              <a:t>e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Font typeface="Calibri"/>
              <a:buAutoNum type="alphaUcPeriod"/>
              <a:tabLst>
                <a:tab pos="296321" algn="l"/>
              </a:tabLst>
            </a:pPr>
            <a:r>
              <a:rPr sz="1500" spc="-4" dirty="0">
                <a:latin typeface="Calibri"/>
                <a:cs typeface="Calibri"/>
              </a:rPr>
              <a:t>Endo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di</a:t>
            </a:r>
            <a:r>
              <a:rPr sz="1500" spc="-29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21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12" dirty="0">
                <a:latin typeface="Calibri"/>
                <a:cs typeface="Calibri"/>
              </a:rPr>
              <a:t>n</a:t>
            </a:r>
            <a:r>
              <a:rPr sz="1500" spc="-42" dirty="0">
                <a:latin typeface="Calibri"/>
                <a:cs typeface="Calibri"/>
              </a:rPr>
              <a:t>f</a:t>
            </a:r>
            <a:r>
              <a:rPr sz="1500" dirty="0">
                <a:latin typeface="Calibri"/>
                <a:cs typeface="Calibri"/>
              </a:rPr>
              <a:t>ec</a:t>
            </a:r>
            <a:r>
              <a:rPr sz="1500" spc="-8" dirty="0">
                <a:latin typeface="Calibri"/>
                <a:cs typeface="Calibri"/>
              </a:rPr>
              <a:t>ti</a:t>
            </a:r>
            <a:r>
              <a:rPr sz="1500" dirty="0">
                <a:latin typeface="Calibri"/>
                <a:cs typeface="Calibri"/>
              </a:rPr>
              <a:t>euse</a:t>
            </a:r>
          </a:p>
          <a:p>
            <a:pPr marL="296321" indent="-285739">
              <a:buFont typeface="Calibri"/>
              <a:buAutoNum type="alphaUcPeriod"/>
              <a:tabLst>
                <a:tab pos="296321" algn="l"/>
              </a:tabLst>
            </a:pPr>
            <a:r>
              <a:rPr sz="1500" dirty="0">
                <a:latin typeface="Calibri"/>
                <a:cs typeface="Calibri"/>
              </a:rPr>
              <a:t>I</a:t>
            </a:r>
            <a:r>
              <a:rPr sz="1500" spc="-8" dirty="0">
                <a:latin typeface="Calibri"/>
                <a:cs typeface="Calibri"/>
              </a:rPr>
              <a:t>n</a:t>
            </a:r>
            <a:r>
              <a:rPr sz="1500" spc="-42" dirty="0">
                <a:latin typeface="Calibri"/>
                <a:cs typeface="Calibri"/>
              </a:rPr>
              <a:t>f</a:t>
            </a:r>
            <a:r>
              <a:rPr sz="1500" spc="-8" dirty="0">
                <a:latin typeface="Calibri"/>
                <a:cs typeface="Calibri"/>
              </a:rPr>
              <a:t>ect</a:t>
            </a:r>
            <a:r>
              <a:rPr sz="1500" spc="-17" dirty="0">
                <a:latin typeface="Calibri"/>
                <a:cs typeface="Calibri"/>
              </a:rPr>
              <a:t>i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urinai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spc="-8" dirty="0">
                <a:latin typeface="Calibri"/>
                <a:cs typeface="Calibri"/>
              </a:rPr>
              <a:t>e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3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28036"/>
            <a:ext cx="742817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583"/>
            <a:r>
              <a:rPr spc="-17" dirty="0"/>
              <a:t>A</a:t>
            </a:r>
            <a:r>
              <a:rPr spc="-12" dirty="0"/>
              <a:t> </a:t>
            </a:r>
            <a:r>
              <a:rPr dirty="0"/>
              <a:t>p</a:t>
            </a:r>
            <a:r>
              <a:rPr spc="-33" dirty="0"/>
              <a:t>r</a:t>
            </a:r>
            <a:r>
              <a:rPr spc="-17" dirty="0"/>
              <a:t>o</a:t>
            </a:r>
            <a:r>
              <a:rPr spc="-25" dirty="0"/>
              <a:t>p</a:t>
            </a:r>
            <a:r>
              <a:rPr spc="-12" dirty="0"/>
              <a:t>os</a:t>
            </a:r>
            <a:r>
              <a:rPr spc="8" dirty="0"/>
              <a:t> </a:t>
            </a:r>
            <a:r>
              <a:rPr spc="-17" dirty="0"/>
              <a:t>du</a:t>
            </a:r>
            <a:r>
              <a:rPr dirty="0"/>
              <a:t> </a:t>
            </a:r>
            <a:r>
              <a:rPr spc="-12" dirty="0"/>
              <a:t>bi</a:t>
            </a:r>
            <a:r>
              <a:rPr spc="-29" dirty="0"/>
              <a:t>o</a:t>
            </a:r>
            <a:r>
              <a:rPr spc="-12" dirty="0"/>
              <a:t>fi</a:t>
            </a:r>
            <a:r>
              <a:rPr spc="-17" dirty="0"/>
              <a:t>l</a:t>
            </a:r>
            <a:r>
              <a:rPr dirty="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0" y="1409700"/>
            <a:ext cx="3810000" cy="38862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890" y="1104068"/>
            <a:ext cx="4361921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bi</a:t>
            </a:r>
            <a:r>
              <a:rPr sz="1500" spc="-8" dirty="0">
                <a:latin typeface="Calibri"/>
                <a:cs typeface="Calibri"/>
              </a:rPr>
              <a:t>o</a:t>
            </a:r>
            <a:r>
              <a:rPr sz="1500" spc="-4" dirty="0">
                <a:latin typeface="Calibri"/>
                <a:cs typeface="Calibri"/>
              </a:rPr>
              <a:t>fi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t assoc</a:t>
            </a:r>
            <a:r>
              <a:rPr sz="1500" spc="-12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é aux </a:t>
            </a:r>
            <a:r>
              <a:rPr sz="1500" spc="-4" dirty="0">
                <a:latin typeface="Calibri"/>
                <a:cs typeface="Calibri"/>
              </a:rPr>
              <a:t>si</a:t>
            </a:r>
            <a:r>
              <a:rPr sz="1500" spc="-8" dirty="0">
                <a:latin typeface="Calibri"/>
                <a:cs typeface="Calibri"/>
              </a:rPr>
              <a:t>t</a:t>
            </a:r>
            <a:r>
              <a:rPr sz="1500" spc="-4" dirty="0">
                <a:latin typeface="Calibri"/>
                <a:cs typeface="Calibri"/>
              </a:rPr>
              <a:t>u</a:t>
            </a:r>
            <a:r>
              <a:rPr sz="1500" spc="-8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4" dirty="0">
                <a:latin typeface="Calibri"/>
                <a:cs typeface="Calibri"/>
              </a:rPr>
              <a:t>on</a:t>
            </a:r>
            <a:r>
              <a:rPr sz="1500" dirty="0">
                <a:latin typeface="Calibri"/>
                <a:cs typeface="Calibri"/>
              </a:rPr>
              <a:t>s c</a:t>
            </a:r>
            <a:r>
              <a:rPr sz="1500" spc="-8" dirty="0">
                <a:latin typeface="Calibri"/>
                <a:cs typeface="Calibri"/>
              </a:rPr>
              <a:t>li</a:t>
            </a:r>
            <a:r>
              <a:rPr sz="1500" spc="-4" dirty="0">
                <a:latin typeface="Calibri"/>
                <a:cs typeface="Calibri"/>
              </a:rPr>
              <a:t>nique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sui</a:t>
            </a:r>
            <a:r>
              <a:rPr sz="1500" spc="-21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8" dirty="0">
                <a:latin typeface="Calibri"/>
                <a:cs typeface="Calibri"/>
              </a:rPr>
              <a:t>n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es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296321" indent="-285739">
              <a:spcBef>
                <a:spcPts val="1000"/>
              </a:spcBef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cti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ns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niq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es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iq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 sans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riel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cti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aiguë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ot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è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 articula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End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ect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eu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cti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rinai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1595" y="2977514"/>
            <a:ext cx="3900382" cy="139784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9454" y="4438862"/>
            <a:ext cx="21801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2h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3307" y="4438862"/>
            <a:ext cx="21801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4h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4064" y="4438862"/>
            <a:ext cx="21801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8h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6875" y="4438862"/>
            <a:ext cx="31432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24h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5543" y="2725737"/>
            <a:ext cx="3150128" cy="128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833" i="1" spc="-4" dirty="0">
                <a:latin typeface="Calibri"/>
                <a:cs typeface="Calibri"/>
              </a:rPr>
              <a:t>Mic</a:t>
            </a:r>
            <a:r>
              <a:rPr sz="833" i="1" spc="-12" dirty="0">
                <a:latin typeface="Calibri"/>
                <a:cs typeface="Calibri"/>
              </a:rPr>
              <a:t>r</a:t>
            </a:r>
            <a:r>
              <a:rPr sz="833" i="1" spc="-4" dirty="0">
                <a:latin typeface="Calibri"/>
                <a:cs typeface="Calibri"/>
              </a:rPr>
              <a:t>ophoto</a:t>
            </a:r>
            <a:r>
              <a:rPr sz="833" i="1" spc="-8" dirty="0">
                <a:latin typeface="Calibri"/>
                <a:cs typeface="Calibri"/>
              </a:rPr>
              <a:t>g</a:t>
            </a:r>
            <a:r>
              <a:rPr sz="833" i="1" spc="-12" dirty="0">
                <a:latin typeface="Calibri"/>
                <a:cs typeface="Calibri"/>
              </a:rPr>
              <a:t>r</a:t>
            </a:r>
            <a:r>
              <a:rPr sz="833" i="1" spc="-8" dirty="0">
                <a:latin typeface="Calibri"/>
                <a:cs typeface="Calibri"/>
              </a:rPr>
              <a:t>aph</a:t>
            </a:r>
            <a:r>
              <a:rPr sz="833" i="1" spc="-17" dirty="0">
                <a:latin typeface="Calibri"/>
                <a:cs typeface="Calibri"/>
              </a:rPr>
              <a:t>i</a:t>
            </a:r>
            <a:r>
              <a:rPr sz="833" i="1" spc="-4" dirty="0">
                <a:latin typeface="Calibri"/>
                <a:cs typeface="Calibri"/>
              </a:rPr>
              <a:t>es</a:t>
            </a:r>
            <a:r>
              <a:rPr sz="833" i="1" spc="-21" dirty="0">
                <a:latin typeface="Calibri"/>
                <a:cs typeface="Calibri"/>
              </a:rPr>
              <a:t> </a:t>
            </a:r>
            <a:r>
              <a:rPr sz="833" i="1" spc="-12" dirty="0">
                <a:latin typeface="Calibri"/>
                <a:cs typeface="Calibri"/>
              </a:rPr>
              <a:t>O</a:t>
            </a:r>
            <a:r>
              <a:rPr sz="833" i="1" spc="-4" dirty="0">
                <a:latin typeface="Calibri"/>
                <a:cs typeface="Calibri"/>
              </a:rPr>
              <a:t>l</a:t>
            </a:r>
            <a:r>
              <a:rPr sz="833" i="1" spc="-12" dirty="0">
                <a:latin typeface="Calibri"/>
                <a:cs typeface="Calibri"/>
              </a:rPr>
              <a:t>s</a:t>
            </a:r>
            <a:r>
              <a:rPr sz="833" i="1" spc="-8" dirty="0">
                <a:latin typeface="Calibri"/>
                <a:cs typeface="Calibri"/>
              </a:rPr>
              <a:t>o</a:t>
            </a:r>
            <a:r>
              <a:rPr sz="833" i="1" spc="-4" dirty="0">
                <a:latin typeface="Calibri"/>
                <a:cs typeface="Calibri"/>
              </a:rPr>
              <a:t>n,</a:t>
            </a:r>
            <a:r>
              <a:rPr sz="833" i="1" spc="-8" dirty="0">
                <a:latin typeface="Calibri"/>
                <a:cs typeface="Calibri"/>
              </a:rPr>
              <a:t> Rus</a:t>
            </a:r>
            <a:r>
              <a:rPr sz="833" i="1" spc="-4" dirty="0">
                <a:latin typeface="Calibri"/>
                <a:cs typeface="Calibri"/>
              </a:rPr>
              <a:t>e</a:t>
            </a:r>
            <a:r>
              <a:rPr sz="833" i="1" spc="-8" dirty="0">
                <a:latin typeface="Calibri"/>
                <a:cs typeface="Calibri"/>
              </a:rPr>
              <a:t>s</a:t>
            </a:r>
            <a:r>
              <a:rPr sz="833" i="1" spc="-4" dirty="0">
                <a:latin typeface="Calibri"/>
                <a:cs typeface="Calibri"/>
              </a:rPr>
              <a:t>ka,</a:t>
            </a:r>
            <a:r>
              <a:rPr sz="833" i="1" spc="-8" dirty="0">
                <a:latin typeface="Calibri"/>
                <a:cs typeface="Calibri"/>
              </a:rPr>
              <a:t> </a:t>
            </a:r>
            <a:r>
              <a:rPr sz="833" i="1" spc="-12" dirty="0">
                <a:latin typeface="Calibri"/>
                <a:cs typeface="Calibri"/>
              </a:rPr>
              <a:t>C</a:t>
            </a:r>
            <a:r>
              <a:rPr sz="833" i="1" spc="-8" dirty="0">
                <a:latin typeface="Calibri"/>
                <a:cs typeface="Calibri"/>
              </a:rPr>
              <a:t>os</a:t>
            </a:r>
            <a:r>
              <a:rPr sz="833" i="1" spc="-4" dirty="0">
                <a:latin typeface="Calibri"/>
                <a:cs typeface="Calibri"/>
              </a:rPr>
              <a:t>t</a:t>
            </a:r>
            <a:r>
              <a:rPr sz="833" i="1" dirty="0">
                <a:latin typeface="Calibri"/>
                <a:cs typeface="Calibri"/>
              </a:rPr>
              <a:t>e</a:t>
            </a:r>
            <a:r>
              <a:rPr sz="833" i="1" spc="-12" dirty="0">
                <a:latin typeface="Calibri"/>
                <a:cs typeface="Calibri"/>
              </a:rPr>
              <a:t>r</a:t>
            </a:r>
            <a:r>
              <a:rPr sz="833" i="1" spc="-4" dirty="0">
                <a:latin typeface="Calibri"/>
                <a:cs typeface="Calibri"/>
              </a:rPr>
              <a:t>to</a:t>
            </a:r>
            <a:r>
              <a:rPr sz="833" i="1" spc="-8" dirty="0">
                <a:latin typeface="Calibri"/>
                <a:cs typeface="Calibri"/>
              </a:rPr>
              <a:t>n</a:t>
            </a:r>
            <a:r>
              <a:rPr sz="833" i="1" spc="8" dirty="0">
                <a:latin typeface="Calibri"/>
                <a:cs typeface="Calibri"/>
              </a:rPr>
              <a:t> </a:t>
            </a:r>
            <a:r>
              <a:rPr sz="833" i="1" spc="-12" dirty="0">
                <a:latin typeface="Calibri"/>
                <a:cs typeface="Calibri"/>
              </a:rPr>
              <a:t>J</a:t>
            </a:r>
            <a:r>
              <a:rPr sz="833" i="1" spc="-4" dirty="0">
                <a:latin typeface="Calibri"/>
                <a:cs typeface="Calibri"/>
              </a:rPr>
              <a:t>.</a:t>
            </a:r>
            <a:r>
              <a:rPr sz="833" i="1" dirty="0">
                <a:latin typeface="Calibri"/>
                <a:cs typeface="Calibri"/>
              </a:rPr>
              <a:t> </a:t>
            </a:r>
            <a:r>
              <a:rPr sz="833" i="1" spc="-4" dirty="0">
                <a:latin typeface="Calibri"/>
                <a:cs typeface="Calibri"/>
              </a:rPr>
              <a:t>Biomed </a:t>
            </a:r>
            <a:r>
              <a:rPr sz="833" i="1" spc="-8" dirty="0">
                <a:latin typeface="Calibri"/>
                <a:cs typeface="Calibri"/>
              </a:rPr>
              <a:t>Mat</a:t>
            </a:r>
            <a:r>
              <a:rPr sz="833" i="1" dirty="0">
                <a:latin typeface="Calibri"/>
                <a:cs typeface="Calibri"/>
              </a:rPr>
              <a:t>e</a:t>
            </a:r>
            <a:r>
              <a:rPr sz="833" i="1" spc="-4" dirty="0">
                <a:latin typeface="Calibri"/>
                <a:cs typeface="Calibri"/>
              </a:rPr>
              <a:t>r</a:t>
            </a:r>
            <a:r>
              <a:rPr sz="833" i="1" spc="-12" dirty="0">
                <a:latin typeface="Calibri"/>
                <a:cs typeface="Calibri"/>
              </a:rPr>
              <a:t> </a:t>
            </a:r>
            <a:r>
              <a:rPr sz="833" i="1" spc="-4" dirty="0">
                <a:latin typeface="Calibri"/>
                <a:cs typeface="Calibri"/>
              </a:rPr>
              <a:t>Res </a:t>
            </a:r>
            <a:r>
              <a:rPr sz="833" i="1" spc="-8" dirty="0">
                <a:latin typeface="Calibri"/>
                <a:cs typeface="Calibri"/>
              </a:rPr>
              <a:t>1988</a:t>
            </a:r>
            <a:endParaRPr sz="83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9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28036"/>
            <a:ext cx="742817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583"/>
            <a:r>
              <a:rPr spc="-17" dirty="0"/>
              <a:t>A</a:t>
            </a:r>
            <a:r>
              <a:rPr spc="-12" dirty="0"/>
              <a:t> </a:t>
            </a:r>
            <a:r>
              <a:rPr dirty="0"/>
              <a:t>p</a:t>
            </a:r>
            <a:r>
              <a:rPr spc="-33" dirty="0"/>
              <a:t>r</a:t>
            </a:r>
            <a:r>
              <a:rPr spc="-17" dirty="0"/>
              <a:t>o</a:t>
            </a:r>
            <a:r>
              <a:rPr spc="-25" dirty="0"/>
              <a:t>p</a:t>
            </a:r>
            <a:r>
              <a:rPr spc="-12" dirty="0"/>
              <a:t>os</a:t>
            </a:r>
            <a:r>
              <a:rPr spc="8" dirty="0"/>
              <a:t> </a:t>
            </a:r>
            <a:r>
              <a:rPr spc="-17" dirty="0"/>
              <a:t>du</a:t>
            </a:r>
            <a:r>
              <a:rPr dirty="0"/>
              <a:t> </a:t>
            </a:r>
            <a:r>
              <a:rPr spc="-12" dirty="0"/>
              <a:t>bi</a:t>
            </a:r>
            <a:r>
              <a:rPr spc="-29" dirty="0"/>
              <a:t>o</a:t>
            </a:r>
            <a:r>
              <a:rPr spc="-12" dirty="0"/>
              <a:t>fi</a:t>
            </a:r>
            <a:r>
              <a:rPr spc="-17" dirty="0"/>
              <a:t>l</a:t>
            </a:r>
            <a:r>
              <a:rPr dirty="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0" y="1409700"/>
            <a:ext cx="1066800" cy="120760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890" y="1104068"/>
            <a:ext cx="4361921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bi</a:t>
            </a:r>
            <a:r>
              <a:rPr sz="1500" spc="-8" dirty="0">
                <a:latin typeface="Calibri"/>
                <a:cs typeface="Calibri"/>
              </a:rPr>
              <a:t>o</a:t>
            </a:r>
            <a:r>
              <a:rPr sz="1500" spc="-4" dirty="0">
                <a:latin typeface="Calibri"/>
                <a:cs typeface="Calibri"/>
              </a:rPr>
              <a:t>fi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t assoc</a:t>
            </a:r>
            <a:r>
              <a:rPr sz="1500" spc="-12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é aux </a:t>
            </a:r>
            <a:r>
              <a:rPr sz="1500" spc="-4" dirty="0">
                <a:latin typeface="Calibri"/>
                <a:cs typeface="Calibri"/>
              </a:rPr>
              <a:t>si</a:t>
            </a:r>
            <a:r>
              <a:rPr sz="1500" spc="-8" dirty="0">
                <a:latin typeface="Calibri"/>
                <a:cs typeface="Calibri"/>
              </a:rPr>
              <a:t>t</a:t>
            </a:r>
            <a:r>
              <a:rPr sz="1500" spc="-4" dirty="0">
                <a:latin typeface="Calibri"/>
                <a:cs typeface="Calibri"/>
              </a:rPr>
              <a:t>u</a:t>
            </a:r>
            <a:r>
              <a:rPr sz="1500" spc="-8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4" dirty="0">
                <a:latin typeface="Calibri"/>
                <a:cs typeface="Calibri"/>
              </a:rPr>
              <a:t>on</a:t>
            </a:r>
            <a:r>
              <a:rPr sz="1500" dirty="0">
                <a:latin typeface="Calibri"/>
                <a:cs typeface="Calibri"/>
              </a:rPr>
              <a:t>s c</a:t>
            </a:r>
            <a:r>
              <a:rPr sz="1500" spc="-8" dirty="0">
                <a:latin typeface="Calibri"/>
                <a:cs typeface="Calibri"/>
              </a:rPr>
              <a:t>li</a:t>
            </a:r>
            <a:r>
              <a:rPr sz="1500" spc="-4" dirty="0">
                <a:latin typeface="Calibri"/>
                <a:cs typeface="Calibri"/>
              </a:rPr>
              <a:t>nique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sui</a:t>
            </a:r>
            <a:r>
              <a:rPr sz="1500" spc="-21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8" dirty="0">
                <a:latin typeface="Calibri"/>
                <a:cs typeface="Calibri"/>
              </a:rPr>
              <a:t>n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es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296321" indent="-285739">
              <a:spcBef>
                <a:spcPts val="1000"/>
              </a:spcBef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cti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ns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niq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es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iq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 sans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riel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cti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aiguë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ot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è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 articula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End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ect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eu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Clr>
                <a:srgbClr val="00AF50"/>
              </a:buClr>
              <a:buFont typeface="Calibri"/>
              <a:buAutoNum type="alphaUcPeriod"/>
              <a:tabLst>
                <a:tab pos="296321" algn="l"/>
              </a:tabLst>
            </a:pP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cti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rinai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1595" y="2977514"/>
            <a:ext cx="3900382" cy="139784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9454" y="4438862"/>
            <a:ext cx="21801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2h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3307" y="4438862"/>
            <a:ext cx="21801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4h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4064" y="4438862"/>
            <a:ext cx="21801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8h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6875" y="4438862"/>
            <a:ext cx="31432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spc="-4" dirty="0">
                <a:latin typeface="Calibri"/>
                <a:cs typeface="Calibri"/>
              </a:rPr>
              <a:t>24h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5543" y="2725737"/>
            <a:ext cx="3150128" cy="128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833" i="1" spc="-4" dirty="0">
                <a:latin typeface="Calibri"/>
                <a:cs typeface="Calibri"/>
              </a:rPr>
              <a:t>Mic</a:t>
            </a:r>
            <a:r>
              <a:rPr sz="833" i="1" spc="-12" dirty="0">
                <a:latin typeface="Calibri"/>
                <a:cs typeface="Calibri"/>
              </a:rPr>
              <a:t>r</a:t>
            </a:r>
            <a:r>
              <a:rPr sz="833" i="1" spc="-4" dirty="0">
                <a:latin typeface="Calibri"/>
                <a:cs typeface="Calibri"/>
              </a:rPr>
              <a:t>ophoto</a:t>
            </a:r>
            <a:r>
              <a:rPr sz="833" i="1" spc="-8" dirty="0">
                <a:latin typeface="Calibri"/>
                <a:cs typeface="Calibri"/>
              </a:rPr>
              <a:t>g</a:t>
            </a:r>
            <a:r>
              <a:rPr sz="833" i="1" spc="-12" dirty="0">
                <a:latin typeface="Calibri"/>
                <a:cs typeface="Calibri"/>
              </a:rPr>
              <a:t>r</a:t>
            </a:r>
            <a:r>
              <a:rPr sz="833" i="1" spc="-8" dirty="0">
                <a:latin typeface="Calibri"/>
                <a:cs typeface="Calibri"/>
              </a:rPr>
              <a:t>aph</a:t>
            </a:r>
            <a:r>
              <a:rPr sz="833" i="1" spc="-17" dirty="0">
                <a:latin typeface="Calibri"/>
                <a:cs typeface="Calibri"/>
              </a:rPr>
              <a:t>i</a:t>
            </a:r>
            <a:r>
              <a:rPr sz="833" i="1" spc="-4" dirty="0">
                <a:latin typeface="Calibri"/>
                <a:cs typeface="Calibri"/>
              </a:rPr>
              <a:t>es</a:t>
            </a:r>
            <a:r>
              <a:rPr sz="833" i="1" spc="-21" dirty="0">
                <a:latin typeface="Calibri"/>
                <a:cs typeface="Calibri"/>
              </a:rPr>
              <a:t> </a:t>
            </a:r>
            <a:r>
              <a:rPr sz="833" i="1" spc="-12" dirty="0">
                <a:latin typeface="Calibri"/>
                <a:cs typeface="Calibri"/>
              </a:rPr>
              <a:t>O</a:t>
            </a:r>
            <a:r>
              <a:rPr sz="833" i="1" spc="-4" dirty="0">
                <a:latin typeface="Calibri"/>
                <a:cs typeface="Calibri"/>
              </a:rPr>
              <a:t>l</a:t>
            </a:r>
            <a:r>
              <a:rPr sz="833" i="1" spc="-12" dirty="0">
                <a:latin typeface="Calibri"/>
                <a:cs typeface="Calibri"/>
              </a:rPr>
              <a:t>s</a:t>
            </a:r>
            <a:r>
              <a:rPr sz="833" i="1" spc="-8" dirty="0">
                <a:latin typeface="Calibri"/>
                <a:cs typeface="Calibri"/>
              </a:rPr>
              <a:t>o</a:t>
            </a:r>
            <a:r>
              <a:rPr sz="833" i="1" spc="-4" dirty="0">
                <a:latin typeface="Calibri"/>
                <a:cs typeface="Calibri"/>
              </a:rPr>
              <a:t>n,</a:t>
            </a:r>
            <a:r>
              <a:rPr sz="833" i="1" spc="-8" dirty="0">
                <a:latin typeface="Calibri"/>
                <a:cs typeface="Calibri"/>
              </a:rPr>
              <a:t> Rus</a:t>
            </a:r>
            <a:r>
              <a:rPr sz="833" i="1" spc="-4" dirty="0">
                <a:latin typeface="Calibri"/>
                <a:cs typeface="Calibri"/>
              </a:rPr>
              <a:t>e</a:t>
            </a:r>
            <a:r>
              <a:rPr sz="833" i="1" spc="-8" dirty="0">
                <a:latin typeface="Calibri"/>
                <a:cs typeface="Calibri"/>
              </a:rPr>
              <a:t>s</a:t>
            </a:r>
            <a:r>
              <a:rPr sz="833" i="1" spc="-4" dirty="0">
                <a:latin typeface="Calibri"/>
                <a:cs typeface="Calibri"/>
              </a:rPr>
              <a:t>ka,</a:t>
            </a:r>
            <a:r>
              <a:rPr sz="833" i="1" spc="-8" dirty="0">
                <a:latin typeface="Calibri"/>
                <a:cs typeface="Calibri"/>
              </a:rPr>
              <a:t> </a:t>
            </a:r>
            <a:r>
              <a:rPr sz="833" i="1" spc="-12" dirty="0">
                <a:latin typeface="Calibri"/>
                <a:cs typeface="Calibri"/>
              </a:rPr>
              <a:t>C</a:t>
            </a:r>
            <a:r>
              <a:rPr sz="833" i="1" spc="-8" dirty="0">
                <a:latin typeface="Calibri"/>
                <a:cs typeface="Calibri"/>
              </a:rPr>
              <a:t>os</a:t>
            </a:r>
            <a:r>
              <a:rPr sz="833" i="1" spc="-4" dirty="0">
                <a:latin typeface="Calibri"/>
                <a:cs typeface="Calibri"/>
              </a:rPr>
              <a:t>t</a:t>
            </a:r>
            <a:r>
              <a:rPr sz="833" i="1" dirty="0">
                <a:latin typeface="Calibri"/>
                <a:cs typeface="Calibri"/>
              </a:rPr>
              <a:t>e</a:t>
            </a:r>
            <a:r>
              <a:rPr sz="833" i="1" spc="-12" dirty="0">
                <a:latin typeface="Calibri"/>
                <a:cs typeface="Calibri"/>
              </a:rPr>
              <a:t>r</a:t>
            </a:r>
            <a:r>
              <a:rPr sz="833" i="1" spc="-4" dirty="0">
                <a:latin typeface="Calibri"/>
                <a:cs typeface="Calibri"/>
              </a:rPr>
              <a:t>to</a:t>
            </a:r>
            <a:r>
              <a:rPr sz="833" i="1" spc="-8" dirty="0">
                <a:latin typeface="Calibri"/>
                <a:cs typeface="Calibri"/>
              </a:rPr>
              <a:t>n</a:t>
            </a:r>
            <a:r>
              <a:rPr sz="833" i="1" spc="8" dirty="0">
                <a:latin typeface="Calibri"/>
                <a:cs typeface="Calibri"/>
              </a:rPr>
              <a:t> </a:t>
            </a:r>
            <a:r>
              <a:rPr sz="833" i="1" spc="-12" dirty="0">
                <a:latin typeface="Calibri"/>
                <a:cs typeface="Calibri"/>
              </a:rPr>
              <a:t>J</a:t>
            </a:r>
            <a:r>
              <a:rPr sz="833" i="1" spc="-4" dirty="0">
                <a:latin typeface="Calibri"/>
                <a:cs typeface="Calibri"/>
              </a:rPr>
              <a:t>.</a:t>
            </a:r>
            <a:r>
              <a:rPr sz="833" i="1" dirty="0">
                <a:latin typeface="Calibri"/>
                <a:cs typeface="Calibri"/>
              </a:rPr>
              <a:t> </a:t>
            </a:r>
            <a:r>
              <a:rPr sz="833" i="1" spc="-4" dirty="0">
                <a:latin typeface="Calibri"/>
                <a:cs typeface="Calibri"/>
              </a:rPr>
              <a:t>Biomed </a:t>
            </a:r>
            <a:r>
              <a:rPr sz="833" i="1" spc="-8" dirty="0">
                <a:latin typeface="Calibri"/>
                <a:cs typeface="Calibri"/>
              </a:rPr>
              <a:t>Mat</a:t>
            </a:r>
            <a:r>
              <a:rPr sz="833" i="1" dirty="0">
                <a:latin typeface="Calibri"/>
                <a:cs typeface="Calibri"/>
              </a:rPr>
              <a:t>e</a:t>
            </a:r>
            <a:r>
              <a:rPr sz="833" i="1" spc="-4" dirty="0">
                <a:latin typeface="Calibri"/>
                <a:cs typeface="Calibri"/>
              </a:rPr>
              <a:t>r</a:t>
            </a:r>
            <a:r>
              <a:rPr sz="833" i="1" spc="-12" dirty="0">
                <a:latin typeface="Calibri"/>
                <a:cs typeface="Calibri"/>
              </a:rPr>
              <a:t> </a:t>
            </a:r>
            <a:r>
              <a:rPr sz="833" i="1" spc="-4" dirty="0">
                <a:latin typeface="Calibri"/>
                <a:cs typeface="Calibri"/>
              </a:rPr>
              <a:t>Res </a:t>
            </a:r>
            <a:r>
              <a:rPr sz="833" i="1" spc="-8" dirty="0">
                <a:latin typeface="Calibri"/>
                <a:cs typeface="Calibri"/>
              </a:rPr>
              <a:t>1988</a:t>
            </a:r>
            <a:endParaRPr sz="833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05597" y="2985282"/>
            <a:ext cx="2784581" cy="2277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42900"/>
            <a:ext cx="8153400" cy="654050"/>
          </a:xfrm>
        </p:spPr>
        <p:txBody>
          <a:bodyPr/>
          <a:lstStyle/>
          <a:p>
            <a:pPr eaLnBrk="1" hangingPunct="1"/>
            <a:r>
              <a:rPr lang="fr-FR" sz="3600">
                <a:latin typeface="Century Gothic" charset="0"/>
              </a:rPr>
              <a:t>Le cycle de vie d’un biofilm </a:t>
            </a:r>
          </a:p>
        </p:txBody>
      </p:sp>
      <p:pic>
        <p:nvPicPr>
          <p:cNvPr id="33795" name="Picture 3" descr="Schematic: Biofilm life cycle in three step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257300"/>
            <a:ext cx="73533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08075" y="4938713"/>
            <a:ext cx="6951663" cy="3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100" dirty="0">
                <a:latin typeface="Calibri" charset="0"/>
              </a:rPr>
              <a:t>Center for Biofilm engineering, Montana State </a:t>
            </a:r>
            <a:r>
              <a:rPr lang="en-US" sz="1100" dirty="0" smtClean="0">
                <a:latin typeface="Calibri" charset="0"/>
              </a:rPr>
              <a:t>University  </a:t>
            </a:r>
            <a:r>
              <a:rPr lang="en-US" sz="1100" dirty="0" smtClean="0">
                <a:latin typeface="Calibri" charset="0"/>
                <a:hlinkClick r:id="rId4"/>
              </a:rPr>
              <a:t>http://www.erc.montana.edu</a:t>
            </a:r>
            <a:endParaRPr lang="en-US" sz="1100" dirty="0">
              <a:latin typeface="Calibri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100" dirty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000">
                <a:latin typeface="Century Gothic" charset="0"/>
              </a:rPr>
              <a:t>Bactéries quiescentes: </a:t>
            </a:r>
            <a:br>
              <a:rPr lang="fr-FR" sz="2000">
                <a:latin typeface="Century Gothic" charset="0"/>
              </a:rPr>
            </a:br>
            <a:r>
              <a:rPr lang="fr-FR" sz="2400" i="1">
                <a:latin typeface="Century Gothic" charset="0"/>
              </a:rPr>
              <a:t>Staphylococcus aureus Small colony variants</a:t>
            </a:r>
          </a:p>
        </p:txBody>
      </p:sp>
      <p:sp>
        <p:nvSpPr>
          <p:cNvPr id="37890" name="Espace réservé du contenu 2"/>
          <p:cNvSpPr>
            <a:spLocks noGrp="1"/>
          </p:cNvSpPr>
          <p:nvPr>
            <p:ph type="body" sz="half" idx="4294967295"/>
          </p:nvPr>
        </p:nvSpPr>
        <p:spPr>
          <a:xfrm>
            <a:off x="468313" y="2076450"/>
            <a:ext cx="4038600" cy="3771900"/>
          </a:xfrm>
        </p:spPr>
        <p:txBody>
          <a:bodyPr/>
          <a:lstStyle/>
          <a:p>
            <a:pPr eaLnBrk="1" hangingPunct="1"/>
            <a:r>
              <a:rPr lang="fr-FR" sz="2400">
                <a:latin typeface="Century Gothic" charset="0"/>
              </a:rPr>
              <a:t>Croissance lente (3-7j)</a:t>
            </a:r>
          </a:p>
          <a:p>
            <a:pPr eaLnBrk="1" hangingPunct="1"/>
            <a:r>
              <a:rPr lang="fr-FR" sz="2400">
                <a:latin typeface="Century Gothic" charset="0"/>
              </a:rPr>
              <a:t>Diminution de la taille (1/10)</a:t>
            </a:r>
          </a:p>
          <a:p>
            <a:pPr eaLnBrk="1" hangingPunct="1"/>
            <a:r>
              <a:rPr lang="fr-FR" sz="2400">
                <a:latin typeface="Century Gothic" charset="0"/>
              </a:rPr>
              <a:t>Modification de la pigmentation (reflet du métabolisme)</a:t>
            </a:r>
          </a:p>
          <a:p>
            <a:pPr eaLnBrk="1" hangingPunct="1"/>
            <a:endParaRPr lang="fr-FR" sz="2800">
              <a:latin typeface="Century Gothic" charset="0"/>
            </a:endParaRPr>
          </a:p>
        </p:txBody>
      </p:sp>
      <p:pic>
        <p:nvPicPr>
          <p:cNvPr id="3789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657350"/>
            <a:ext cx="3600450" cy="2427288"/>
          </a:xfrm>
        </p:spPr>
      </p:pic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478338"/>
            <a:ext cx="436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5138738"/>
            <a:ext cx="290988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82" y="2557467"/>
            <a:ext cx="3736924" cy="132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851587" y="517240"/>
            <a:ext cx="738082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51587" y="37187"/>
            <a:ext cx="46217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Small </a:t>
            </a:r>
            <a:r>
              <a:rPr lang="fr-FR" sz="2500" b="1" dirty="0" err="1"/>
              <a:t>colony</a:t>
            </a:r>
            <a:r>
              <a:rPr lang="fr-FR" sz="2500" b="1" dirty="0"/>
              <a:t> </a:t>
            </a:r>
            <a:r>
              <a:rPr lang="fr-FR" sz="2500" b="1" dirty="0" err="1"/>
              <a:t>variants</a:t>
            </a:r>
            <a:r>
              <a:rPr lang="fr-FR" sz="2500" b="1" dirty="0"/>
              <a:t> (</a:t>
            </a:r>
            <a:r>
              <a:rPr lang="fr-FR" sz="2500" b="1" dirty="0" err="1"/>
              <a:t>SCVs</a:t>
            </a:r>
            <a:r>
              <a:rPr lang="fr-FR" sz="2500" b="1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65676"/>
            <a:ext cx="3750000" cy="185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51587" y="637253"/>
            <a:ext cx="6885218" cy="1836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7" b="1" dirty="0"/>
              <a:t>Modifications phénotypiques réversibles</a:t>
            </a:r>
          </a:p>
          <a:p>
            <a:r>
              <a:rPr lang="fr-FR" sz="1667" b="1" dirty="0"/>
              <a:t>Adaptation à un environnement hostile : os, biofilm, intracellulaire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Croissance lente (temps de doublement x 10)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Petites colonies atypiques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Résistance accrue aux antibiotiques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Adhérence +++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Survie intracellulaire +++ 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Révertant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2000" y="5497794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>
                <a:latin typeface="+mj-lt"/>
              </a:rPr>
              <a:t>Proctor, Nat </a:t>
            </a:r>
            <a:r>
              <a:rPr lang="fr-FR" sz="1000" i="1" dirty="0" err="1">
                <a:latin typeface="+mj-lt"/>
              </a:rPr>
              <a:t>Rev</a:t>
            </a:r>
            <a:r>
              <a:rPr lang="fr-FR" sz="1000" i="1" dirty="0">
                <a:latin typeface="+mj-lt"/>
              </a:rPr>
              <a:t> </a:t>
            </a:r>
            <a:r>
              <a:rPr lang="fr-FR" sz="1000" i="1" dirty="0" err="1">
                <a:latin typeface="+mj-lt"/>
              </a:rPr>
              <a:t>Microbiol</a:t>
            </a:r>
            <a:r>
              <a:rPr lang="fr-FR" sz="1000" i="1" dirty="0">
                <a:latin typeface="+mj-lt"/>
              </a:rPr>
              <a:t> 2006 – Proctor, CID 1995 – </a:t>
            </a:r>
            <a:r>
              <a:rPr lang="fr-FR" sz="1000" i="1" dirty="0" err="1">
                <a:latin typeface="+mj-lt"/>
              </a:rPr>
              <a:t>Tuchscherr</a:t>
            </a:r>
            <a:r>
              <a:rPr lang="fr-FR" sz="1000" i="1" dirty="0">
                <a:latin typeface="+mj-lt"/>
              </a:rPr>
              <a:t>, JID 2010 – </a:t>
            </a:r>
            <a:r>
              <a:rPr lang="fr-FR" sz="1000" i="1" dirty="0" err="1"/>
              <a:t>Tuchscherr</a:t>
            </a:r>
            <a:r>
              <a:rPr lang="fr-FR" sz="1000" i="1" dirty="0"/>
              <a:t>, JAC 2016</a:t>
            </a:r>
            <a:endParaRPr lang="fr-FR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1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851587" y="517240"/>
            <a:ext cx="738082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51587" y="37187"/>
            <a:ext cx="46217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Small </a:t>
            </a:r>
            <a:r>
              <a:rPr lang="fr-FR" sz="2500" b="1" dirty="0" err="1"/>
              <a:t>colony</a:t>
            </a:r>
            <a:r>
              <a:rPr lang="fr-FR" sz="2500" b="1" dirty="0"/>
              <a:t> </a:t>
            </a:r>
            <a:r>
              <a:rPr lang="fr-FR" sz="2500" b="1" dirty="0" err="1"/>
              <a:t>variants</a:t>
            </a:r>
            <a:r>
              <a:rPr lang="fr-FR" sz="2500" b="1" dirty="0"/>
              <a:t> (</a:t>
            </a:r>
            <a:r>
              <a:rPr lang="fr-FR" sz="2500" b="1" dirty="0" err="1"/>
              <a:t>SCVs</a:t>
            </a:r>
            <a:r>
              <a:rPr lang="fr-FR" sz="2500" b="1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65676"/>
            <a:ext cx="3750000" cy="185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51587" y="637253"/>
            <a:ext cx="6885218" cy="1836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7" b="1" dirty="0"/>
              <a:t>Modifications phénotypiques réversibles</a:t>
            </a:r>
          </a:p>
          <a:p>
            <a:r>
              <a:rPr lang="fr-FR" sz="1667" b="1" dirty="0"/>
              <a:t>Adaptation à un environnement hostile : os, biofilm, intracellulaire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Croissance lente (temps de doublement x 10)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Petites colonies atypiques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Résistance accrue aux antibiotiques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Adhérence +++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Survie intracellulaire +++ </a:t>
            </a:r>
          </a:p>
          <a:p>
            <a:pPr marL="666723" lvl="1" indent="-285739">
              <a:buFont typeface="Arial" pitchFamily="34" charset="0"/>
              <a:buChar char="•"/>
            </a:pPr>
            <a:r>
              <a:rPr lang="fr-FR" sz="1333" dirty="0"/>
              <a:t>Révertant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2000" y="5497794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>
                <a:latin typeface="+mj-lt"/>
              </a:rPr>
              <a:t>Proctor, Nat </a:t>
            </a:r>
            <a:r>
              <a:rPr lang="fr-FR" sz="1000" i="1" dirty="0" err="1">
                <a:latin typeface="+mj-lt"/>
              </a:rPr>
              <a:t>Rev</a:t>
            </a:r>
            <a:r>
              <a:rPr lang="fr-FR" sz="1000" i="1" dirty="0">
                <a:latin typeface="+mj-lt"/>
              </a:rPr>
              <a:t> </a:t>
            </a:r>
            <a:r>
              <a:rPr lang="fr-FR" sz="1000" i="1" dirty="0" err="1">
                <a:latin typeface="+mj-lt"/>
              </a:rPr>
              <a:t>Microbiol</a:t>
            </a:r>
            <a:r>
              <a:rPr lang="fr-FR" sz="1000" i="1" dirty="0">
                <a:latin typeface="+mj-lt"/>
              </a:rPr>
              <a:t> 2006 – Proctor, CID 1995 – </a:t>
            </a:r>
            <a:r>
              <a:rPr lang="fr-FR" sz="1000" i="1" dirty="0" err="1">
                <a:latin typeface="+mj-lt"/>
              </a:rPr>
              <a:t>Tuchscherr</a:t>
            </a:r>
            <a:r>
              <a:rPr lang="fr-FR" sz="1000" i="1" dirty="0">
                <a:latin typeface="+mj-lt"/>
              </a:rPr>
              <a:t>, JID 2010 – </a:t>
            </a:r>
            <a:r>
              <a:rPr lang="fr-FR" sz="1000" i="1" dirty="0" err="1"/>
              <a:t>Tuchscherr</a:t>
            </a:r>
            <a:r>
              <a:rPr lang="fr-FR" sz="1000" i="1" dirty="0"/>
              <a:t>, JAC 2016</a:t>
            </a:r>
            <a:endParaRPr lang="fr-FR" sz="1000" i="1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614" y="2594728"/>
            <a:ext cx="3188973" cy="10113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38352" y="3848100"/>
            <a:ext cx="4187941" cy="1117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33" b="1" dirty="0"/>
              <a:t>Décrits dans de nombreuses situations cliniques</a:t>
            </a:r>
          </a:p>
          <a:p>
            <a:r>
              <a:rPr lang="fr-FR" sz="1333" dirty="0"/>
              <a:t>(IOA, infections / matériel, mucoviscidose …)</a:t>
            </a:r>
          </a:p>
          <a:p>
            <a:endParaRPr lang="fr-FR" sz="1333" dirty="0"/>
          </a:p>
          <a:p>
            <a:r>
              <a:rPr lang="fr-FR" sz="1333" b="1" dirty="0"/>
              <a:t>… et chez de nombreuses espèces</a:t>
            </a:r>
          </a:p>
          <a:p>
            <a:r>
              <a:rPr lang="fr-FR" sz="1333" dirty="0"/>
              <a:t>(staphylocoques, </a:t>
            </a:r>
            <a:r>
              <a:rPr lang="fr-FR" sz="1333" i="1" dirty="0"/>
              <a:t>Pseudomonas</a:t>
            </a:r>
            <a:r>
              <a:rPr lang="fr-FR" sz="1333" dirty="0"/>
              <a:t>, </a:t>
            </a:r>
            <a:r>
              <a:rPr lang="fr-FR" sz="1333" i="1" dirty="0"/>
              <a:t>E. coli</a:t>
            </a:r>
            <a:r>
              <a:rPr lang="fr-FR" sz="1333" dirty="0"/>
              <a:t>, </a:t>
            </a:r>
            <a:r>
              <a:rPr lang="fr-FR" sz="1333" i="1" dirty="0"/>
              <a:t>P. </a:t>
            </a:r>
            <a:r>
              <a:rPr lang="fr-FR" sz="1333" i="1" dirty="0" err="1"/>
              <a:t>acnes</a:t>
            </a:r>
            <a:r>
              <a:rPr lang="fr-FR" sz="1333" i="1" dirty="0"/>
              <a:t> </a:t>
            </a:r>
            <a:r>
              <a:rPr lang="fr-FR" sz="1333" dirty="0"/>
              <a:t>…)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799" y="1273829"/>
            <a:ext cx="2820313" cy="12402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554776"/>
            <a:ext cx="2820313" cy="7653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28036"/>
            <a:ext cx="742817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583"/>
            <a:r>
              <a:rPr spc="-17" dirty="0"/>
              <a:t>A</a:t>
            </a:r>
            <a:r>
              <a:rPr spc="-12" dirty="0"/>
              <a:t> </a:t>
            </a:r>
            <a:r>
              <a:rPr dirty="0"/>
              <a:t>p</a:t>
            </a:r>
            <a:r>
              <a:rPr spc="-33" dirty="0"/>
              <a:t>r</a:t>
            </a:r>
            <a:r>
              <a:rPr spc="-17" dirty="0"/>
              <a:t>o</a:t>
            </a:r>
            <a:r>
              <a:rPr spc="-25" dirty="0"/>
              <a:t>p</a:t>
            </a:r>
            <a:r>
              <a:rPr spc="-12" dirty="0"/>
              <a:t>os</a:t>
            </a:r>
            <a:r>
              <a:rPr spc="8" dirty="0"/>
              <a:t> </a:t>
            </a:r>
            <a:r>
              <a:rPr spc="-17" dirty="0"/>
              <a:t>du</a:t>
            </a:r>
            <a:r>
              <a:rPr dirty="0"/>
              <a:t> </a:t>
            </a:r>
            <a:r>
              <a:rPr spc="-29" dirty="0"/>
              <a:t>r</a:t>
            </a:r>
            <a:r>
              <a:rPr spc="-4" dirty="0"/>
              <a:t>és</a:t>
            </a:r>
            <a:r>
              <a:rPr spc="4" dirty="0"/>
              <a:t>e</a:t>
            </a:r>
            <a:r>
              <a:rPr spc="17" dirty="0"/>
              <a:t>r</a:t>
            </a:r>
            <a:r>
              <a:rPr spc="-25" dirty="0"/>
              <a:t>v</a:t>
            </a:r>
            <a:r>
              <a:rPr spc="-17" dirty="0"/>
              <a:t>o</a:t>
            </a:r>
            <a:r>
              <a:rPr spc="-21" dirty="0"/>
              <a:t>i</a:t>
            </a:r>
            <a:r>
              <a:rPr dirty="0"/>
              <a:t>r</a:t>
            </a:r>
            <a:r>
              <a:rPr spc="-4" dirty="0"/>
              <a:t> </a:t>
            </a:r>
            <a:r>
              <a:rPr spc="-8" dirty="0"/>
              <a:t>i</a:t>
            </a:r>
            <a:r>
              <a:rPr spc="-46" dirty="0"/>
              <a:t>n</a:t>
            </a:r>
            <a:r>
              <a:rPr dirty="0"/>
              <a:t>t</a:t>
            </a:r>
            <a:r>
              <a:rPr spc="-50" dirty="0"/>
              <a:t>r</a:t>
            </a:r>
            <a:r>
              <a:rPr spc="-12" dirty="0"/>
              <a:t>acel</a:t>
            </a:r>
            <a:r>
              <a:rPr spc="-21" dirty="0"/>
              <a:t>l</a:t>
            </a:r>
            <a:r>
              <a:rPr spc="-12" dirty="0"/>
              <a:t>ul</a:t>
            </a:r>
            <a:r>
              <a:rPr spc="-25" dirty="0"/>
              <a:t>a</a:t>
            </a:r>
            <a:r>
              <a:rPr dirty="0"/>
              <a:t>i</a:t>
            </a:r>
            <a:r>
              <a:rPr spc="-37" dirty="0"/>
              <a:t>r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5674" y="1638300"/>
            <a:ext cx="6756929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dirty="0">
                <a:latin typeface="Calibri"/>
                <a:cs typeface="Calibri"/>
              </a:rPr>
              <a:t>A </a:t>
            </a:r>
            <a:r>
              <a:rPr sz="1500" spc="-4" dirty="0">
                <a:latin typeface="Calibri"/>
                <a:cs typeface="Calibri"/>
              </a:rPr>
              <a:t>p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opo</a:t>
            </a:r>
            <a:r>
              <a:rPr sz="1500" dirty="0">
                <a:latin typeface="Calibri"/>
                <a:cs typeface="Calibri"/>
              </a:rPr>
              <a:t>s </a:t>
            </a:r>
            <a:r>
              <a:rPr sz="1500" spc="-4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u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ése</a:t>
            </a:r>
            <a:r>
              <a:rPr sz="1500" spc="4" dirty="0">
                <a:latin typeface="Calibri"/>
                <a:cs typeface="Calibri"/>
              </a:rPr>
              <a:t>r</a:t>
            </a:r>
            <a:r>
              <a:rPr sz="1500" spc="-12" dirty="0">
                <a:latin typeface="Calibri"/>
                <a:cs typeface="Calibri"/>
              </a:rPr>
              <a:t>v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r 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12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37" dirty="0">
                <a:latin typeface="Calibri"/>
                <a:cs typeface="Calibri"/>
              </a:rPr>
              <a:t>r</a:t>
            </a:r>
            <a:r>
              <a:rPr sz="1500" spc="8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8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spc="-4" dirty="0">
                <a:latin typeface="Calibri"/>
                <a:cs typeface="Calibri"/>
              </a:rPr>
              <a:t>ula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2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ap</a:t>
            </a:r>
            <a:r>
              <a:rPr sz="1500" spc="-29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oque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 marL="296321" indent="-285739">
              <a:spcBef>
                <a:spcPts val="1000"/>
              </a:spcBef>
              <a:buFont typeface="Calibri"/>
              <a:buAutoNum type="alphaUcPeriod"/>
              <a:tabLst>
                <a:tab pos="296321" algn="l"/>
              </a:tabLst>
            </a:pPr>
            <a:r>
              <a:rPr sz="1500" spc="-4" dirty="0">
                <a:latin typeface="Calibri"/>
                <a:cs typeface="Calibri"/>
              </a:rPr>
              <a:t>Le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ap</a:t>
            </a:r>
            <a:r>
              <a:rPr sz="1500" spc="-29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4" dirty="0">
                <a:latin typeface="Calibri"/>
                <a:cs typeface="Calibri"/>
              </a:rPr>
              <a:t>lo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oqu</a:t>
            </a:r>
            <a:r>
              <a:rPr sz="1500" spc="4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à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oa</a:t>
            </a:r>
            <a:r>
              <a:rPr sz="1500" dirty="0">
                <a:latin typeface="Calibri"/>
                <a:cs typeface="Calibri"/>
              </a:rPr>
              <a:t>g</a:t>
            </a:r>
            <a:r>
              <a:rPr sz="1500" spc="-4" dirty="0">
                <a:latin typeface="Calibri"/>
                <a:cs typeface="Calibri"/>
              </a:rPr>
              <a:t>ulas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12" dirty="0">
                <a:latin typeface="Calibri"/>
                <a:cs typeface="Calibri"/>
              </a:rPr>
              <a:t>n</a:t>
            </a:r>
            <a:r>
              <a:rPr sz="1500" spc="-4" dirty="0">
                <a:latin typeface="Calibri"/>
                <a:cs typeface="Calibri"/>
              </a:rPr>
              <a:t>é</a:t>
            </a:r>
            <a:r>
              <a:rPr sz="1500" spc="-37" dirty="0">
                <a:latin typeface="Calibri"/>
                <a:cs typeface="Calibri"/>
              </a:rPr>
              <a:t>g</a:t>
            </a:r>
            <a:r>
              <a:rPr sz="1500" spc="-12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17" dirty="0">
                <a:latin typeface="Calibri"/>
                <a:cs typeface="Calibri"/>
              </a:rPr>
              <a:t>v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 p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spc="-42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si</a:t>
            </a:r>
            <a:r>
              <a:rPr sz="1500" spc="-21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spc="-17" dirty="0">
                <a:latin typeface="Calibri"/>
                <a:cs typeface="Calibri"/>
              </a:rPr>
              <a:t>n</a:t>
            </a:r>
            <a:r>
              <a:rPr sz="1500" spc="-8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da</a:t>
            </a:r>
            <a:r>
              <a:rPr sz="1500" dirty="0">
                <a:latin typeface="Calibri"/>
                <a:cs typeface="Calibri"/>
              </a:rPr>
              <a:t>ns </a:t>
            </a:r>
            <a:r>
              <a:rPr sz="1500" spc="-4" dirty="0">
                <a:latin typeface="Calibri"/>
                <a:cs typeface="Calibri"/>
              </a:rPr>
              <a:t>l</a:t>
            </a:r>
            <a:r>
              <a:rPr sz="1500" spc="-8" dirty="0">
                <a:latin typeface="Calibri"/>
                <a:cs typeface="Calibri"/>
              </a:rPr>
              <a:t>es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éob</a:t>
            </a:r>
            <a:r>
              <a:rPr sz="1500" spc="-4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es</a:t>
            </a:r>
            <a:endParaRPr sz="1500" dirty="0">
              <a:latin typeface="Calibri"/>
              <a:cs typeface="Calibri"/>
            </a:endParaRPr>
          </a:p>
          <a:p>
            <a:pPr marL="296321" marR="367756" indent="-285739">
              <a:buFont typeface="Calibri"/>
              <a:buAutoNum type="alphaUcPeriod"/>
              <a:tabLst>
                <a:tab pos="296321" algn="l"/>
              </a:tabLst>
            </a:pPr>
            <a:r>
              <a:rPr sz="1500" spc="-112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’</a:t>
            </a:r>
            <a:r>
              <a:rPr sz="1500" spc="-8" dirty="0">
                <a:latin typeface="Calibri"/>
                <a:cs typeface="Calibri"/>
              </a:rPr>
              <a:t>in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ernal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8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21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a pe</a:t>
            </a:r>
            <a:r>
              <a:rPr sz="1500" spc="-33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si</a:t>
            </a:r>
            <a:r>
              <a:rPr sz="1500" spc="-21" dirty="0">
                <a:latin typeface="Calibri"/>
                <a:cs typeface="Calibri"/>
              </a:rPr>
              <a:t>s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ance</a:t>
            </a:r>
            <a:r>
              <a:rPr sz="1500" spc="2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i="1" spc="-4" dirty="0">
                <a:latin typeface="Calibri"/>
                <a:cs typeface="Calibri"/>
              </a:rPr>
              <a:t>S</a:t>
            </a:r>
            <a:r>
              <a:rPr sz="1500" i="1" dirty="0">
                <a:latin typeface="Calibri"/>
                <a:cs typeface="Calibri"/>
              </a:rPr>
              <a:t>. </a:t>
            </a:r>
            <a:r>
              <a:rPr sz="1500" i="1" spc="-8" dirty="0">
                <a:latin typeface="Calibri"/>
                <a:cs typeface="Calibri"/>
              </a:rPr>
              <a:t>epide</a:t>
            </a:r>
            <a:r>
              <a:rPr sz="1500" i="1" spc="-17" dirty="0">
                <a:latin typeface="Calibri"/>
                <a:cs typeface="Calibri"/>
              </a:rPr>
              <a:t>r</a:t>
            </a:r>
            <a:r>
              <a:rPr sz="1500" i="1" dirty="0">
                <a:latin typeface="Calibri"/>
                <a:cs typeface="Calibri"/>
              </a:rPr>
              <a:t>mid</a:t>
            </a:r>
            <a:r>
              <a:rPr sz="1500" i="1" spc="-8" dirty="0">
                <a:latin typeface="Calibri"/>
                <a:cs typeface="Calibri"/>
              </a:rPr>
              <a:t>i</a:t>
            </a:r>
            <a:r>
              <a:rPr sz="1500" i="1" dirty="0">
                <a:latin typeface="Calibri"/>
                <a:cs typeface="Calibri"/>
              </a:rPr>
              <a:t>s</a:t>
            </a:r>
            <a:r>
              <a:rPr sz="1500" i="1" spc="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da</a:t>
            </a:r>
            <a:r>
              <a:rPr sz="1500" spc="4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s </a:t>
            </a:r>
            <a:r>
              <a:rPr sz="1500" spc="-4" dirty="0">
                <a:latin typeface="Calibri"/>
                <a:cs typeface="Calibri"/>
              </a:rPr>
              <a:t>l</a:t>
            </a:r>
            <a:r>
              <a:rPr sz="1500" spc="-8" dirty="0">
                <a:latin typeface="Calibri"/>
                <a:cs typeface="Calibri"/>
              </a:rPr>
              <a:t>es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éob</a:t>
            </a:r>
            <a:r>
              <a:rPr sz="1500" spc="-4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es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spc="-25" dirty="0">
                <a:latin typeface="Calibri"/>
                <a:cs typeface="Calibri"/>
              </a:rPr>
              <a:t>s</a:t>
            </a:r>
            <a:r>
              <a:rPr sz="1500" spc="-8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un </a:t>
            </a:r>
            <a:r>
              <a:rPr sz="1500" spc="-12" dirty="0">
                <a:latin typeface="Calibri"/>
                <a:cs typeface="Calibri"/>
              </a:rPr>
              <a:t>mé</a:t>
            </a:r>
            <a:r>
              <a:rPr sz="1500" spc="-21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anisme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maj</a:t>
            </a:r>
            <a:r>
              <a:rPr sz="1500" spc="-8" dirty="0">
                <a:latin typeface="Calibri"/>
                <a:cs typeface="Calibri"/>
              </a:rPr>
              <a:t>eur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2" dirty="0">
                <a:latin typeface="Calibri"/>
                <a:cs typeface="Calibri"/>
              </a:rPr>
              <a:t>d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 la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h</a:t>
            </a:r>
            <a:r>
              <a:rPr sz="1500" spc="-21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oni</a:t>
            </a:r>
            <a:r>
              <a:rPr sz="1500" spc="-8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i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é</a:t>
            </a:r>
            <a:r>
              <a:rPr sz="1500" spc="33" dirty="0">
                <a:latin typeface="Calibri"/>
                <a:cs typeface="Calibri"/>
              </a:rPr>
              <a:t> </a:t>
            </a:r>
            <a:r>
              <a:rPr sz="1500" spc="-12" dirty="0">
                <a:latin typeface="Calibri"/>
                <a:cs typeface="Calibri"/>
              </a:rPr>
              <a:t>d</a:t>
            </a:r>
            <a:r>
              <a:rPr sz="1500" spc="-4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s I</a:t>
            </a:r>
            <a:r>
              <a:rPr sz="1500" spc="-25" dirty="0">
                <a:latin typeface="Calibri"/>
                <a:cs typeface="Calibri"/>
              </a:rPr>
              <a:t>O</a:t>
            </a:r>
            <a:r>
              <a:rPr sz="1500" spc="-12" dirty="0">
                <a:latin typeface="Calibri"/>
                <a:cs typeface="Calibri"/>
              </a:rPr>
              <a:t>A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buFont typeface="Calibri"/>
              <a:buAutoNum type="alphaUcPeriod"/>
              <a:tabLst>
                <a:tab pos="296321" algn="l"/>
              </a:tabLst>
            </a:pPr>
            <a:r>
              <a:rPr sz="1500" spc="-133" dirty="0">
                <a:latin typeface="Calibri"/>
                <a:cs typeface="Calibri"/>
              </a:rPr>
              <a:t>T</a:t>
            </a:r>
            <a:r>
              <a:rPr sz="1500" spc="-4" dirty="0">
                <a:latin typeface="Calibri"/>
                <a:cs typeface="Calibri"/>
              </a:rPr>
              <a:t>ou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es </a:t>
            </a:r>
            <a:r>
              <a:rPr sz="1500" spc="-4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es </a:t>
            </a:r>
            <a:r>
              <a:rPr sz="1500" spc="-4" dirty="0">
                <a:latin typeface="Calibri"/>
                <a:cs typeface="Calibri"/>
              </a:rPr>
              <a:t>souche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21" dirty="0">
                <a:latin typeface="Calibri"/>
                <a:cs typeface="Calibri"/>
              </a:rPr>
              <a:t> </a:t>
            </a:r>
            <a:r>
              <a:rPr sz="1500" i="1" spc="-4" dirty="0">
                <a:latin typeface="Calibri"/>
                <a:cs typeface="Calibri"/>
              </a:rPr>
              <a:t>S</a:t>
            </a:r>
            <a:r>
              <a:rPr sz="1500" i="1" dirty="0">
                <a:latin typeface="Calibri"/>
                <a:cs typeface="Calibri"/>
              </a:rPr>
              <a:t>.</a:t>
            </a:r>
            <a:r>
              <a:rPr sz="1500" i="1" spc="-8" dirty="0">
                <a:latin typeface="Calibri"/>
                <a:cs typeface="Calibri"/>
              </a:rPr>
              <a:t> </a:t>
            </a:r>
            <a:r>
              <a:rPr sz="1500" i="1" spc="-4" dirty="0">
                <a:latin typeface="Calibri"/>
                <a:cs typeface="Calibri"/>
              </a:rPr>
              <a:t>au</a:t>
            </a:r>
            <a:r>
              <a:rPr sz="1500" i="1" spc="-12" dirty="0">
                <a:latin typeface="Calibri"/>
                <a:cs typeface="Calibri"/>
              </a:rPr>
              <a:t>r</a:t>
            </a:r>
            <a:r>
              <a:rPr sz="1500" i="1" dirty="0">
                <a:latin typeface="Calibri"/>
                <a:cs typeface="Calibri"/>
              </a:rPr>
              <a:t>eus</a:t>
            </a:r>
            <a:r>
              <a:rPr sz="1500" i="1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12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a même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apac</a:t>
            </a:r>
            <a:r>
              <a:rPr sz="1500" spc="-12" dirty="0">
                <a:latin typeface="Calibri"/>
                <a:cs typeface="Calibri"/>
              </a:rPr>
              <a:t>i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é</a:t>
            </a:r>
            <a:r>
              <a:rPr sz="1500" spc="2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pe</a:t>
            </a:r>
            <a:r>
              <a:rPr sz="1500" spc="-29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si</a:t>
            </a:r>
            <a:r>
              <a:rPr sz="1500" spc="-21" dirty="0">
                <a:latin typeface="Calibri"/>
                <a:cs typeface="Calibri"/>
              </a:rPr>
              <a:t>s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ance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12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37" dirty="0">
                <a:latin typeface="Calibri"/>
                <a:cs typeface="Calibri"/>
              </a:rPr>
              <a:t>r</a:t>
            </a:r>
            <a:r>
              <a:rPr sz="1500" spc="12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8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spc="-4" dirty="0">
                <a:latin typeface="Calibri"/>
                <a:cs typeface="Calibri"/>
              </a:rPr>
              <a:t>ula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</a:t>
            </a:r>
          </a:p>
          <a:p>
            <a:pPr marL="296321" marR="153452" indent="-285739">
              <a:buFont typeface="Calibri"/>
              <a:buAutoNum type="alphaUcPeriod"/>
              <a:tabLst>
                <a:tab pos="296321" algn="l"/>
              </a:tabLst>
            </a:pPr>
            <a:r>
              <a:rPr sz="1500" spc="-4" dirty="0">
                <a:latin typeface="Calibri"/>
                <a:cs typeface="Calibri"/>
              </a:rPr>
              <a:t>Le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4" dirty="0">
                <a:latin typeface="Calibri"/>
                <a:cs typeface="Calibri"/>
              </a:rPr>
              <a:t>ouche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apa</a:t>
            </a:r>
            <a:r>
              <a:rPr sz="1500" spc="-4" dirty="0">
                <a:latin typeface="Calibri"/>
                <a:cs typeface="Calibri"/>
              </a:rPr>
              <a:t>ble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17" dirty="0">
                <a:latin typeface="Calibri"/>
                <a:cs typeface="Calibri"/>
              </a:rPr>
              <a:t> </a:t>
            </a:r>
            <a:r>
              <a:rPr sz="1500" spc="-12" dirty="0">
                <a:latin typeface="Calibri"/>
                <a:cs typeface="Calibri"/>
              </a:rPr>
              <a:t>d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12" dirty="0">
                <a:latin typeface="Calibri"/>
                <a:cs typeface="Calibri"/>
              </a:rPr>
              <a:t>p</a:t>
            </a:r>
            <a:r>
              <a:rPr sz="1500" spc="-4" dirty="0">
                <a:latin typeface="Calibri"/>
                <a:cs typeface="Calibri"/>
              </a:rPr>
              <a:t>e</a:t>
            </a:r>
            <a:r>
              <a:rPr sz="1500" spc="-42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si</a:t>
            </a:r>
            <a:r>
              <a:rPr sz="1500" spc="-21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er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lon</a:t>
            </a:r>
            <a:r>
              <a:rPr sz="1500" spc="-17" dirty="0">
                <a:latin typeface="Calibri"/>
                <a:cs typeface="Calibri"/>
              </a:rPr>
              <a:t>g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emps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en</a:t>
            </a:r>
            <a:r>
              <a:rPr sz="1500" dirty="0">
                <a:latin typeface="Calibri"/>
                <a:cs typeface="Calibri"/>
              </a:rPr>
              <a:t> i</a:t>
            </a:r>
            <a:r>
              <a:rPr sz="1500" spc="-17" dirty="0">
                <a:latin typeface="Calibri"/>
                <a:cs typeface="Calibri"/>
              </a:rPr>
              <a:t>n</a:t>
            </a:r>
            <a:r>
              <a:rPr sz="1500" spc="-8" dirty="0">
                <a:latin typeface="Calibri"/>
                <a:cs typeface="Calibri"/>
              </a:rPr>
              <a:t>t</a:t>
            </a:r>
            <a:r>
              <a:rPr sz="1500" spc="-46" dirty="0">
                <a:latin typeface="Calibri"/>
                <a:cs typeface="Calibri"/>
              </a:rPr>
              <a:t>r</a:t>
            </a:r>
            <a:r>
              <a:rPr sz="1500" spc="-8" dirty="0">
                <a:latin typeface="Calibri"/>
                <a:cs typeface="Calibri"/>
              </a:rPr>
              <a:t>acel</a:t>
            </a:r>
            <a:r>
              <a:rPr sz="1500" spc="-4" dirty="0">
                <a:latin typeface="Calibri"/>
                <a:cs typeface="Calibri"/>
              </a:rPr>
              <a:t>lulai</a:t>
            </a:r>
            <a:r>
              <a:rPr sz="1500" spc="-33" dirty="0">
                <a:latin typeface="Calibri"/>
                <a:cs typeface="Calibri"/>
              </a:rPr>
              <a:t>r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spc="33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so</a:t>
            </a:r>
            <a:r>
              <a:rPr sz="1500" spc="-8" dirty="0">
                <a:latin typeface="Calibri"/>
                <a:cs typeface="Calibri"/>
              </a:rPr>
              <a:t>nt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g</a:t>
            </a:r>
            <a:r>
              <a:rPr sz="1500" spc="-8" dirty="0">
                <a:latin typeface="Calibri"/>
                <a:cs typeface="Calibri"/>
              </a:rPr>
              <a:t>éné</a:t>
            </a:r>
            <a:r>
              <a:rPr sz="1500" spc="-42" dirty="0">
                <a:latin typeface="Calibri"/>
                <a:cs typeface="Calibri"/>
              </a:rPr>
              <a:t>r</a:t>
            </a:r>
            <a:r>
              <a:rPr sz="1500" spc="-8" dirty="0">
                <a:latin typeface="Calibri"/>
                <a:cs typeface="Calibri"/>
              </a:rPr>
              <a:t>alement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spc="-12" dirty="0">
                <a:latin typeface="Calibri"/>
                <a:cs typeface="Calibri"/>
              </a:rPr>
              <a:t>p</a:t>
            </a:r>
            <a:r>
              <a:rPr sz="1500" spc="-4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u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21" dirty="0">
                <a:latin typeface="Calibri"/>
                <a:cs typeface="Calibri"/>
              </a:rPr>
              <a:t>t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17" dirty="0">
                <a:latin typeface="Calibri"/>
                <a:cs typeface="Calibri"/>
              </a:rPr>
              <a:t>t</a:t>
            </a:r>
            <a:r>
              <a:rPr sz="1500" spc="-33" dirty="0">
                <a:latin typeface="Calibri"/>
                <a:cs typeface="Calibri"/>
              </a:rPr>
              <a:t>o</a:t>
            </a:r>
            <a:r>
              <a:rPr sz="1500" spc="-4" dirty="0">
                <a:latin typeface="Calibri"/>
                <a:cs typeface="Calibri"/>
              </a:rPr>
              <a:t>xiques</a:t>
            </a:r>
            <a:endParaRPr sz="1500" dirty="0">
              <a:latin typeface="Calibri"/>
              <a:cs typeface="Calibri"/>
            </a:endParaRPr>
          </a:p>
          <a:p>
            <a:pPr marL="296321" marR="230707" indent="-285739">
              <a:buFont typeface="Calibri"/>
              <a:buAutoNum type="alphaUcPeriod"/>
              <a:tabLst>
                <a:tab pos="296321" algn="l"/>
              </a:tabLst>
            </a:pPr>
            <a:r>
              <a:rPr sz="1500" spc="-112" dirty="0">
                <a:latin typeface="Calibri"/>
                <a:cs typeface="Calibri"/>
              </a:rPr>
              <a:t>L</a:t>
            </a:r>
            <a:r>
              <a:rPr sz="1500" spc="-117" dirty="0">
                <a:latin typeface="Calibri"/>
                <a:cs typeface="Calibri"/>
              </a:rPr>
              <a:t>’</a:t>
            </a:r>
            <a:r>
              <a:rPr sz="1500" dirty="0">
                <a:latin typeface="Calibri"/>
                <a:cs typeface="Calibri"/>
              </a:rPr>
              <a:t>é</a:t>
            </a:r>
            <a:r>
              <a:rPr sz="1500" spc="-33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adi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12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é</a:t>
            </a:r>
            <a:r>
              <a:rPr sz="1500" spc="4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4" dirty="0">
                <a:latin typeface="Calibri"/>
                <a:cs typeface="Calibri"/>
              </a:rPr>
              <a:t>r</a:t>
            </a:r>
            <a:r>
              <a:rPr sz="1500" spc="-8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r </a:t>
            </a:r>
            <a:r>
              <a:rPr sz="1500" spc="-8" dirty="0">
                <a:latin typeface="Calibri"/>
                <a:cs typeface="Calibri"/>
              </a:rPr>
              <a:t>in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37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ace</a:t>
            </a:r>
            <a:r>
              <a:rPr sz="1500" spc="-8" dirty="0">
                <a:latin typeface="Calibri"/>
                <a:cs typeface="Calibri"/>
              </a:rPr>
              <a:t>ll</a:t>
            </a:r>
            <a:r>
              <a:rPr sz="1500" dirty="0">
                <a:latin typeface="Calibri"/>
                <a:cs typeface="Calibri"/>
              </a:rPr>
              <a:t>ula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pour</a:t>
            </a:r>
            <a:r>
              <a:rPr sz="1500" spc="-33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ait 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4" dirty="0">
                <a:latin typeface="Calibri"/>
                <a:cs typeface="Calibri"/>
              </a:rPr>
              <a:t>p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é</a:t>
            </a:r>
            <a:r>
              <a:rPr sz="1500" spc="4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8" dirty="0">
                <a:latin typeface="Calibri"/>
                <a:cs typeface="Calibri"/>
              </a:rPr>
              <a:t>n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er un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4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jeu impor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8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 </a:t>
            </a:r>
            <a:r>
              <a:rPr sz="1500" spc="-4" dirty="0">
                <a:latin typeface="Calibri"/>
                <a:cs typeface="Calibri"/>
              </a:rPr>
              <a:t>pou</a:t>
            </a:r>
            <a:r>
              <a:rPr sz="1500" dirty="0">
                <a:latin typeface="Calibri"/>
                <a:cs typeface="Calibri"/>
              </a:rPr>
              <a:t>r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li</a:t>
            </a:r>
            <a:r>
              <a:rPr sz="1500" dirty="0">
                <a:latin typeface="Calibri"/>
                <a:cs typeface="Calibri"/>
              </a:rPr>
              <a:t>mi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er</a:t>
            </a:r>
            <a:r>
              <a:rPr sz="1500" spc="17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spc="-8" dirty="0">
                <a:latin typeface="Calibri"/>
                <a:cs typeface="Calibri"/>
              </a:rPr>
              <a:t>ch</a:t>
            </a:r>
            <a:r>
              <a:rPr sz="1500" spc="-33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oni</a:t>
            </a:r>
            <a:r>
              <a:rPr sz="1500" spc="-8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is</a:t>
            </a:r>
            <a:r>
              <a:rPr sz="1500" spc="-8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21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e</a:t>
            </a:r>
            <a:r>
              <a:rPr sz="1500" spc="-8" dirty="0">
                <a:latin typeface="Calibri"/>
                <a:cs typeface="Calibri"/>
              </a:rPr>
              <a:t>t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l</a:t>
            </a:r>
            <a:r>
              <a:rPr sz="1500" spc="-8" dirty="0">
                <a:latin typeface="Calibri"/>
                <a:cs typeface="Calibri"/>
              </a:rPr>
              <a:t>es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33" dirty="0">
                <a:latin typeface="Calibri"/>
                <a:cs typeface="Calibri"/>
              </a:rPr>
              <a:t>r</a:t>
            </a:r>
            <a:r>
              <a:rPr sz="1500" spc="-8" dirty="0">
                <a:latin typeface="Calibri"/>
                <a:cs typeface="Calibri"/>
              </a:rPr>
              <a:t>éc</a:t>
            </a:r>
            <a:r>
              <a:rPr sz="1500" spc="-12" dirty="0">
                <a:latin typeface="Calibri"/>
                <a:cs typeface="Calibri"/>
              </a:rPr>
              <a:t>i</a:t>
            </a:r>
            <a:r>
              <a:rPr sz="1500" spc="-4" dirty="0">
                <a:latin typeface="Calibri"/>
                <a:cs typeface="Calibri"/>
              </a:rPr>
              <a:t>di</a:t>
            </a:r>
            <a:r>
              <a:rPr sz="1500" spc="-12" dirty="0">
                <a:latin typeface="Calibri"/>
                <a:cs typeface="Calibri"/>
              </a:rPr>
              <a:t>v</a:t>
            </a:r>
            <a:r>
              <a:rPr sz="1500" spc="-8" dirty="0">
                <a:latin typeface="Calibri"/>
                <a:cs typeface="Calibri"/>
              </a:rPr>
              <a:t>es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12" dirty="0">
                <a:latin typeface="Calibri"/>
                <a:cs typeface="Calibri"/>
              </a:rPr>
              <a:t>d</a:t>
            </a:r>
            <a:r>
              <a:rPr sz="1500" spc="-4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s I</a:t>
            </a:r>
            <a:r>
              <a:rPr sz="1500" spc="-25" dirty="0">
                <a:latin typeface="Calibri"/>
                <a:cs typeface="Calibri"/>
              </a:rPr>
              <a:t>O</a:t>
            </a:r>
            <a:r>
              <a:rPr sz="1500" spc="-12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ap</a:t>
            </a:r>
            <a:r>
              <a:rPr sz="1500" spc="-29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4" dirty="0">
                <a:latin typeface="Calibri"/>
                <a:cs typeface="Calibri"/>
              </a:rPr>
              <a:t>lo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8" dirty="0">
                <a:latin typeface="Calibri"/>
                <a:cs typeface="Calibri"/>
              </a:rPr>
              <a:t>c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iq</a:t>
            </a:r>
            <a:r>
              <a:rPr sz="1500" dirty="0">
                <a:latin typeface="Calibri"/>
                <a:cs typeface="Calibri"/>
              </a:rPr>
              <a:t>u</a:t>
            </a:r>
            <a:r>
              <a:rPr sz="1500" spc="-8" dirty="0">
                <a:latin typeface="Calibri"/>
                <a:cs typeface="Calibri"/>
              </a:rPr>
              <a:t>es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1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sont les examens à réaliser en urgence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1) biologie standard</a:t>
            </a:r>
          </a:p>
          <a:p>
            <a:r>
              <a:rPr lang="fr-FR" dirty="0" smtClean="0"/>
              <a:t>2) hémoculture</a:t>
            </a:r>
          </a:p>
          <a:p>
            <a:r>
              <a:rPr lang="fr-FR" dirty="0" smtClean="0"/>
              <a:t>3) radio de genou</a:t>
            </a:r>
          </a:p>
          <a:p>
            <a:r>
              <a:rPr lang="fr-FR" dirty="0"/>
              <a:t>4</a:t>
            </a:r>
            <a:r>
              <a:rPr lang="fr-FR" dirty="0" smtClean="0"/>
              <a:t>) </a:t>
            </a:r>
            <a:r>
              <a:rPr lang="fr-FR" dirty="0"/>
              <a:t>é</a:t>
            </a:r>
            <a:r>
              <a:rPr lang="fr-FR" dirty="0" smtClean="0"/>
              <a:t>chographie </a:t>
            </a:r>
            <a:r>
              <a:rPr lang="fr-FR" smtClean="0"/>
              <a:t>avec ponction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50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28036"/>
            <a:ext cx="742817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583"/>
            <a:r>
              <a:rPr spc="-17" dirty="0"/>
              <a:t>A</a:t>
            </a:r>
            <a:r>
              <a:rPr spc="-12" dirty="0"/>
              <a:t> </a:t>
            </a:r>
            <a:r>
              <a:rPr dirty="0"/>
              <a:t>p</a:t>
            </a:r>
            <a:r>
              <a:rPr spc="-33" dirty="0"/>
              <a:t>r</a:t>
            </a:r>
            <a:r>
              <a:rPr spc="-17" dirty="0"/>
              <a:t>o</a:t>
            </a:r>
            <a:r>
              <a:rPr spc="-25" dirty="0"/>
              <a:t>p</a:t>
            </a:r>
            <a:r>
              <a:rPr spc="-12" dirty="0"/>
              <a:t>os</a:t>
            </a:r>
            <a:r>
              <a:rPr spc="8" dirty="0"/>
              <a:t> </a:t>
            </a:r>
            <a:r>
              <a:rPr spc="-17" dirty="0"/>
              <a:t>du</a:t>
            </a:r>
            <a:r>
              <a:rPr dirty="0"/>
              <a:t> </a:t>
            </a:r>
            <a:r>
              <a:rPr spc="-29" dirty="0"/>
              <a:t>r</a:t>
            </a:r>
            <a:r>
              <a:rPr spc="-4" dirty="0"/>
              <a:t>és</a:t>
            </a:r>
            <a:r>
              <a:rPr spc="4" dirty="0"/>
              <a:t>e</a:t>
            </a:r>
            <a:r>
              <a:rPr spc="17" dirty="0"/>
              <a:t>r</a:t>
            </a:r>
            <a:r>
              <a:rPr spc="-25" dirty="0"/>
              <a:t>v</a:t>
            </a:r>
            <a:r>
              <a:rPr spc="-17" dirty="0"/>
              <a:t>o</a:t>
            </a:r>
            <a:r>
              <a:rPr spc="-21" dirty="0"/>
              <a:t>i</a:t>
            </a:r>
            <a:r>
              <a:rPr dirty="0"/>
              <a:t>r</a:t>
            </a:r>
            <a:r>
              <a:rPr spc="-4" dirty="0"/>
              <a:t> </a:t>
            </a:r>
            <a:r>
              <a:rPr spc="-8" dirty="0"/>
              <a:t>i</a:t>
            </a:r>
            <a:r>
              <a:rPr spc="-46" dirty="0"/>
              <a:t>n</a:t>
            </a:r>
            <a:r>
              <a:rPr dirty="0"/>
              <a:t>t</a:t>
            </a:r>
            <a:r>
              <a:rPr spc="-50" dirty="0"/>
              <a:t>r</a:t>
            </a:r>
            <a:r>
              <a:rPr spc="-12" dirty="0"/>
              <a:t>acel</a:t>
            </a:r>
            <a:r>
              <a:rPr spc="-21" dirty="0"/>
              <a:t>l</a:t>
            </a:r>
            <a:r>
              <a:rPr spc="-12" dirty="0"/>
              <a:t>ul</a:t>
            </a:r>
            <a:r>
              <a:rPr spc="-25" dirty="0"/>
              <a:t>a</a:t>
            </a:r>
            <a:r>
              <a:rPr dirty="0"/>
              <a:t>i</a:t>
            </a:r>
            <a:r>
              <a:rPr spc="-37" dirty="0"/>
              <a:t>r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181100"/>
            <a:ext cx="6756929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/>
            <a:r>
              <a:rPr sz="1500" dirty="0">
                <a:latin typeface="Calibri"/>
                <a:cs typeface="Calibri"/>
              </a:rPr>
              <a:t>A </a:t>
            </a:r>
            <a:r>
              <a:rPr sz="1500" spc="-4" dirty="0">
                <a:latin typeface="Calibri"/>
                <a:cs typeface="Calibri"/>
              </a:rPr>
              <a:t>p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opo</a:t>
            </a:r>
            <a:r>
              <a:rPr sz="1500" dirty="0">
                <a:latin typeface="Calibri"/>
                <a:cs typeface="Calibri"/>
              </a:rPr>
              <a:t>s </a:t>
            </a:r>
            <a:r>
              <a:rPr sz="1500" spc="-4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u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ése</a:t>
            </a:r>
            <a:r>
              <a:rPr sz="1500" spc="4" dirty="0">
                <a:latin typeface="Calibri"/>
                <a:cs typeface="Calibri"/>
              </a:rPr>
              <a:t>r</a:t>
            </a:r>
            <a:r>
              <a:rPr sz="1500" spc="-12" dirty="0">
                <a:latin typeface="Calibri"/>
                <a:cs typeface="Calibri"/>
              </a:rPr>
              <a:t>v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r 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12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37" dirty="0">
                <a:latin typeface="Calibri"/>
                <a:cs typeface="Calibri"/>
              </a:rPr>
              <a:t>r</a:t>
            </a:r>
            <a:r>
              <a:rPr sz="1500" spc="8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8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spc="-4" dirty="0">
                <a:latin typeface="Calibri"/>
                <a:cs typeface="Calibri"/>
              </a:rPr>
              <a:t>ula</a:t>
            </a:r>
            <a:r>
              <a:rPr sz="1500" spc="-8" dirty="0">
                <a:latin typeface="Calibri"/>
                <a:cs typeface="Calibri"/>
              </a:rPr>
              <a:t>i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2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s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ap</a:t>
            </a:r>
            <a:r>
              <a:rPr sz="1500" spc="-29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y</a:t>
            </a:r>
            <a:r>
              <a:rPr sz="1500" spc="-8" dirty="0">
                <a:latin typeface="Calibri"/>
                <a:cs typeface="Calibri"/>
              </a:rPr>
              <a:t>l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oque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:</a:t>
            </a:r>
            <a:endParaRPr sz="1500" dirty="0">
              <a:latin typeface="Calibri"/>
              <a:cs typeface="Calibri"/>
            </a:endParaRPr>
          </a:p>
          <a:p>
            <a:pPr marL="296321" indent="-285739">
              <a:spcBef>
                <a:spcPts val="1000"/>
              </a:spcBef>
              <a:buAutoNum type="alphaUcPeriod"/>
              <a:tabLst>
                <a:tab pos="169856" algn="l"/>
              </a:tabLst>
            </a:pPr>
            <a:r>
              <a:rPr sz="1500" strike="sngStrike" spc="-4" dirty="0">
                <a:latin typeface="Calibri"/>
                <a:cs typeface="Calibri"/>
              </a:rPr>
              <a:t>Les</a:t>
            </a:r>
            <a:r>
              <a:rPr sz="1500" strike="sngStrike" spc="4" dirty="0">
                <a:latin typeface="Calibri"/>
                <a:cs typeface="Calibri"/>
              </a:rPr>
              <a:t> </a:t>
            </a:r>
            <a:r>
              <a:rPr sz="1500" strike="sngStrike" spc="-17" dirty="0">
                <a:latin typeface="Calibri"/>
                <a:cs typeface="Calibri"/>
              </a:rPr>
              <a:t>s</a:t>
            </a:r>
            <a:r>
              <a:rPr sz="1500" strike="sngStrike" spc="-33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ap</a:t>
            </a:r>
            <a:r>
              <a:rPr sz="1500" strike="sngStrike" spc="-29" dirty="0">
                <a:latin typeface="Calibri"/>
                <a:cs typeface="Calibri"/>
              </a:rPr>
              <a:t>h</a:t>
            </a:r>
            <a:r>
              <a:rPr sz="1500" strike="sngStrike" dirty="0">
                <a:latin typeface="Calibri"/>
                <a:cs typeface="Calibri"/>
              </a:rPr>
              <a:t>y</a:t>
            </a:r>
            <a:r>
              <a:rPr sz="1500" strike="sngStrike" spc="-4" dirty="0">
                <a:latin typeface="Calibri"/>
                <a:cs typeface="Calibri"/>
              </a:rPr>
              <a:t>lo</a:t>
            </a:r>
            <a:r>
              <a:rPr sz="1500" strike="sngStrike" spc="-17" dirty="0">
                <a:latin typeface="Calibri"/>
                <a:cs typeface="Calibri"/>
              </a:rPr>
              <a:t>c</a:t>
            </a:r>
            <a:r>
              <a:rPr sz="1500" strike="sngStrike" spc="-4" dirty="0">
                <a:latin typeface="Calibri"/>
                <a:cs typeface="Calibri"/>
              </a:rPr>
              <a:t>oqu</a:t>
            </a:r>
            <a:r>
              <a:rPr sz="1500" strike="sngStrike" spc="4" dirty="0">
                <a:latin typeface="Calibri"/>
                <a:cs typeface="Calibri"/>
              </a:rPr>
              <a:t>e</a:t>
            </a:r>
            <a:r>
              <a:rPr sz="1500" strike="sngStrike" dirty="0">
                <a:latin typeface="Calibri"/>
                <a:cs typeface="Calibri"/>
              </a:rPr>
              <a:t>s</a:t>
            </a:r>
            <a:r>
              <a:rPr sz="1500" strike="sngStrike" spc="12" dirty="0">
                <a:latin typeface="Calibri"/>
                <a:cs typeface="Calibri"/>
              </a:rPr>
              <a:t> </a:t>
            </a:r>
            <a:r>
              <a:rPr sz="1500" strike="sngStrike" dirty="0">
                <a:latin typeface="Calibri"/>
                <a:cs typeface="Calibri"/>
              </a:rPr>
              <a:t>à</a:t>
            </a:r>
            <a:r>
              <a:rPr sz="1500" strike="sngStrike" spc="8" dirty="0">
                <a:latin typeface="Calibri"/>
                <a:cs typeface="Calibri"/>
              </a:rPr>
              <a:t> </a:t>
            </a:r>
            <a:r>
              <a:rPr sz="1500" strike="sngStrike" spc="-25" dirty="0">
                <a:latin typeface="Calibri"/>
                <a:cs typeface="Calibri"/>
              </a:rPr>
              <a:t>c</a:t>
            </a:r>
            <a:r>
              <a:rPr sz="1500" strike="sngStrike" spc="-4" dirty="0">
                <a:latin typeface="Calibri"/>
                <a:cs typeface="Calibri"/>
              </a:rPr>
              <a:t>oa</a:t>
            </a:r>
            <a:r>
              <a:rPr sz="1500" strike="sngStrike" dirty="0">
                <a:latin typeface="Calibri"/>
                <a:cs typeface="Calibri"/>
              </a:rPr>
              <a:t>g</a:t>
            </a:r>
            <a:r>
              <a:rPr sz="1500" strike="sngStrike" spc="-4" dirty="0">
                <a:latin typeface="Calibri"/>
                <a:cs typeface="Calibri"/>
              </a:rPr>
              <a:t>ulase</a:t>
            </a:r>
            <a:r>
              <a:rPr sz="1500" strike="sngStrike" spc="4" dirty="0">
                <a:latin typeface="Calibri"/>
                <a:cs typeface="Calibri"/>
              </a:rPr>
              <a:t> </a:t>
            </a:r>
            <a:r>
              <a:rPr sz="1500" strike="sngStrike" spc="-12" dirty="0">
                <a:latin typeface="Calibri"/>
                <a:cs typeface="Calibri"/>
              </a:rPr>
              <a:t>n</a:t>
            </a:r>
            <a:r>
              <a:rPr sz="1500" strike="sngStrike" spc="-4" dirty="0">
                <a:latin typeface="Calibri"/>
                <a:cs typeface="Calibri"/>
              </a:rPr>
              <a:t>é</a:t>
            </a:r>
            <a:r>
              <a:rPr sz="1500" strike="sngStrike" spc="-37" dirty="0">
                <a:latin typeface="Calibri"/>
                <a:cs typeface="Calibri"/>
              </a:rPr>
              <a:t>g</a:t>
            </a:r>
            <a:r>
              <a:rPr sz="1500" strike="sngStrike" spc="-12" dirty="0">
                <a:latin typeface="Calibri"/>
                <a:cs typeface="Calibri"/>
              </a:rPr>
              <a:t>a</a:t>
            </a:r>
            <a:r>
              <a:rPr sz="1500" strike="sngStrike" dirty="0">
                <a:latin typeface="Calibri"/>
                <a:cs typeface="Calibri"/>
              </a:rPr>
              <a:t>t</a:t>
            </a:r>
            <a:r>
              <a:rPr sz="1500" strike="sngStrike" spc="-8" dirty="0">
                <a:latin typeface="Calibri"/>
                <a:cs typeface="Calibri"/>
              </a:rPr>
              <a:t>i</a:t>
            </a:r>
            <a:r>
              <a:rPr sz="1500" strike="sngStrike" spc="-17" dirty="0">
                <a:latin typeface="Calibri"/>
                <a:cs typeface="Calibri"/>
              </a:rPr>
              <a:t>v</a:t>
            </a:r>
            <a:r>
              <a:rPr sz="1500" strike="sngStrike" spc="-8" dirty="0">
                <a:latin typeface="Calibri"/>
                <a:cs typeface="Calibri"/>
              </a:rPr>
              <a:t>e</a:t>
            </a:r>
            <a:r>
              <a:rPr sz="1500" strike="sngStrike" dirty="0">
                <a:latin typeface="Calibri"/>
                <a:cs typeface="Calibri"/>
              </a:rPr>
              <a:t> p</a:t>
            </a:r>
            <a:r>
              <a:rPr sz="1500" strike="sngStrike" spc="-8" dirty="0">
                <a:latin typeface="Calibri"/>
                <a:cs typeface="Calibri"/>
              </a:rPr>
              <a:t>e</a:t>
            </a:r>
            <a:r>
              <a:rPr sz="1500" strike="sngStrike" spc="-42" dirty="0">
                <a:latin typeface="Calibri"/>
                <a:cs typeface="Calibri"/>
              </a:rPr>
              <a:t>r</a:t>
            </a:r>
            <a:r>
              <a:rPr sz="1500" strike="sngStrike" spc="-4" dirty="0">
                <a:latin typeface="Calibri"/>
                <a:cs typeface="Calibri"/>
              </a:rPr>
              <a:t>si</a:t>
            </a:r>
            <a:r>
              <a:rPr sz="1500" strike="sngStrike" spc="-21" dirty="0">
                <a:latin typeface="Calibri"/>
                <a:cs typeface="Calibri"/>
              </a:rPr>
              <a:t>s</a:t>
            </a:r>
            <a:r>
              <a:rPr sz="1500" strike="sngStrike" spc="-33" dirty="0">
                <a:latin typeface="Calibri"/>
                <a:cs typeface="Calibri"/>
              </a:rPr>
              <a:t>t</a:t>
            </a:r>
            <a:r>
              <a:rPr sz="1500" strike="sngStrike" spc="-8" dirty="0">
                <a:latin typeface="Calibri"/>
                <a:cs typeface="Calibri"/>
              </a:rPr>
              <a:t>e</a:t>
            </a:r>
            <a:r>
              <a:rPr sz="1500" strike="sngStrike" spc="-17" dirty="0">
                <a:latin typeface="Calibri"/>
                <a:cs typeface="Calibri"/>
              </a:rPr>
              <a:t>n</a:t>
            </a:r>
            <a:r>
              <a:rPr sz="1500" strike="sngStrike" spc="-8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 </a:t>
            </a:r>
            <a:r>
              <a:rPr sz="1500" strike="sngStrike" spc="-4" dirty="0">
                <a:latin typeface="Calibri"/>
                <a:cs typeface="Calibri"/>
              </a:rPr>
              <a:t>da</a:t>
            </a:r>
            <a:r>
              <a:rPr sz="1500" strike="sngStrike" dirty="0">
                <a:latin typeface="Calibri"/>
                <a:cs typeface="Calibri"/>
              </a:rPr>
              <a:t>ns </a:t>
            </a:r>
            <a:r>
              <a:rPr sz="1500" strike="sngStrike" spc="-4" dirty="0">
                <a:latin typeface="Calibri"/>
                <a:cs typeface="Calibri"/>
              </a:rPr>
              <a:t>l</a:t>
            </a:r>
            <a:r>
              <a:rPr sz="1500" strike="sngStrike" spc="-8" dirty="0">
                <a:latin typeface="Calibri"/>
                <a:cs typeface="Calibri"/>
              </a:rPr>
              <a:t>es</a:t>
            </a:r>
            <a:r>
              <a:rPr sz="1500" strike="sngStrike" dirty="0">
                <a:latin typeface="Calibri"/>
                <a:cs typeface="Calibri"/>
              </a:rPr>
              <a:t> </a:t>
            </a:r>
            <a:r>
              <a:rPr sz="1500" strike="sngStrike" spc="-4" dirty="0">
                <a:latin typeface="Calibri"/>
                <a:cs typeface="Calibri"/>
              </a:rPr>
              <a:t>o</a:t>
            </a:r>
            <a:r>
              <a:rPr sz="1500" strike="sngStrike" spc="-17" dirty="0">
                <a:latin typeface="Calibri"/>
                <a:cs typeface="Calibri"/>
              </a:rPr>
              <a:t>s</a:t>
            </a:r>
            <a:r>
              <a:rPr sz="1500" strike="sngStrike" spc="-33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éob</a:t>
            </a:r>
            <a:r>
              <a:rPr sz="1500" strike="sngStrike" spc="-4" dirty="0">
                <a:latin typeface="Calibri"/>
                <a:cs typeface="Calibri"/>
              </a:rPr>
              <a:t>l</a:t>
            </a:r>
            <a:r>
              <a:rPr sz="1500" strike="sngStrike" dirty="0">
                <a:latin typeface="Calibri"/>
                <a:cs typeface="Calibri"/>
              </a:rPr>
              <a:t>a</a:t>
            </a:r>
            <a:r>
              <a:rPr sz="1500" strike="sngStrike" spc="-17" dirty="0">
                <a:latin typeface="Calibri"/>
                <a:cs typeface="Calibri"/>
              </a:rPr>
              <a:t>s</a:t>
            </a:r>
            <a:r>
              <a:rPr sz="1500" strike="sngStrike" spc="-33" dirty="0">
                <a:latin typeface="Calibri"/>
                <a:cs typeface="Calibri"/>
              </a:rPr>
              <a:t>t</a:t>
            </a:r>
            <a:r>
              <a:rPr sz="1500" strike="sngStrike" spc="-8" dirty="0">
                <a:latin typeface="Calibri"/>
                <a:cs typeface="Calibri"/>
              </a:rPr>
              <a:t>es</a:t>
            </a:r>
            <a:endParaRPr sz="1500" dirty="0">
              <a:latin typeface="Calibri"/>
              <a:cs typeface="Calibri"/>
            </a:endParaRPr>
          </a:p>
          <a:p>
            <a:pPr marL="296321" marR="281505" indent="-285739">
              <a:buAutoNum type="alphaUcPeriod"/>
              <a:tabLst>
                <a:tab pos="163506" algn="l"/>
                <a:tab pos="6467745" algn="l"/>
              </a:tabLst>
            </a:pPr>
            <a:r>
              <a:rPr sz="1500" strike="sngStrike" spc="-112" dirty="0">
                <a:latin typeface="Calibri"/>
                <a:cs typeface="Calibri"/>
              </a:rPr>
              <a:t>L</a:t>
            </a:r>
            <a:r>
              <a:rPr sz="1500" strike="sngStrike" dirty="0">
                <a:latin typeface="Calibri"/>
                <a:cs typeface="Calibri"/>
              </a:rPr>
              <a:t>’</a:t>
            </a:r>
            <a:r>
              <a:rPr sz="1500" strike="sngStrike" spc="-337" dirty="0">
                <a:latin typeface="Calibri"/>
                <a:cs typeface="Calibri"/>
              </a:rPr>
              <a:t> </a:t>
            </a:r>
            <a:r>
              <a:rPr sz="1500" strike="sngStrike" spc="-8" dirty="0">
                <a:latin typeface="Calibri"/>
                <a:cs typeface="Calibri"/>
              </a:rPr>
              <a:t>in</a:t>
            </a:r>
            <a:r>
              <a:rPr sz="1500" strike="sngStrike" spc="-25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ernal</a:t>
            </a:r>
            <a:r>
              <a:rPr sz="1500" strike="sngStrike" spc="-8" dirty="0">
                <a:latin typeface="Calibri"/>
                <a:cs typeface="Calibri"/>
              </a:rPr>
              <a:t>i</a:t>
            </a:r>
            <a:r>
              <a:rPr sz="1500" strike="sngStrike" dirty="0">
                <a:latin typeface="Calibri"/>
                <a:cs typeface="Calibri"/>
              </a:rPr>
              <a:t>s</a:t>
            </a:r>
            <a:r>
              <a:rPr sz="1500" strike="sngStrike" spc="-8" dirty="0">
                <a:latin typeface="Calibri"/>
                <a:cs typeface="Calibri"/>
              </a:rPr>
              <a:t>a</a:t>
            </a:r>
            <a:r>
              <a:rPr sz="1500" strike="sngStrike" dirty="0">
                <a:latin typeface="Calibri"/>
                <a:cs typeface="Calibri"/>
              </a:rPr>
              <a:t>t</a:t>
            </a:r>
            <a:r>
              <a:rPr sz="1500" strike="sngStrike" spc="-8" dirty="0">
                <a:latin typeface="Calibri"/>
                <a:cs typeface="Calibri"/>
              </a:rPr>
              <a:t>i</a:t>
            </a:r>
            <a:r>
              <a:rPr sz="1500" strike="sngStrike" dirty="0">
                <a:latin typeface="Calibri"/>
                <a:cs typeface="Calibri"/>
              </a:rPr>
              <a:t>on</a:t>
            </a:r>
            <a:r>
              <a:rPr sz="1500" strike="sngStrike" spc="21" dirty="0">
                <a:latin typeface="Calibri"/>
                <a:cs typeface="Calibri"/>
              </a:rPr>
              <a:t> </a:t>
            </a:r>
            <a:r>
              <a:rPr sz="1500" strike="sngStrike" spc="-8" dirty="0">
                <a:latin typeface="Calibri"/>
                <a:cs typeface="Calibri"/>
              </a:rPr>
              <a:t>e</a:t>
            </a:r>
            <a:r>
              <a:rPr sz="1500" strike="sngStrike" dirty="0">
                <a:latin typeface="Calibri"/>
                <a:cs typeface="Calibri"/>
              </a:rPr>
              <a:t>t</a:t>
            </a:r>
            <a:r>
              <a:rPr sz="1500" strike="sngStrike" spc="4" dirty="0">
                <a:latin typeface="Calibri"/>
                <a:cs typeface="Calibri"/>
              </a:rPr>
              <a:t> </a:t>
            </a:r>
            <a:r>
              <a:rPr sz="1500" strike="sngStrike" spc="-8" dirty="0">
                <a:latin typeface="Calibri"/>
                <a:cs typeface="Calibri"/>
              </a:rPr>
              <a:t>l</a:t>
            </a:r>
            <a:r>
              <a:rPr sz="1500" strike="sngStrike" dirty="0">
                <a:latin typeface="Calibri"/>
                <a:cs typeface="Calibri"/>
              </a:rPr>
              <a:t>a p</a:t>
            </a:r>
            <a:r>
              <a:rPr sz="1500" strike="sngStrike" spc="-337" dirty="0">
                <a:latin typeface="Calibri"/>
                <a:cs typeface="Calibri"/>
              </a:rPr>
              <a:t> </a:t>
            </a:r>
            <a:r>
              <a:rPr sz="1500" strike="sngStrike" dirty="0">
                <a:latin typeface="Calibri"/>
                <a:cs typeface="Calibri"/>
              </a:rPr>
              <a:t>e</a:t>
            </a:r>
            <a:r>
              <a:rPr sz="1500" strike="sngStrike" spc="-33" dirty="0">
                <a:latin typeface="Calibri"/>
                <a:cs typeface="Calibri"/>
              </a:rPr>
              <a:t>r</a:t>
            </a:r>
            <a:r>
              <a:rPr sz="1500" strike="sngStrike" dirty="0">
                <a:latin typeface="Calibri"/>
                <a:cs typeface="Calibri"/>
              </a:rPr>
              <a:t>si</a:t>
            </a:r>
            <a:r>
              <a:rPr sz="1500" strike="sngStrike" spc="-21" dirty="0">
                <a:latin typeface="Calibri"/>
                <a:cs typeface="Calibri"/>
              </a:rPr>
              <a:t>s</a:t>
            </a:r>
            <a:r>
              <a:rPr sz="1500" strike="sngStrike" spc="-25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ance</a:t>
            </a:r>
            <a:r>
              <a:rPr sz="1500" strike="sngStrike" spc="21" dirty="0">
                <a:latin typeface="Calibri"/>
                <a:cs typeface="Calibri"/>
              </a:rPr>
              <a:t> </a:t>
            </a:r>
            <a:r>
              <a:rPr sz="1500" strike="sngStrike" dirty="0">
                <a:latin typeface="Calibri"/>
                <a:cs typeface="Calibri"/>
              </a:rPr>
              <a:t>de</a:t>
            </a:r>
            <a:r>
              <a:rPr sz="1500" strike="sngStrike" spc="12" dirty="0">
                <a:latin typeface="Calibri"/>
                <a:cs typeface="Calibri"/>
              </a:rPr>
              <a:t> </a:t>
            </a:r>
            <a:r>
              <a:rPr sz="1500" i="1" strike="sngStrike" spc="-4" dirty="0">
                <a:latin typeface="Calibri"/>
                <a:cs typeface="Calibri"/>
              </a:rPr>
              <a:t>S.</a:t>
            </a:r>
            <a:r>
              <a:rPr sz="1500" i="1" strike="sngStrike" dirty="0">
                <a:latin typeface="Calibri"/>
                <a:cs typeface="Calibri"/>
              </a:rPr>
              <a:t> </a:t>
            </a:r>
            <a:r>
              <a:rPr sz="1500" i="1" strike="sngStrike" spc="-8" dirty="0">
                <a:latin typeface="Calibri"/>
                <a:cs typeface="Calibri"/>
              </a:rPr>
              <a:t>epide</a:t>
            </a:r>
            <a:r>
              <a:rPr sz="1500" i="1" strike="sngStrike" spc="-17" dirty="0">
                <a:latin typeface="Calibri"/>
                <a:cs typeface="Calibri"/>
              </a:rPr>
              <a:t>r</a:t>
            </a:r>
            <a:r>
              <a:rPr sz="1500" i="1" strike="sngStrike" dirty="0">
                <a:latin typeface="Calibri"/>
                <a:cs typeface="Calibri"/>
              </a:rPr>
              <a:t>mid</a:t>
            </a:r>
            <a:r>
              <a:rPr sz="1500" i="1" strike="sngStrike" spc="-8" dirty="0">
                <a:latin typeface="Calibri"/>
                <a:cs typeface="Calibri"/>
              </a:rPr>
              <a:t>i</a:t>
            </a:r>
            <a:r>
              <a:rPr sz="1500" i="1" strike="sngStrike" dirty="0">
                <a:latin typeface="Calibri"/>
                <a:cs typeface="Calibri"/>
              </a:rPr>
              <a:t>s</a:t>
            </a:r>
            <a:r>
              <a:rPr sz="1500" i="1" strike="sngStrike" spc="8" dirty="0">
                <a:latin typeface="Calibri"/>
                <a:cs typeface="Calibri"/>
              </a:rPr>
              <a:t> </a:t>
            </a:r>
            <a:r>
              <a:rPr sz="1500" strike="sngStrike" spc="-4" dirty="0">
                <a:latin typeface="Calibri"/>
                <a:cs typeface="Calibri"/>
              </a:rPr>
              <a:t>da</a:t>
            </a:r>
            <a:r>
              <a:rPr sz="1500" strike="sngStrike" spc="4" dirty="0">
                <a:latin typeface="Calibri"/>
                <a:cs typeface="Calibri"/>
              </a:rPr>
              <a:t>n</a:t>
            </a:r>
            <a:r>
              <a:rPr sz="1500" strike="sngStrike" dirty="0">
                <a:latin typeface="Calibri"/>
                <a:cs typeface="Calibri"/>
              </a:rPr>
              <a:t>s </a:t>
            </a:r>
            <a:r>
              <a:rPr sz="1500" strike="sngStrike" spc="-4" dirty="0">
                <a:latin typeface="Calibri"/>
                <a:cs typeface="Calibri"/>
              </a:rPr>
              <a:t>l</a:t>
            </a:r>
            <a:r>
              <a:rPr sz="1500" strike="sngStrike" spc="-8" dirty="0">
                <a:latin typeface="Calibri"/>
                <a:cs typeface="Calibri"/>
              </a:rPr>
              <a:t>es</a:t>
            </a:r>
            <a:r>
              <a:rPr sz="1500" strike="sngStrike" dirty="0">
                <a:latin typeface="Calibri"/>
                <a:cs typeface="Calibri"/>
              </a:rPr>
              <a:t> </a:t>
            </a:r>
            <a:r>
              <a:rPr sz="1500" strike="sngStrike" spc="-4" dirty="0">
                <a:latin typeface="Calibri"/>
                <a:cs typeface="Calibri"/>
              </a:rPr>
              <a:t>o</a:t>
            </a:r>
            <a:r>
              <a:rPr sz="1500" strike="sngStrike" spc="-17" dirty="0">
                <a:latin typeface="Calibri"/>
                <a:cs typeface="Calibri"/>
              </a:rPr>
              <a:t>s</a:t>
            </a:r>
            <a:r>
              <a:rPr sz="1500" strike="sngStrike" spc="-33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éob</a:t>
            </a:r>
            <a:r>
              <a:rPr sz="1500" strike="sngStrike" spc="-4" dirty="0">
                <a:latin typeface="Calibri"/>
                <a:cs typeface="Calibri"/>
              </a:rPr>
              <a:t>l</a:t>
            </a:r>
            <a:r>
              <a:rPr sz="1500" strike="sngStrike" dirty="0">
                <a:latin typeface="Calibri"/>
                <a:cs typeface="Calibri"/>
              </a:rPr>
              <a:t>a</a:t>
            </a:r>
            <a:r>
              <a:rPr sz="1500" strike="sngStrike" spc="-17" dirty="0">
                <a:latin typeface="Calibri"/>
                <a:cs typeface="Calibri"/>
              </a:rPr>
              <a:t>s</a:t>
            </a:r>
            <a:r>
              <a:rPr sz="1500" strike="sngStrike" spc="-33" dirty="0">
                <a:latin typeface="Calibri"/>
                <a:cs typeface="Calibri"/>
              </a:rPr>
              <a:t>t</a:t>
            </a:r>
            <a:r>
              <a:rPr sz="1500" strike="sngStrike" spc="-8" dirty="0">
                <a:latin typeface="Calibri"/>
                <a:cs typeface="Calibri"/>
              </a:rPr>
              <a:t>es</a:t>
            </a:r>
            <a:r>
              <a:rPr sz="1500" strike="sngStrike" spc="12" dirty="0">
                <a:latin typeface="Calibri"/>
                <a:cs typeface="Calibri"/>
              </a:rPr>
              <a:t> </a:t>
            </a:r>
            <a:r>
              <a:rPr sz="1500" strike="sngStrike" spc="-8" dirty="0">
                <a:latin typeface="Calibri"/>
                <a:cs typeface="Calibri"/>
              </a:rPr>
              <a:t>e</a:t>
            </a:r>
            <a:r>
              <a:rPr sz="1500" strike="sngStrike" spc="-25" dirty="0">
                <a:latin typeface="Calibri"/>
                <a:cs typeface="Calibri"/>
              </a:rPr>
              <a:t>s</a:t>
            </a:r>
            <a:r>
              <a:rPr sz="1500" strike="sngStrike" spc="-8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 </a:t>
            </a:r>
            <a:r>
              <a:rPr sz="1500" strike="sngStrike" spc="-4" dirty="0">
                <a:latin typeface="Calibri"/>
                <a:cs typeface="Calibri"/>
              </a:rPr>
              <a:t>un</a:t>
            </a:r>
            <a:r>
              <a:rPr sz="1500" strike="sngStrike" dirty="0">
                <a:latin typeface="Calibri"/>
                <a:cs typeface="Calibri"/>
              </a:rPr>
              <a:t> 	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trike="sngStrike" spc="-12" dirty="0">
                <a:latin typeface="Calibri"/>
                <a:cs typeface="Calibri"/>
              </a:rPr>
              <a:t>mé</a:t>
            </a:r>
            <a:r>
              <a:rPr sz="1500" strike="sngStrike" spc="-21" dirty="0">
                <a:latin typeface="Calibri"/>
                <a:cs typeface="Calibri"/>
              </a:rPr>
              <a:t>c</a:t>
            </a:r>
            <a:r>
              <a:rPr sz="1500" strike="sngStrike" dirty="0">
                <a:latin typeface="Calibri"/>
                <a:cs typeface="Calibri"/>
              </a:rPr>
              <a:t>anisme</a:t>
            </a:r>
            <a:r>
              <a:rPr sz="1500" strike="sngStrike" spc="4" dirty="0">
                <a:latin typeface="Calibri"/>
                <a:cs typeface="Calibri"/>
              </a:rPr>
              <a:t> </a:t>
            </a:r>
            <a:r>
              <a:rPr sz="1500" strike="sngStrike" dirty="0">
                <a:latin typeface="Calibri"/>
                <a:cs typeface="Calibri"/>
              </a:rPr>
              <a:t>maj</a:t>
            </a:r>
            <a:r>
              <a:rPr sz="1500" strike="sngStrike" spc="-8" dirty="0">
                <a:latin typeface="Calibri"/>
                <a:cs typeface="Calibri"/>
              </a:rPr>
              <a:t>eur</a:t>
            </a:r>
            <a:r>
              <a:rPr sz="1500" strike="sngStrike" dirty="0">
                <a:latin typeface="Calibri"/>
                <a:cs typeface="Calibri"/>
              </a:rPr>
              <a:t> </a:t>
            </a:r>
            <a:r>
              <a:rPr sz="1500" strike="sngStrike" spc="-12" dirty="0">
                <a:latin typeface="Calibri"/>
                <a:cs typeface="Calibri"/>
              </a:rPr>
              <a:t>de</a:t>
            </a:r>
            <a:r>
              <a:rPr sz="1500" strike="sngStrike" dirty="0">
                <a:latin typeface="Calibri"/>
                <a:cs typeface="Calibri"/>
              </a:rPr>
              <a:t> la</a:t>
            </a:r>
            <a:r>
              <a:rPr sz="1500" strike="sngStrike" spc="4" dirty="0">
                <a:latin typeface="Calibri"/>
                <a:cs typeface="Calibri"/>
              </a:rPr>
              <a:t> </a:t>
            </a:r>
            <a:r>
              <a:rPr sz="1500" strike="sngStrike" spc="-17" dirty="0">
                <a:latin typeface="Calibri"/>
                <a:cs typeface="Calibri"/>
              </a:rPr>
              <a:t>c</a:t>
            </a:r>
            <a:r>
              <a:rPr sz="1500" strike="sngStrike" spc="-4" dirty="0">
                <a:latin typeface="Calibri"/>
                <a:cs typeface="Calibri"/>
              </a:rPr>
              <a:t>h</a:t>
            </a:r>
            <a:r>
              <a:rPr sz="1500" strike="sngStrike" spc="-21" dirty="0">
                <a:latin typeface="Calibri"/>
                <a:cs typeface="Calibri"/>
              </a:rPr>
              <a:t>r</a:t>
            </a:r>
            <a:r>
              <a:rPr sz="1500" strike="sngStrike" spc="-4" dirty="0">
                <a:latin typeface="Calibri"/>
                <a:cs typeface="Calibri"/>
              </a:rPr>
              <a:t>oni</a:t>
            </a:r>
            <a:r>
              <a:rPr sz="1500" strike="sngStrike" spc="-8" dirty="0">
                <a:latin typeface="Calibri"/>
                <a:cs typeface="Calibri"/>
              </a:rPr>
              <a:t>c</a:t>
            </a:r>
            <a:r>
              <a:rPr sz="1500" strike="sngStrike" spc="-4" dirty="0">
                <a:latin typeface="Calibri"/>
                <a:cs typeface="Calibri"/>
              </a:rPr>
              <a:t>i</a:t>
            </a:r>
            <a:r>
              <a:rPr sz="1500" strike="sngStrike" spc="-33" dirty="0">
                <a:latin typeface="Calibri"/>
                <a:cs typeface="Calibri"/>
              </a:rPr>
              <a:t>t</a:t>
            </a:r>
            <a:r>
              <a:rPr sz="1500" strike="sngStrike" spc="-8" dirty="0">
                <a:latin typeface="Calibri"/>
                <a:cs typeface="Calibri"/>
              </a:rPr>
              <a:t>é</a:t>
            </a:r>
            <a:r>
              <a:rPr sz="1500" strike="sngStrike" spc="33" dirty="0">
                <a:latin typeface="Calibri"/>
                <a:cs typeface="Calibri"/>
              </a:rPr>
              <a:t> </a:t>
            </a:r>
            <a:r>
              <a:rPr sz="1500" strike="sngStrike" spc="-12" dirty="0">
                <a:latin typeface="Calibri"/>
                <a:cs typeface="Calibri"/>
              </a:rPr>
              <a:t>d</a:t>
            </a:r>
            <a:r>
              <a:rPr sz="1500" strike="sngStrike" spc="-4" dirty="0">
                <a:latin typeface="Calibri"/>
                <a:cs typeface="Calibri"/>
              </a:rPr>
              <a:t>e</a:t>
            </a:r>
            <a:r>
              <a:rPr sz="1500" strike="sngStrike" dirty="0">
                <a:latin typeface="Calibri"/>
                <a:cs typeface="Calibri"/>
              </a:rPr>
              <a:t>s I</a:t>
            </a:r>
            <a:r>
              <a:rPr sz="1500" strike="sngStrike" spc="-25" dirty="0">
                <a:latin typeface="Calibri"/>
                <a:cs typeface="Calibri"/>
              </a:rPr>
              <a:t>O</a:t>
            </a:r>
            <a:r>
              <a:rPr sz="1500" strike="sngStrike" spc="-12" dirty="0">
                <a:latin typeface="Calibri"/>
                <a:cs typeface="Calibri"/>
              </a:rPr>
              <a:t>A</a:t>
            </a:r>
            <a:endParaRPr sz="1500" dirty="0">
              <a:latin typeface="Calibri"/>
              <a:cs typeface="Calibri"/>
            </a:endParaRPr>
          </a:p>
          <a:p>
            <a:pPr marL="159802" indent="-149219">
              <a:buAutoNum type="alphaUcPeriod"/>
              <a:tabLst>
                <a:tab pos="160331" algn="l"/>
              </a:tabLst>
            </a:pPr>
            <a:r>
              <a:rPr sz="1500" strike="sngStrike" spc="-133" dirty="0">
                <a:latin typeface="Calibri"/>
                <a:cs typeface="Calibri"/>
              </a:rPr>
              <a:t>T</a:t>
            </a:r>
            <a:r>
              <a:rPr sz="1500" strike="sngStrike" spc="-4" dirty="0">
                <a:latin typeface="Calibri"/>
                <a:cs typeface="Calibri"/>
              </a:rPr>
              <a:t>ou</a:t>
            </a:r>
            <a:r>
              <a:rPr sz="1500" strike="sngStrike" spc="-25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es </a:t>
            </a:r>
            <a:r>
              <a:rPr sz="1500" strike="sngStrike" spc="-4" dirty="0">
                <a:latin typeface="Calibri"/>
                <a:cs typeface="Calibri"/>
              </a:rPr>
              <a:t>l</a:t>
            </a:r>
            <a:r>
              <a:rPr sz="1500" strike="sngStrike" dirty="0">
                <a:latin typeface="Calibri"/>
                <a:cs typeface="Calibri"/>
              </a:rPr>
              <a:t>es </a:t>
            </a:r>
            <a:r>
              <a:rPr sz="1500" strike="sngStrike" spc="-4" dirty="0">
                <a:latin typeface="Calibri"/>
                <a:cs typeface="Calibri"/>
              </a:rPr>
              <a:t>souches</a:t>
            </a:r>
            <a:r>
              <a:rPr sz="1500" strike="sngStrike" spc="4" dirty="0">
                <a:latin typeface="Calibri"/>
                <a:cs typeface="Calibri"/>
              </a:rPr>
              <a:t> </a:t>
            </a:r>
            <a:r>
              <a:rPr sz="1500" strike="sngStrike" spc="-4" dirty="0">
                <a:latin typeface="Calibri"/>
                <a:cs typeface="Calibri"/>
              </a:rPr>
              <a:t>de</a:t>
            </a:r>
            <a:r>
              <a:rPr sz="1500" strike="sngStrike" spc="21" dirty="0">
                <a:latin typeface="Calibri"/>
                <a:cs typeface="Calibri"/>
              </a:rPr>
              <a:t> </a:t>
            </a:r>
            <a:r>
              <a:rPr sz="1500" i="1" strike="sngStrike" spc="-4" dirty="0">
                <a:latin typeface="Calibri"/>
                <a:cs typeface="Calibri"/>
              </a:rPr>
              <a:t>S.</a:t>
            </a:r>
            <a:r>
              <a:rPr sz="1500" i="1" strike="sngStrike" spc="-8" dirty="0">
                <a:latin typeface="Calibri"/>
                <a:cs typeface="Calibri"/>
              </a:rPr>
              <a:t> </a:t>
            </a:r>
            <a:r>
              <a:rPr sz="1500" i="1" strike="sngStrike" spc="-4" dirty="0">
                <a:latin typeface="Calibri"/>
                <a:cs typeface="Calibri"/>
              </a:rPr>
              <a:t>au</a:t>
            </a:r>
            <a:r>
              <a:rPr sz="1500" i="1" strike="sngStrike" spc="-12" dirty="0">
                <a:latin typeface="Calibri"/>
                <a:cs typeface="Calibri"/>
              </a:rPr>
              <a:t>r</a:t>
            </a:r>
            <a:r>
              <a:rPr sz="1500" i="1" strike="sngStrike" dirty="0">
                <a:latin typeface="Calibri"/>
                <a:cs typeface="Calibri"/>
              </a:rPr>
              <a:t>eus </a:t>
            </a:r>
            <a:r>
              <a:rPr sz="1500" strike="sngStrike" spc="-4" dirty="0">
                <a:latin typeface="Calibri"/>
                <a:cs typeface="Calibri"/>
              </a:rPr>
              <a:t>o</a:t>
            </a:r>
            <a:r>
              <a:rPr sz="1500" strike="sngStrike" spc="-12" dirty="0">
                <a:latin typeface="Calibri"/>
                <a:cs typeface="Calibri"/>
              </a:rPr>
              <a:t>n</a:t>
            </a:r>
            <a:r>
              <a:rPr sz="1500" strike="sngStrike" dirty="0">
                <a:latin typeface="Calibri"/>
                <a:cs typeface="Calibri"/>
              </a:rPr>
              <a:t>t</a:t>
            </a:r>
            <a:r>
              <a:rPr sz="1500" strike="sngStrike" spc="4" dirty="0">
                <a:latin typeface="Calibri"/>
                <a:cs typeface="Calibri"/>
              </a:rPr>
              <a:t> </a:t>
            </a:r>
            <a:r>
              <a:rPr sz="1500" strike="sngStrike" spc="-8" dirty="0">
                <a:latin typeface="Calibri"/>
                <a:cs typeface="Calibri"/>
              </a:rPr>
              <a:t>l</a:t>
            </a:r>
            <a:r>
              <a:rPr sz="1500" strike="sngStrike" dirty="0">
                <a:latin typeface="Calibri"/>
                <a:cs typeface="Calibri"/>
              </a:rPr>
              <a:t>a</a:t>
            </a:r>
            <a:r>
              <a:rPr sz="1500" strike="sngStrike" spc="-4" dirty="0">
                <a:latin typeface="Calibri"/>
                <a:cs typeface="Calibri"/>
              </a:rPr>
              <a:t> </a:t>
            </a:r>
            <a:r>
              <a:rPr sz="1500" strike="sngStrike" dirty="0">
                <a:latin typeface="Calibri"/>
                <a:cs typeface="Calibri"/>
              </a:rPr>
              <a:t>même </a:t>
            </a:r>
            <a:r>
              <a:rPr sz="1500" strike="sngStrike" spc="-17" dirty="0">
                <a:latin typeface="Calibri"/>
                <a:cs typeface="Calibri"/>
              </a:rPr>
              <a:t>c</a:t>
            </a:r>
            <a:r>
              <a:rPr sz="1500" strike="sngStrike" dirty="0">
                <a:latin typeface="Calibri"/>
                <a:cs typeface="Calibri"/>
              </a:rPr>
              <a:t>apac</a:t>
            </a:r>
            <a:r>
              <a:rPr sz="1500" strike="sngStrike" spc="-12" dirty="0">
                <a:latin typeface="Calibri"/>
                <a:cs typeface="Calibri"/>
              </a:rPr>
              <a:t>i</a:t>
            </a:r>
            <a:r>
              <a:rPr sz="1500" strike="sngStrike" spc="-25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é</a:t>
            </a:r>
            <a:r>
              <a:rPr sz="1500" strike="sngStrike" spc="21" dirty="0">
                <a:latin typeface="Calibri"/>
                <a:cs typeface="Calibri"/>
              </a:rPr>
              <a:t> </a:t>
            </a:r>
            <a:r>
              <a:rPr sz="1500" strike="sngStrike" spc="-4" dirty="0">
                <a:latin typeface="Calibri"/>
                <a:cs typeface="Calibri"/>
              </a:rPr>
              <a:t>de</a:t>
            </a:r>
            <a:r>
              <a:rPr sz="1500" strike="sngStrike" spc="12" dirty="0">
                <a:latin typeface="Calibri"/>
                <a:cs typeface="Calibri"/>
              </a:rPr>
              <a:t> </a:t>
            </a:r>
            <a:r>
              <a:rPr sz="1500" strike="sngStrike" spc="-4" dirty="0">
                <a:latin typeface="Calibri"/>
                <a:cs typeface="Calibri"/>
              </a:rPr>
              <a:t>pe</a:t>
            </a:r>
            <a:r>
              <a:rPr sz="1500" strike="sngStrike" spc="-29" dirty="0">
                <a:latin typeface="Calibri"/>
                <a:cs typeface="Calibri"/>
              </a:rPr>
              <a:t>r</a:t>
            </a:r>
            <a:r>
              <a:rPr sz="1500" strike="sngStrike" spc="-4" dirty="0">
                <a:latin typeface="Calibri"/>
                <a:cs typeface="Calibri"/>
              </a:rPr>
              <a:t>si</a:t>
            </a:r>
            <a:r>
              <a:rPr sz="1500" strike="sngStrike" spc="-21" dirty="0">
                <a:latin typeface="Calibri"/>
                <a:cs typeface="Calibri"/>
              </a:rPr>
              <a:t>s</a:t>
            </a:r>
            <a:r>
              <a:rPr sz="1500" strike="sngStrike" spc="-25" dirty="0">
                <a:latin typeface="Calibri"/>
                <a:cs typeface="Calibri"/>
              </a:rPr>
              <a:t>t</a:t>
            </a:r>
            <a:r>
              <a:rPr sz="1500" strike="sngStrike" dirty="0">
                <a:latin typeface="Calibri"/>
                <a:cs typeface="Calibri"/>
              </a:rPr>
              <a:t>ance</a:t>
            </a:r>
            <a:r>
              <a:rPr sz="1500" strike="sngStrike" spc="4" dirty="0">
                <a:latin typeface="Calibri"/>
                <a:cs typeface="Calibri"/>
              </a:rPr>
              <a:t> </a:t>
            </a:r>
            <a:r>
              <a:rPr sz="1500" strike="sngStrike" spc="-8" dirty="0">
                <a:latin typeface="Calibri"/>
                <a:cs typeface="Calibri"/>
              </a:rPr>
              <a:t>i</a:t>
            </a:r>
            <a:r>
              <a:rPr sz="1500" strike="sngStrike" spc="-12" dirty="0">
                <a:latin typeface="Calibri"/>
                <a:cs typeface="Calibri"/>
              </a:rPr>
              <a:t>n</a:t>
            </a:r>
            <a:r>
              <a:rPr sz="1500" strike="sngStrike" dirty="0">
                <a:latin typeface="Calibri"/>
                <a:cs typeface="Calibri"/>
              </a:rPr>
              <a:t>t</a:t>
            </a:r>
            <a:r>
              <a:rPr sz="1500" strike="sngStrike" spc="-37" dirty="0">
                <a:latin typeface="Calibri"/>
                <a:cs typeface="Calibri"/>
              </a:rPr>
              <a:t>r</a:t>
            </a:r>
            <a:r>
              <a:rPr sz="1500" strike="sngStrike" spc="12" dirty="0">
                <a:latin typeface="Calibri"/>
                <a:cs typeface="Calibri"/>
              </a:rPr>
              <a:t>a</a:t>
            </a:r>
            <a:r>
              <a:rPr sz="1500" strike="sngStrike" dirty="0">
                <a:latin typeface="Calibri"/>
                <a:cs typeface="Calibri"/>
              </a:rPr>
              <a:t>-</a:t>
            </a:r>
            <a:r>
              <a:rPr sz="1500" strike="sngStrike" spc="-8" dirty="0">
                <a:latin typeface="Calibri"/>
                <a:cs typeface="Calibri"/>
              </a:rPr>
              <a:t>c</a:t>
            </a:r>
            <a:r>
              <a:rPr sz="1500" strike="sngStrike" dirty="0">
                <a:latin typeface="Calibri"/>
                <a:cs typeface="Calibri"/>
              </a:rPr>
              <a:t>el</a:t>
            </a:r>
            <a:r>
              <a:rPr sz="1500" strike="sngStrike" spc="-8" dirty="0">
                <a:latin typeface="Calibri"/>
                <a:cs typeface="Calibri"/>
              </a:rPr>
              <a:t>l</a:t>
            </a:r>
            <a:r>
              <a:rPr sz="1500" strike="sngStrike" spc="-4" dirty="0">
                <a:latin typeface="Calibri"/>
                <a:cs typeface="Calibri"/>
              </a:rPr>
              <a:t>ula</a:t>
            </a:r>
            <a:r>
              <a:rPr sz="1500" strike="sngStrike" spc="-8" dirty="0">
                <a:latin typeface="Calibri"/>
                <a:cs typeface="Calibri"/>
              </a:rPr>
              <a:t>i</a:t>
            </a:r>
            <a:r>
              <a:rPr sz="1500" strike="sngStrike" spc="-25" dirty="0">
                <a:latin typeface="Calibri"/>
                <a:cs typeface="Calibri"/>
              </a:rPr>
              <a:t>r</a:t>
            </a:r>
            <a:r>
              <a:rPr sz="1500" strike="sngStrike" dirty="0">
                <a:latin typeface="Calibri"/>
                <a:cs typeface="Calibri"/>
              </a:rPr>
              <a:t>e</a:t>
            </a:r>
            <a:endParaRPr sz="1500" dirty="0">
              <a:latin typeface="Calibri"/>
              <a:cs typeface="Calibri"/>
            </a:endParaRPr>
          </a:p>
          <a:p>
            <a:pPr marL="296321" marR="59264" indent="-285739">
              <a:buClr>
                <a:srgbClr val="00AF50"/>
              </a:buClr>
              <a:buFont typeface="Calibri"/>
              <a:buAutoNum type="alphaUcPeriod" startAt="4"/>
              <a:tabLst>
                <a:tab pos="296321" algn="l"/>
              </a:tabLst>
            </a:pP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s sou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es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ca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ab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es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si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lo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 in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acel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lu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la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so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me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t p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8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x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iq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es</a:t>
            </a:r>
            <a:endParaRPr sz="1500" dirty="0">
              <a:latin typeface="Calibri"/>
              <a:cs typeface="Calibri"/>
            </a:endParaRPr>
          </a:p>
          <a:p>
            <a:pPr marL="296321" marR="112708" indent="-285739">
              <a:buClr>
                <a:srgbClr val="00AF50"/>
              </a:buClr>
              <a:buFont typeface="Calibri"/>
              <a:buAutoNum type="alphaUcPeriod" startAt="4"/>
              <a:tabLst>
                <a:tab pos="296321" algn="l"/>
              </a:tabLst>
            </a:pPr>
            <a:r>
              <a:rPr sz="1500" b="1" spc="-117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500" b="1" spc="-100" dirty="0">
                <a:solidFill>
                  <a:srgbClr val="00AF50"/>
                </a:solidFill>
                <a:latin typeface="Calibri"/>
                <a:cs typeface="Calibri"/>
              </a:rPr>
              <a:t>’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adic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du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oir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ac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lu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ai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ou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ait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un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njeu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im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t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po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limi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la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4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le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s 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é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ci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es</a:t>
            </a:r>
            <a:r>
              <a:rPr sz="1500" b="1" spc="-2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500" b="1" spc="-37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12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5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500" b="1" spc="-21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ap</a:t>
            </a:r>
            <a:r>
              <a:rPr sz="1500" b="1" spc="-33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yl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-4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iq</a:t>
            </a:r>
            <a:r>
              <a:rPr sz="1500" b="1" spc="-17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500" b="1" spc="-8" dirty="0">
                <a:solidFill>
                  <a:srgbClr val="00AF50"/>
                </a:solidFill>
                <a:latin typeface="Calibri"/>
                <a:cs typeface="Calibri"/>
              </a:rPr>
              <a:t>es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7478" y="3438216"/>
            <a:ext cx="1166770" cy="205836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0" y="3597542"/>
            <a:ext cx="2137410" cy="1863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58914" y="4121150"/>
            <a:ext cx="140229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3" marR="4233"/>
            <a:r>
              <a:rPr sz="1500" i="1" spc="-8" dirty="0">
                <a:latin typeface="Calibri"/>
                <a:cs typeface="Calibri"/>
              </a:rPr>
              <a:t>Bosse,</a:t>
            </a:r>
            <a:r>
              <a:rPr sz="1500" i="1" spc="4" dirty="0">
                <a:latin typeface="Calibri"/>
                <a:cs typeface="Calibri"/>
              </a:rPr>
              <a:t> </a:t>
            </a:r>
            <a:r>
              <a:rPr sz="1500" i="1" spc="-8" dirty="0">
                <a:latin typeface="Calibri"/>
                <a:cs typeface="Calibri"/>
              </a:rPr>
              <a:t>2005</a:t>
            </a:r>
            <a:r>
              <a:rPr sz="1500" i="1" spc="-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O</a:t>
            </a:r>
            <a:r>
              <a:rPr sz="1500" spc="-21" dirty="0">
                <a:latin typeface="Calibri"/>
                <a:cs typeface="Calibri"/>
              </a:rPr>
              <a:t>s</a:t>
            </a:r>
            <a:r>
              <a:rPr sz="1500" spc="-33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éi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spc="-8" dirty="0">
                <a:latin typeface="Calibri"/>
                <a:cs typeface="Calibri"/>
              </a:rPr>
              <a:t>e</a:t>
            </a:r>
            <a:r>
              <a:rPr sz="1500" spc="12" dirty="0">
                <a:latin typeface="Calibri"/>
                <a:cs typeface="Calibri"/>
              </a:rPr>
              <a:t> </a:t>
            </a:r>
            <a:r>
              <a:rPr sz="1500" spc="-17" dirty="0">
                <a:latin typeface="Calibri"/>
                <a:cs typeface="Calibri"/>
              </a:rPr>
              <a:t>c</a:t>
            </a:r>
            <a:r>
              <a:rPr sz="1500" spc="-4" dirty="0">
                <a:latin typeface="Calibri"/>
                <a:cs typeface="Calibri"/>
              </a:rPr>
              <a:t>h</a:t>
            </a:r>
            <a:r>
              <a:rPr sz="1500" spc="-21" dirty="0">
                <a:latin typeface="Calibri"/>
                <a:cs typeface="Calibri"/>
              </a:rPr>
              <a:t>r</a:t>
            </a:r>
            <a:r>
              <a:rPr sz="1500" spc="-4" dirty="0">
                <a:latin typeface="Calibri"/>
                <a:cs typeface="Calibri"/>
              </a:rPr>
              <a:t>onique ME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2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851587" y="517240"/>
            <a:ext cx="738082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51587" y="37187"/>
            <a:ext cx="8353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       FOCUS : réservoir intracellulaire et thérapeutique</a:t>
            </a:r>
            <a:endParaRPr lang="fr-FR" sz="2500" b="1" i="1" dirty="0"/>
          </a:p>
        </p:txBody>
      </p:sp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594" y="67233"/>
            <a:ext cx="417016" cy="3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615246" y="937287"/>
            <a:ext cx="6762911" cy="4380487"/>
            <a:chOff x="-176106" y="1124744"/>
            <a:chExt cx="8115493" cy="52565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603" y="1124744"/>
              <a:ext cx="6566784" cy="525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372603" y="1340768"/>
              <a:ext cx="463093" cy="388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-176106" y="3031456"/>
              <a:ext cx="2314481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sym typeface="Symbol"/>
                </a:rPr>
                <a:t></a:t>
              </a:r>
              <a:r>
                <a:rPr lang="fr-FR" b="1" dirty="0" smtClean="0">
                  <a:sym typeface="Symbol"/>
                </a:rPr>
                <a:t>log10 pour</a:t>
              </a:r>
            </a:p>
            <a:p>
              <a:pPr algn="ctr"/>
              <a:r>
                <a:rPr lang="fr-FR" b="1" dirty="0" smtClean="0">
                  <a:sym typeface="Symbol"/>
                </a:rPr>
                <a:t>100,000 cellules</a:t>
              </a:r>
              <a:endParaRPr lang="fr-FR" b="1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1914" y="637253"/>
            <a:ext cx="4510794" cy="114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6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851587" y="517240"/>
            <a:ext cx="738082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51587" y="37187"/>
            <a:ext cx="8353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       FOCUS : réservoir intracellulaire et thérapeutique</a:t>
            </a:r>
            <a:endParaRPr lang="fr-FR" sz="2500" b="1" i="1" dirty="0"/>
          </a:p>
        </p:txBody>
      </p:sp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594" y="67233"/>
            <a:ext cx="417016" cy="3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36" y="937287"/>
            <a:ext cx="5472320" cy="438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2447702" y="4460858"/>
            <a:ext cx="1440160" cy="676895"/>
          </a:xfrm>
          <a:custGeom>
            <a:avLst/>
            <a:gdLst>
              <a:gd name="connsiteX0" fmla="*/ 150126 w 2053989"/>
              <a:gd name="connsiteY0" fmla="*/ 928048 h 928048"/>
              <a:gd name="connsiteX1" fmla="*/ 1078174 w 2053989"/>
              <a:gd name="connsiteY1" fmla="*/ 928048 h 928048"/>
              <a:gd name="connsiteX2" fmla="*/ 2053989 w 2053989"/>
              <a:gd name="connsiteY2" fmla="*/ 0 h 928048"/>
              <a:gd name="connsiteX3" fmla="*/ 962168 w 2053989"/>
              <a:gd name="connsiteY3" fmla="*/ 0 h 928048"/>
              <a:gd name="connsiteX4" fmla="*/ 0 w 2053989"/>
              <a:gd name="connsiteY4" fmla="*/ 921224 h 928048"/>
              <a:gd name="connsiteX5" fmla="*/ 150126 w 2053989"/>
              <a:gd name="connsiteY5" fmla="*/ 928048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989" h="928048">
                <a:moveTo>
                  <a:pt x="150126" y="928048"/>
                </a:moveTo>
                <a:lnTo>
                  <a:pt x="1078174" y="928048"/>
                </a:lnTo>
                <a:lnTo>
                  <a:pt x="2053989" y="0"/>
                </a:lnTo>
                <a:lnTo>
                  <a:pt x="962168" y="0"/>
                </a:lnTo>
                <a:lnTo>
                  <a:pt x="0" y="921224"/>
                </a:lnTo>
                <a:lnTo>
                  <a:pt x="150126" y="928048"/>
                </a:lnTo>
                <a:close/>
              </a:path>
            </a:pathLst>
          </a:custGeom>
          <a:solidFill>
            <a:srgbClr val="C0504D">
              <a:alpha val="3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05836" y="1117307"/>
            <a:ext cx="385911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5246" y="2526214"/>
            <a:ext cx="192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ym typeface="Symbol"/>
              </a:rPr>
              <a:t></a:t>
            </a:r>
            <a:r>
              <a:rPr lang="fr-FR" b="1" dirty="0" smtClean="0">
                <a:sym typeface="Symbol"/>
              </a:rPr>
              <a:t>log10 pour</a:t>
            </a:r>
          </a:p>
          <a:p>
            <a:pPr algn="ctr"/>
            <a:r>
              <a:rPr lang="fr-FR" b="1" dirty="0" smtClean="0">
                <a:sym typeface="Symbol"/>
              </a:rPr>
              <a:t>100,000 cellules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298815" y="513775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Aucune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29866" y="655642"/>
            <a:ext cx="5118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Importance de la localisation intra-cellulaire</a:t>
            </a:r>
          </a:p>
          <a:p>
            <a:pPr marL="238115" indent="-238115">
              <a:buFontTx/>
              <a:buChar char="-"/>
            </a:pPr>
            <a:r>
              <a:rPr lang="fr-FR" i="1" dirty="0" smtClean="0"/>
              <a:t>S. aureus</a:t>
            </a:r>
            <a:r>
              <a:rPr lang="fr-FR" dirty="0" smtClean="0"/>
              <a:t> : </a:t>
            </a:r>
            <a:r>
              <a:rPr lang="fr-FR" dirty="0" err="1" smtClean="0"/>
              <a:t>endolysosomal</a:t>
            </a:r>
            <a:r>
              <a:rPr lang="fr-FR" dirty="0" smtClean="0"/>
              <a:t>, cytoplasme (30%)</a:t>
            </a:r>
          </a:p>
          <a:p>
            <a:pPr marL="238115" indent="-238115">
              <a:buFontTx/>
              <a:buChar char="-"/>
            </a:pPr>
            <a:r>
              <a:rPr lang="fr-FR" dirty="0" smtClean="0"/>
              <a:t>Vancomycine : très lente diffusion </a:t>
            </a:r>
            <a:r>
              <a:rPr lang="fr-FR" dirty="0" err="1" smtClean="0"/>
              <a:t>lysosomale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851587" y="517240"/>
            <a:ext cx="738082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51587" y="37187"/>
            <a:ext cx="8353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       FOCUS : réservoir intracellulaire et thérapeutique</a:t>
            </a:r>
            <a:endParaRPr lang="fr-FR" sz="2500" b="1" i="1" dirty="0"/>
          </a:p>
        </p:txBody>
      </p:sp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594" y="67233"/>
            <a:ext cx="417016" cy="3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36" y="937287"/>
            <a:ext cx="5472320" cy="438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3251853" y="4460858"/>
            <a:ext cx="1440160" cy="676895"/>
          </a:xfrm>
          <a:custGeom>
            <a:avLst/>
            <a:gdLst>
              <a:gd name="connsiteX0" fmla="*/ 150126 w 2053989"/>
              <a:gd name="connsiteY0" fmla="*/ 928048 h 928048"/>
              <a:gd name="connsiteX1" fmla="*/ 1078174 w 2053989"/>
              <a:gd name="connsiteY1" fmla="*/ 928048 h 928048"/>
              <a:gd name="connsiteX2" fmla="*/ 2053989 w 2053989"/>
              <a:gd name="connsiteY2" fmla="*/ 0 h 928048"/>
              <a:gd name="connsiteX3" fmla="*/ 962168 w 2053989"/>
              <a:gd name="connsiteY3" fmla="*/ 0 h 928048"/>
              <a:gd name="connsiteX4" fmla="*/ 0 w 2053989"/>
              <a:gd name="connsiteY4" fmla="*/ 921224 h 928048"/>
              <a:gd name="connsiteX5" fmla="*/ 150126 w 2053989"/>
              <a:gd name="connsiteY5" fmla="*/ 928048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989" h="928048">
                <a:moveTo>
                  <a:pt x="150126" y="928048"/>
                </a:moveTo>
                <a:lnTo>
                  <a:pt x="1078174" y="928048"/>
                </a:lnTo>
                <a:lnTo>
                  <a:pt x="2053989" y="0"/>
                </a:lnTo>
                <a:lnTo>
                  <a:pt x="962168" y="0"/>
                </a:lnTo>
                <a:lnTo>
                  <a:pt x="0" y="921224"/>
                </a:lnTo>
                <a:lnTo>
                  <a:pt x="150126" y="928048"/>
                </a:lnTo>
                <a:close/>
              </a:path>
            </a:pathLst>
          </a:custGeom>
          <a:solidFill>
            <a:srgbClr val="F79646">
              <a:alpha val="3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2447702" y="4460858"/>
            <a:ext cx="1440160" cy="676895"/>
          </a:xfrm>
          <a:custGeom>
            <a:avLst/>
            <a:gdLst>
              <a:gd name="connsiteX0" fmla="*/ 150126 w 2053989"/>
              <a:gd name="connsiteY0" fmla="*/ 928048 h 928048"/>
              <a:gd name="connsiteX1" fmla="*/ 1078174 w 2053989"/>
              <a:gd name="connsiteY1" fmla="*/ 928048 h 928048"/>
              <a:gd name="connsiteX2" fmla="*/ 2053989 w 2053989"/>
              <a:gd name="connsiteY2" fmla="*/ 0 h 928048"/>
              <a:gd name="connsiteX3" fmla="*/ 962168 w 2053989"/>
              <a:gd name="connsiteY3" fmla="*/ 0 h 928048"/>
              <a:gd name="connsiteX4" fmla="*/ 0 w 2053989"/>
              <a:gd name="connsiteY4" fmla="*/ 921224 h 928048"/>
              <a:gd name="connsiteX5" fmla="*/ 150126 w 2053989"/>
              <a:gd name="connsiteY5" fmla="*/ 928048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989" h="928048">
                <a:moveTo>
                  <a:pt x="150126" y="928048"/>
                </a:moveTo>
                <a:lnTo>
                  <a:pt x="1078174" y="928048"/>
                </a:lnTo>
                <a:lnTo>
                  <a:pt x="2053989" y="0"/>
                </a:lnTo>
                <a:lnTo>
                  <a:pt x="962168" y="0"/>
                </a:lnTo>
                <a:lnTo>
                  <a:pt x="0" y="921224"/>
                </a:lnTo>
                <a:lnTo>
                  <a:pt x="150126" y="928048"/>
                </a:lnTo>
                <a:close/>
              </a:path>
            </a:pathLst>
          </a:custGeom>
          <a:solidFill>
            <a:srgbClr val="C0504D">
              <a:alpha val="3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05836" y="1117307"/>
            <a:ext cx="385911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15246" y="2526214"/>
            <a:ext cx="192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ym typeface="Symbol"/>
              </a:rPr>
              <a:t></a:t>
            </a:r>
            <a:r>
              <a:rPr lang="fr-FR" b="1" dirty="0" smtClean="0">
                <a:sym typeface="Symbol"/>
              </a:rPr>
              <a:t>log10 pour</a:t>
            </a:r>
          </a:p>
          <a:p>
            <a:pPr algn="ctr"/>
            <a:r>
              <a:rPr lang="fr-FR" b="1" dirty="0" smtClean="0">
                <a:sym typeface="Symbol"/>
              </a:rPr>
              <a:t>100,000 cellules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972821" y="5137754"/>
            <a:ext cx="1317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6"/>
                </a:solidFill>
              </a:rPr>
              <a:t>bacterio</a:t>
            </a:r>
            <a:endParaRPr lang="fr-FR" b="1" dirty="0" smtClean="0">
              <a:solidFill>
                <a:schemeClr val="accent6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STATIQUE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851587" y="517240"/>
            <a:ext cx="738082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51587" y="37187"/>
            <a:ext cx="8353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       FOCUS : réservoir intracellulaire et thérapeutique</a:t>
            </a:r>
            <a:endParaRPr lang="fr-FR" sz="2500" b="1" i="1" dirty="0"/>
          </a:p>
        </p:txBody>
      </p:sp>
      <p:pic>
        <p:nvPicPr>
          <p:cNvPr id="14" name="Picture 4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594" y="67233"/>
            <a:ext cx="417016" cy="3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36" y="937287"/>
            <a:ext cx="5472320" cy="438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3251853" y="4460858"/>
            <a:ext cx="1440160" cy="676895"/>
          </a:xfrm>
          <a:custGeom>
            <a:avLst/>
            <a:gdLst>
              <a:gd name="connsiteX0" fmla="*/ 150126 w 2053989"/>
              <a:gd name="connsiteY0" fmla="*/ 928048 h 928048"/>
              <a:gd name="connsiteX1" fmla="*/ 1078174 w 2053989"/>
              <a:gd name="connsiteY1" fmla="*/ 928048 h 928048"/>
              <a:gd name="connsiteX2" fmla="*/ 2053989 w 2053989"/>
              <a:gd name="connsiteY2" fmla="*/ 0 h 928048"/>
              <a:gd name="connsiteX3" fmla="*/ 962168 w 2053989"/>
              <a:gd name="connsiteY3" fmla="*/ 0 h 928048"/>
              <a:gd name="connsiteX4" fmla="*/ 0 w 2053989"/>
              <a:gd name="connsiteY4" fmla="*/ 921224 h 928048"/>
              <a:gd name="connsiteX5" fmla="*/ 150126 w 2053989"/>
              <a:gd name="connsiteY5" fmla="*/ 928048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989" h="928048">
                <a:moveTo>
                  <a:pt x="150126" y="928048"/>
                </a:moveTo>
                <a:lnTo>
                  <a:pt x="1078174" y="928048"/>
                </a:lnTo>
                <a:lnTo>
                  <a:pt x="2053989" y="0"/>
                </a:lnTo>
                <a:lnTo>
                  <a:pt x="962168" y="0"/>
                </a:lnTo>
                <a:lnTo>
                  <a:pt x="0" y="921224"/>
                </a:lnTo>
                <a:lnTo>
                  <a:pt x="150126" y="928048"/>
                </a:lnTo>
                <a:close/>
              </a:path>
            </a:pathLst>
          </a:custGeom>
          <a:solidFill>
            <a:srgbClr val="F79646">
              <a:alpha val="3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2447702" y="4460858"/>
            <a:ext cx="1440160" cy="676895"/>
          </a:xfrm>
          <a:custGeom>
            <a:avLst/>
            <a:gdLst>
              <a:gd name="connsiteX0" fmla="*/ 150126 w 2053989"/>
              <a:gd name="connsiteY0" fmla="*/ 928048 h 928048"/>
              <a:gd name="connsiteX1" fmla="*/ 1078174 w 2053989"/>
              <a:gd name="connsiteY1" fmla="*/ 928048 h 928048"/>
              <a:gd name="connsiteX2" fmla="*/ 2053989 w 2053989"/>
              <a:gd name="connsiteY2" fmla="*/ 0 h 928048"/>
              <a:gd name="connsiteX3" fmla="*/ 962168 w 2053989"/>
              <a:gd name="connsiteY3" fmla="*/ 0 h 928048"/>
              <a:gd name="connsiteX4" fmla="*/ 0 w 2053989"/>
              <a:gd name="connsiteY4" fmla="*/ 921224 h 928048"/>
              <a:gd name="connsiteX5" fmla="*/ 150126 w 2053989"/>
              <a:gd name="connsiteY5" fmla="*/ 928048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989" h="928048">
                <a:moveTo>
                  <a:pt x="150126" y="928048"/>
                </a:moveTo>
                <a:lnTo>
                  <a:pt x="1078174" y="928048"/>
                </a:lnTo>
                <a:lnTo>
                  <a:pt x="2053989" y="0"/>
                </a:lnTo>
                <a:lnTo>
                  <a:pt x="962168" y="0"/>
                </a:lnTo>
                <a:lnTo>
                  <a:pt x="0" y="921224"/>
                </a:lnTo>
                <a:lnTo>
                  <a:pt x="150126" y="928048"/>
                </a:lnTo>
                <a:close/>
              </a:path>
            </a:pathLst>
          </a:custGeom>
          <a:solidFill>
            <a:srgbClr val="C0504D">
              <a:alpha val="3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053506" y="4460859"/>
            <a:ext cx="3297870" cy="676895"/>
          </a:xfrm>
          <a:custGeom>
            <a:avLst/>
            <a:gdLst>
              <a:gd name="connsiteX0" fmla="*/ 150126 w 2053989"/>
              <a:gd name="connsiteY0" fmla="*/ 928048 h 928048"/>
              <a:gd name="connsiteX1" fmla="*/ 1078174 w 2053989"/>
              <a:gd name="connsiteY1" fmla="*/ 928048 h 928048"/>
              <a:gd name="connsiteX2" fmla="*/ 2053989 w 2053989"/>
              <a:gd name="connsiteY2" fmla="*/ 0 h 928048"/>
              <a:gd name="connsiteX3" fmla="*/ 962168 w 2053989"/>
              <a:gd name="connsiteY3" fmla="*/ 0 h 928048"/>
              <a:gd name="connsiteX4" fmla="*/ 0 w 2053989"/>
              <a:gd name="connsiteY4" fmla="*/ 921224 h 928048"/>
              <a:gd name="connsiteX5" fmla="*/ 150126 w 2053989"/>
              <a:gd name="connsiteY5" fmla="*/ 928048 h 928048"/>
              <a:gd name="connsiteX0" fmla="*/ 150126 w 2053989"/>
              <a:gd name="connsiteY0" fmla="*/ 928048 h 928048"/>
              <a:gd name="connsiteX1" fmla="*/ 1078174 w 2053989"/>
              <a:gd name="connsiteY1" fmla="*/ 928048 h 928048"/>
              <a:gd name="connsiteX2" fmla="*/ 2053989 w 2053989"/>
              <a:gd name="connsiteY2" fmla="*/ 0 h 928048"/>
              <a:gd name="connsiteX3" fmla="*/ 434633 w 2053989"/>
              <a:gd name="connsiteY3" fmla="*/ 29568 h 928048"/>
              <a:gd name="connsiteX4" fmla="*/ 0 w 2053989"/>
              <a:gd name="connsiteY4" fmla="*/ 921224 h 928048"/>
              <a:gd name="connsiteX5" fmla="*/ 150126 w 2053989"/>
              <a:gd name="connsiteY5" fmla="*/ 928048 h 928048"/>
              <a:gd name="connsiteX0" fmla="*/ 150126 w 2053989"/>
              <a:gd name="connsiteY0" fmla="*/ 928048 h 928048"/>
              <a:gd name="connsiteX1" fmla="*/ 1674519 w 2053989"/>
              <a:gd name="connsiteY1" fmla="*/ 928048 h 928048"/>
              <a:gd name="connsiteX2" fmla="*/ 2053989 w 2053989"/>
              <a:gd name="connsiteY2" fmla="*/ 0 h 928048"/>
              <a:gd name="connsiteX3" fmla="*/ 434633 w 2053989"/>
              <a:gd name="connsiteY3" fmla="*/ 29568 h 928048"/>
              <a:gd name="connsiteX4" fmla="*/ 0 w 2053989"/>
              <a:gd name="connsiteY4" fmla="*/ 921224 h 928048"/>
              <a:gd name="connsiteX5" fmla="*/ 150126 w 2053989"/>
              <a:gd name="connsiteY5" fmla="*/ 928048 h 928048"/>
              <a:gd name="connsiteX0" fmla="*/ 150126 w 2081513"/>
              <a:gd name="connsiteY0" fmla="*/ 898480 h 898480"/>
              <a:gd name="connsiteX1" fmla="*/ 1674519 w 2081513"/>
              <a:gd name="connsiteY1" fmla="*/ 898480 h 898480"/>
              <a:gd name="connsiteX2" fmla="*/ 2081513 w 2081513"/>
              <a:gd name="connsiteY2" fmla="*/ 0 h 898480"/>
              <a:gd name="connsiteX3" fmla="*/ 434633 w 2081513"/>
              <a:gd name="connsiteY3" fmla="*/ 0 h 898480"/>
              <a:gd name="connsiteX4" fmla="*/ 0 w 2081513"/>
              <a:gd name="connsiteY4" fmla="*/ 891656 h 898480"/>
              <a:gd name="connsiteX5" fmla="*/ 150126 w 2081513"/>
              <a:gd name="connsiteY5" fmla="*/ 898480 h 898480"/>
              <a:gd name="connsiteX0" fmla="*/ 150126 w 2104449"/>
              <a:gd name="connsiteY0" fmla="*/ 898480 h 898480"/>
              <a:gd name="connsiteX1" fmla="*/ 1674519 w 2104449"/>
              <a:gd name="connsiteY1" fmla="*/ 898480 h 898480"/>
              <a:gd name="connsiteX2" fmla="*/ 2104449 w 2104449"/>
              <a:gd name="connsiteY2" fmla="*/ 0 h 898480"/>
              <a:gd name="connsiteX3" fmla="*/ 434633 w 2104449"/>
              <a:gd name="connsiteY3" fmla="*/ 0 h 898480"/>
              <a:gd name="connsiteX4" fmla="*/ 0 w 2104449"/>
              <a:gd name="connsiteY4" fmla="*/ 891656 h 898480"/>
              <a:gd name="connsiteX5" fmla="*/ 150126 w 2104449"/>
              <a:gd name="connsiteY5" fmla="*/ 898480 h 89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449" h="898480">
                <a:moveTo>
                  <a:pt x="150126" y="898480"/>
                </a:moveTo>
                <a:lnTo>
                  <a:pt x="1674519" y="898480"/>
                </a:lnTo>
                <a:lnTo>
                  <a:pt x="2104449" y="0"/>
                </a:lnTo>
                <a:lnTo>
                  <a:pt x="434633" y="0"/>
                </a:lnTo>
                <a:lnTo>
                  <a:pt x="0" y="891656"/>
                </a:lnTo>
                <a:lnTo>
                  <a:pt x="150126" y="898480"/>
                </a:lnTo>
                <a:close/>
              </a:path>
            </a:pathLst>
          </a:custGeom>
          <a:solidFill>
            <a:srgbClr val="9BBB59">
              <a:alpha val="3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05836" y="1117307"/>
            <a:ext cx="385911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5246" y="2526214"/>
            <a:ext cx="192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ym typeface="Symbol"/>
              </a:rPr>
              <a:t></a:t>
            </a:r>
            <a:r>
              <a:rPr lang="fr-FR" b="1" dirty="0" smtClean="0">
                <a:sym typeface="Symbol"/>
              </a:rPr>
              <a:t>log10 pour</a:t>
            </a:r>
          </a:p>
          <a:p>
            <a:pPr algn="ctr"/>
            <a:r>
              <a:rPr lang="fr-FR" b="1" dirty="0" smtClean="0">
                <a:sym typeface="Symbol"/>
              </a:rPr>
              <a:t>100,000 cellules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582337" y="703455"/>
            <a:ext cx="5275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Importance des conditions physico-chimiques</a:t>
            </a:r>
          </a:p>
          <a:p>
            <a:pPr marL="238115" indent="-238115">
              <a:buFontTx/>
              <a:buChar char="-"/>
            </a:pPr>
            <a:r>
              <a:rPr lang="fr-FR" dirty="0" smtClean="0"/>
              <a:t>pH optimal : rifampicine</a:t>
            </a:r>
          </a:p>
          <a:p>
            <a:pPr marL="238115" indent="-238115">
              <a:buFontTx/>
              <a:buChar char="-"/>
            </a:pPr>
            <a:r>
              <a:rPr lang="fr-FR" dirty="0" smtClean="0"/>
              <a:t>pH et conformation PLP : oxacilline</a:t>
            </a:r>
            <a:endParaRPr lang="fr-FR" dirty="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803772" y="5506988"/>
            <a:ext cx="75782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000" i="1" dirty="0" err="1">
                <a:latin typeface="Calibri" charset="0"/>
              </a:rPr>
              <a:t>Carryn</a:t>
            </a:r>
            <a:r>
              <a:rPr lang="fr-FR" sz="1000" i="1" dirty="0">
                <a:latin typeface="Calibri" charset="0"/>
              </a:rPr>
              <a:t> et al. Infect Dis Clin </a:t>
            </a:r>
            <a:r>
              <a:rPr lang="fr-FR" sz="1000" i="1" dirty="0" err="1">
                <a:latin typeface="Calibri" charset="0"/>
              </a:rPr>
              <a:t>North</a:t>
            </a:r>
            <a:r>
              <a:rPr lang="fr-FR" sz="1000" i="1" dirty="0">
                <a:latin typeface="Calibri" charset="0"/>
              </a:rPr>
              <a:t> Am 2003 – Lemaire et al. AAC 2007, 2008 et 2009 – Sandberg et al. AAC 2009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091947" y="513775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BACTERICIDIE</a:t>
            </a:r>
            <a:endParaRPr lang="fr-F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L</a:t>
            </a:r>
            <a:r>
              <a:rPr lang="ja-JP" altLang="fr-FR" sz="2400" dirty="0">
                <a:latin typeface="Arial"/>
              </a:rPr>
              <a:t>’</a:t>
            </a:r>
            <a:r>
              <a:rPr lang="fr-FR" sz="2400" dirty="0"/>
              <a:t>activité des antibiotiques est limitée dans l</a:t>
            </a:r>
            <a:r>
              <a:rPr lang="ja-JP" altLang="fr-FR" sz="2400" dirty="0">
                <a:latin typeface="Arial"/>
              </a:rPr>
              <a:t>’</a:t>
            </a:r>
            <a:r>
              <a:rPr lang="fr-FR" sz="2400" dirty="0"/>
              <a:t>os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11500"/>
          </a:xfrm>
        </p:spPr>
        <p:txBody>
          <a:bodyPr/>
          <a:lstStyle/>
          <a:p>
            <a:r>
              <a:rPr lang="fr-FR"/>
              <a:t>Matériel étranger</a:t>
            </a:r>
          </a:p>
          <a:p>
            <a:r>
              <a:rPr lang="fr-FR"/>
              <a:t>Slime</a:t>
            </a:r>
          </a:p>
          <a:p>
            <a:r>
              <a:rPr lang="fr-FR"/>
              <a:t>Conditions anaérobies</a:t>
            </a:r>
          </a:p>
          <a:p>
            <a:r>
              <a:rPr lang="fr-FR"/>
              <a:t>Présence de Calcium</a:t>
            </a:r>
          </a:p>
          <a:p>
            <a:r>
              <a:rPr lang="fr-FR"/>
              <a:t>Séquestres dévascularisés</a:t>
            </a:r>
          </a:p>
          <a:p>
            <a:r>
              <a:rPr lang="fr-FR"/>
              <a:t>Bactéries intracellulaires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06400" y="4826000"/>
            <a:ext cx="8331200" cy="63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9242" tIns="39621" rIns="79242" bIns="3962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/>
              <a:t>Le rapport entre concentration et CMI plasmatique ne se traduit pas nécessairement en « activité locale »</a:t>
            </a:r>
          </a:p>
        </p:txBody>
      </p:sp>
    </p:spTree>
    <p:extLst>
      <p:ext uri="{BB962C8B-B14F-4D97-AF65-F5344CB8AC3E}">
        <p14:creationId xmlns:p14="http://schemas.microsoft.com/office/powerpoint/2010/main" val="17743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2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épaule récalcitrante</a:t>
            </a:r>
            <a:r>
              <a:rPr lang="mr-IN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5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M. Michel C. </a:t>
            </a:r>
            <a:r>
              <a:rPr lang="mr-IN" dirty="0" smtClean="0"/>
              <a:t>–</a:t>
            </a:r>
            <a:r>
              <a:rPr lang="fr-FR" dirty="0" smtClean="0"/>
              <a:t> Né en novembre 1937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Antécédents</a:t>
            </a:r>
          </a:p>
          <a:p>
            <a:pPr lvl="1"/>
            <a:r>
              <a:rPr lang="fr-FR" dirty="0" smtClean="0"/>
              <a:t>HTA</a:t>
            </a:r>
          </a:p>
          <a:p>
            <a:pPr lvl="1"/>
            <a:r>
              <a:rPr lang="fr-FR" dirty="0" smtClean="0"/>
              <a:t>BAV avec défibrillateur implanté (2014)</a:t>
            </a:r>
          </a:p>
          <a:p>
            <a:r>
              <a:rPr lang="fr-FR" dirty="0" smtClean="0"/>
              <a:t>L’histoire débute en décembre 2013</a:t>
            </a:r>
            <a:r>
              <a:rPr lang="mr-IN" dirty="0" smtClean="0"/>
              <a:t>…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50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Histoire orthopédique et infectieuse (1)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1460500"/>
            <a:ext cx="8724900" cy="32766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Décembre 2013 : pose d’une prothèse d’épaule inversée/arthrose</a:t>
            </a:r>
          </a:p>
          <a:p>
            <a:r>
              <a:rPr lang="fr-FR" dirty="0" smtClean="0"/>
              <a:t>Suites initiales « simples »</a:t>
            </a:r>
          </a:p>
          <a:p>
            <a:r>
              <a:rPr lang="fr-FR" dirty="0" smtClean="0"/>
              <a:t>Juin 2014 : infection « aiguë » à </a:t>
            </a:r>
            <a:r>
              <a:rPr lang="fr-FR" i="1" dirty="0" smtClean="0"/>
              <a:t>S. aureus </a:t>
            </a:r>
            <a:r>
              <a:rPr lang="fr-FR" dirty="0" err="1" smtClean="0"/>
              <a:t>Méti-S</a:t>
            </a:r>
            <a:r>
              <a:rPr lang="fr-FR" dirty="0" smtClean="0"/>
              <a:t>, se manifestant par un « écoulement purulent de la cicatrice ».</a:t>
            </a:r>
          </a:p>
          <a:p>
            <a:pPr lvl="1"/>
            <a:r>
              <a:rPr lang="fr-FR" dirty="0" smtClean="0"/>
              <a:t>Lavage chirurgical et </a:t>
            </a:r>
            <a:r>
              <a:rPr lang="fr-FR" dirty="0" err="1" smtClean="0"/>
              <a:t>cloxacilline</a:t>
            </a:r>
            <a:r>
              <a:rPr lang="fr-FR" dirty="0" smtClean="0"/>
              <a:t> 12 g IVSE puis relai rif/quinolones 6 semaines</a:t>
            </a:r>
          </a:p>
          <a:p>
            <a:pPr lvl="1"/>
            <a:r>
              <a:rPr lang="fr-FR" dirty="0" smtClean="0"/>
              <a:t>Amélioration clinique, arrêt des antibiotiques, RAS pendant 4 mois</a:t>
            </a:r>
          </a:p>
          <a:p>
            <a:r>
              <a:rPr lang="fr-FR" dirty="0"/>
              <a:t>D</a:t>
            </a:r>
            <a:r>
              <a:rPr lang="fr-FR" dirty="0" smtClean="0"/>
              <a:t>écembre 2014 : nouvelle tuméfaction, épanchement, ∑ </a:t>
            </a:r>
            <a:r>
              <a:rPr lang="fr-FR" dirty="0" err="1" smtClean="0"/>
              <a:t>inflamm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Nuage 3"/>
          <p:cNvSpPr/>
          <p:nvPr/>
        </p:nvSpPr>
        <p:spPr>
          <a:xfrm>
            <a:off x="1828800" y="4737100"/>
            <a:ext cx="4968240" cy="7931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Qu’auriez-vous fait?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98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26" y="169125"/>
            <a:ext cx="2687333" cy="202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690362" y="2515059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13 janvier 2015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733" y="144931"/>
            <a:ext cx="4294909" cy="51095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96957" y="526190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Juin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6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de la ponction du genou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9085" y="1461538"/>
            <a:ext cx="7886700" cy="3263504"/>
          </a:xfrm>
        </p:spPr>
        <p:txBody>
          <a:bodyPr>
            <a:normAutofit/>
          </a:bodyPr>
          <a:lstStyle/>
          <a:p>
            <a:r>
              <a:rPr lang="fr-FR" sz="1700" dirty="0" smtClean="0"/>
              <a:t>Liquide </a:t>
            </a:r>
            <a:r>
              <a:rPr lang="fr-FR" sz="1700" dirty="0"/>
              <a:t>« purulent »</a:t>
            </a:r>
          </a:p>
          <a:p>
            <a:r>
              <a:rPr lang="fr-FR" sz="1700" dirty="0"/>
              <a:t>GB: </a:t>
            </a:r>
            <a:r>
              <a:rPr lang="fr-FR" sz="1700" dirty="0" smtClean="0"/>
              <a:t>20 000/mm</a:t>
            </a:r>
            <a:r>
              <a:rPr lang="fr-FR" sz="1700" baseline="30000" dirty="0" smtClean="0"/>
              <a:t>3</a:t>
            </a:r>
            <a:r>
              <a:rPr lang="fr-FR" sz="1700" dirty="0"/>
              <a:t>, 90% de PNN</a:t>
            </a:r>
          </a:p>
          <a:p>
            <a:r>
              <a:rPr lang="fr-FR" sz="1700" dirty="0"/>
              <a:t>GR: </a:t>
            </a:r>
            <a:r>
              <a:rPr lang="fr-FR" sz="1700" dirty="0" smtClean="0"/>
              <a:t>5 000/mm</a:t>
            </a:r>
            <a:r>
              <a:rPr lang="fr-FR" sz="1700" baseline="30000" dirty="0" smtClean="0"/>
              <a:t>3</a:t>
            </a:r>
            <a:endParaRPr lang="fr-FR" sz="1700" baseline="30000" dirty="0"/>
          </a:p>
          <a:p>
            <a:r>
              <a:rPr lang="fr-FR" sz="1700" dirty="0"/>
              <a:t> ED: </a:t>
            </a:r>
            <a:r>
              <a:rPr lang="fr-FR" sz="1700" dirty="0" err="1"/>
              <a:t>cocci</a:t>
            </a:r>
            <a:r>
              <a:rPr lang="fr-FR" sz="1700" dirty="0"/>
              <a:t> G+ en </a:t>
            </a:r>
            <a:r>
              <a:rPr lang="fr-FR" sz="1700" dirty="0" smtClean="0"/>
              <a:t>amas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3062" y="2020506"/>
            <a:ext cx="4202723" cy="32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Attitude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Lavage articulaire, changement de toutes les pièces mobiles</a:t>
            </a:r>
          </a:p>
          <a:p>
            <a:r>
              <a:rPr lang="fr-FR" dirty="0"/>
              <a:t>Prélèvements tous positifs </a:t>
            </a:r>
            <a:r>
              <a:rPr lang="fr-FR" dirty="0" smtClean="0"/>
              <a:t>à</a:t>
            </a:r>
            <a:r>
              <a:rPr lang="mr-IN" dirty="0" smtClean="0"/>
              <a:t>…</a:t>
            </a:r>
            <a:r>
              <a:rPr lang="fr-FR" dirty="0" smtClean="0"/>
              <a:t> </a:t>
            </a:r>
            <a:r>
              <a:rPr lang="fr-FR" i="1" dirty="0"/>
              <a:t>P. </a:t>
            </a:r>
            <a:r>
              <a:rPr lang="fr-FR" i="1" dirty="0" err="1" smtClean="0"/>
              <a:t>acnes</a:t>
            </a:r>
            <a:endParaRPr lang="fr-FR" i="1" dirty="0" smtClean="0"/>
          </a:p>
          <a:p>
            <a:endParaRPr lang="fr-FR" dirty="0" smtClean="0"/>
          </a:p>
        </p:txBody>
      </p:sp>
      <p:sp>
        <p:nvSpPr>
          <p:cNvPr id="4" name="Nuage 3"/>
          <p:cNvSpPr/>
          <p:nvPr/>
        </p:nvSpPr>
        <p:spPr>
          <a:xfrm>
            <a:off x="1600200" y="3162300"/>
            <a:ext cx="4905895" cy="18941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Et là, </a:t>
            </a:r>
            <a:r>
              <a:rPr lang="fr-FR" sz="2800" smtClean="0"/>
              <a:t>vous proposez </a:t>
            </a:r>
            <a:r>
              <a:rPr lang="fr-FR" sz="2800" dirty="0" smtClean="0"/>
              <a:t>quoi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626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i="1"/>
              <a:t>Proprionibacterium acnes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416050"/>
            <a:ext cx="8343900" cy="3805238"/>
          </a:xfrm>
        </p:spPr>
        <p:txBody>
          <a:bodyPr/>
          <a:lstStyle/>
          <a:p>
            <a:r>
              <a:rPr lang="fr-FR" sz="1800" dirty="0"/>
              <a:t>Description de souches « invasives</a:t>
            </a:r>
            <a:r>
              <a:rPr lang="fr-FR" altLang="ja-JP" sz="1800" dirty="0"/>
              <a:t> » ayant la capacité de développer un biofilm </a:t>
            </a:r>
            <a:r>
              <a:rPr lang="fr-FR" altLang="ja-JP" sz="1050" dirty="0"/>
              <a:t>(</a:t>
            </a:r>
            <a:r>
              <a:rPr lang="fr-FR" altLang="ja-JP" sz="1050" dirty="0" err="1"/>
              <a:t>Holmberg</a:t>
            </a:r>
            <a:r>
              <a:rPr lang="fr-FR" altLang="ja-JP" sz="1050" dirty="0"/>
              <a:t> </a:t>
            </a:r>
            <a:r>
              <a:rPr lang="fr-FR" altLang="ja-JP" sz="1050" dirty="0" err="1"/>
              <a:t>et.al</a:t>
            </a:r>
            <a:r>
              <a:rPr lang="fr-FR" altLang="ja-JP" sz="1050" dirty="0"/>
              <a:t> Clin </a:t>
            </a:r>
            <a:r>
              <a:rPr lang="fr-FR" altLang="ja-JP" sz="1050" dirty="0" err="1"/>
              <a:t>Microb</a:t>
            </a:r>
            <a:r>
              <a:rPr lang="fr-FR" altLang="ja-JP" sz="1050" dirty="0"/>
              <a:t> </a:t>
            </a:r>
            <a:r>
              <a:rPr lang="fr-FR" altLang="ja-JP" sz="1050" dirty="0" err="1"/>
              <a:t>Inf</a:t>
            </a:r>
            <a:r>
              <a:rPr lang="fr-FR" altLang="ja-JP" sz="1050" dirty="0"/>
              <a:t> 2009)</a:t>
            </a:r>
          </a:p>
          <a:p>
            <a:r>
              <a:rPr lang="fr-FR" sz="1800" dirty="0"/>
              <a:t>Infections </a:t>
            </a:r>
            <a:r>
              <a:rPr lang="fr-FR" sz="1800" dirty="0" smtClean="0"/>
              <a:t>préférentielle </a:t>
            </a:r>
            <a:r>
              <a:rPr lang="fr-FR" sz="1800" dirty="0"/>
              <a:t>des prothèses </a:t>
            </a:r>
            <a:r>
              <a:rPr lang="fr-FR" sz="1800" dirty="0" smtClean="0"/>
              <a:t>d</a:t>
            </a:r>
            <a:r>
              <a:rPr lang="fr-FR" sz="1800" dirty="0" smtClean="0">
                <a:latin typeface="Arial"/>
              </a:rPr>
              <a:t>’</a:t>
            </a:r>
            <a:r>
              <a:rPr lang="fr-FR" sz="1800" dirty="0" smtClean="0"/>
              <a:t>épaule </a:t>
            </a:r>
            <a:r>
              <a:rPr lang="fr-FR" altLang="ja-JP" sz="1050" dirty="0"/>
              <a:t>(Levy et al. CID 2008)</a:t>
            </a:r>
          </a:p>
          <a:p>
            <a:pPr lvl="1"/>
            <a:r>
              <a:rPr lang="fr-FR" altLang="ja-JP" sz="1400" dirty="0">
                <a:cs typeface="ＭＳ Ｐゴシック" charset="0"/>
              </a:rPr>
              <a:t>Rétrospectif</a:t>
            </a:r>
          </a:p>
          <a:p>
            <a:pPr lvl="2"/>
            <a:r>
              <a:rPr lang="fr-FR" altLang="ja-JP" sz="1100" dirty="0">
                <a:cs typeface="ＭＳ Ｐゴシック" charset="0"/>
              </a:rPr>
              <a:t>9 </a:t>
            </a:r>
            <a:r>
              <a:rPr lang="fr-FR" altLang="ja-JP" sz="1100" i="1" dirty="0">
                <a:cs typeface="ＭＳ Ｐゴシック" charset="0"/>
              </a:rPr>
              <a:t>P. </a:t>
            </a:r>
            <a:r>
              <a:rPr lang="fr-FR" altLang="ja-JP" sz="1100" i="1" dirty="0" err="1">
                <a:cs typeface="ＭＳ Ｐゴシック" charset="0"/>
              </a:rPr>
              <a:t>acnes</a:t>
            </a:r>
            <a:r>
              <a:rPr lang="fr-FR" altLang="ja-JP" sz="1100" i="1" dirty="0">
                <a:cs typeface="ＭＳ Ｐゴシック" charset="0"/>
              </a:rPr>
              <a:t> </a:t>
            </a:r>
            <a:r>
              <a:rPr lang="fr-FR" altLang="ja-JP" sz="1100" dirty="0">
                <a:cs typeface="ＭＳ Ｐゴシック" charset="0"/>
              </a:rPr>
              <a:t>pour 16 épaules</a:t>
            </a:r>
            <a:endParaRPr lang="fr-FR" altLang="ja-JP" sz="1100" i="1" dirty="0">
              <a:cs typeface="ＭＳ Ｐゴシック" charset="0"/>
            </a:endParaRPr>
          </a:p>
          <a:p>
            <a:pPr lvl="2"/>
            <a:r>
              <a:rPr lang="fr-FR" altLang="ja-JP" sz="1100" dirty="0">
                <a:cs typeface="ＭＳ Ｐゴシック" charset="0"/>
              </a:rPr>
              <a:t>1 </a:t>
            </a:r>
            <a:r>
              <a:rPr lang="fr-FR" altLang="ja-JP" sz="1100" i="1" dirty="0">
                <a:cs typeface="ＭＳ Ｐゴシック" charset="0"/>
              </a:rPr>
              <a:t>P. </a:t>
            </a:r>
            <a:r>
              <a:rPr lang="fr-FR" altLang="ja-JP" sz="1100" i="1" dirty="0" err="1">
                <a:cs typeface="ＭＳ Ｐゴシック" charset="0"/>
              </a:rPr>
              <a:t>acnes</a:t>
            </a:r>
            <a:r>
              <a:rPr lang="fr-FR" altLang="ja-JP" sz="1100" i="1" dirty="0">
                <a:cs typeface="ＭＳ Ｐゴシック" charset="0"/>
              </a:rPr>
              <a:t> </a:t>
            </a:r>
            <a:r>
              <a:rPr lang="fr-FR" altLang="ja-JP" sz="1100" dirty="0">
                <a:cs typeface="ＭＳ Ｐゴシック" charset="0"/>
              </a:rPr>
              <a:t>pour 233 infections de membre inférieur</a:t>
            </a:r>
            <a:endParaRPr lang="fr-FR" altLang="ja-JP" sz="700" dirty="0">
              <a:cs typeface="ＭＳ Ｐゴシック" charset="0"/>
            </a:endParaRPr>
          </a:p>
          <a:p>
            <a:r>
              <a:rPr lang="fr-FR" altLang="ja-JP" sz="1800" dirty="0" err="1"/>
              <a:t>Spondylodiscites</a:t>
            </a:r>
            <a:r>
              <a:rPr lang="fr-FR" altLang="ja-JP" sz="1800" dirty="0"/>
              <a:t> </a:t>
            </a:r>
            <a:r>
              <a:rPr lang="fr-FR" altLang="ja-JP" sz="1050" dirty="0"/>
              <a:t>(</a:t>
            </a:r>
            <a:r>
              <a:rPr lang="fr-FR" altLang="ja-JP" sz="1050" dirty="0" err="1"/>
              <a:t>Uçkay</a:t>
            </a:r>
            <a:r>
              <a:rPr lang="fr-FR" altLang="ja-JP" sz="1050" dirty="0"/>
              <a:t> et al. Clin </a:t>
            </a:r>
            <a:r>
              <a:rPr lang="fr-FR" altLang="ja-JP" sz="1050" dirty="0" err="1"/>
              <a:t>Microb</a:t>
            </a:r>
            <a:r>
              <a:rPr lang="fr-FR" altLang="ja-JP" sz="1050" dirty="0"/>
              <a:t> </a:t>
            </a:r>
            <a:r>
              <a:rPr lang="fr-FR" altLang="ja-JP" sz="1050" dirty="0" err="1"/>
              <a:t>Inf</a:t>
            </a:r>
            <a:r>
              <a:rPr lang="fr-FR" altLang="ja-JP" sz="1050" dirty="0"/>
              <a:t> 2009)</a:t>
            </a:r>
          </a:p>
          <a:p>
            <a:r>
              <a:rPr lang="fr-FR" altLang="ja-JP" sz="1800" dirty="0"/>
              <a:t>Traitement préférentiel</a:t>
            </a:r>
          </a:p>
          <a:p>
            <a:pPr lvl="1"/>
            <a:r>
              <a:rPr lang="fr-FR" dirty="0"/>
              <a:t>Amoxicilline, </a:t>
            </a:r>
            <a:r>
              <a:rPr lang="fr-FR" dirty="0" smtClean="0"/>
              <a:t>monothérapie</a:t>
            </a:r>
          </a:p>
          <a:p>
            <a:pPr lvl="1"/>
            <a:r>
              <a:rPr lang="fr-FR" dirty="0" smtClean="0"/>
              <a:t>Intérêt d’une bithérapie Rifampicine/</a:t>
            </a:r>
            <a:r>
              <a:rPr lang="fr-FR" dirty="0" err="1" smtClean="0"/>
              <a:t>Moxifloxacine</a:t>
            </a:r>
            <a:r>
              <a:rPr lang="fr-FR" dirty="0" smtClean="0"/>
              <a:t> </a:t>
            </a:r>
            <a:r>
              <a:rPr lang="fr-FR" dirty="0"/>
              <a:t>?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955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Attitude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5" y="2324100"/>
            <a:ext cx="7610475" cy="2897188"/>
          </a:xfrm>
        </p:spPr>
        <p:txBody>
          <a:bodyPr/>
          <a:lstStyle/>
          <a:p>
            <a:r>
              <a:rPr lang="fr-FR" dirty="0"/>
              <a:t>Amoxicilline 12 g IVSE </a:t>
            </a:r>
            <a:r>
              <a:rPr lang="fr-FR" dirty="0" smtClean="0"/>
              <a:t> - 6</a:t>
            </a:r>
            <a:r>
              <a:rPr lang="fr-FR" dirty="0"/>
              <a:t>, semaines</a:t>
            </a:r>
          </a:p>
          <a:p>
            <a:r>
              <a:rPr lang="fr-FR" dirty="0"/>
              <a:t>Amélioration, bien à trois mois </a:t>
            </a:r>
            <a:r>
              <a:rPr lang="fr-FR" dirty="0" smtClean="0"/>
              <a:t>post-arrêt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9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3</a:t>
            </a:r>
            <a:r>
              <a:rPr lang="fr-FR" sz="3600" baseline="30000" dirty="0" smtClean="0"/>
              <a:t>ème</a:t>
            </a:r>
            <a:r>
              <a:rPr lang="fr-FR" sz="3600" dirty="0" smtClean="0"/>
              <a:t> épisode</a:t>
            </a:r>
            <a:r>
              <a:rPr lang="mr-IN" sz="3600" dirty="0" smtClean="0"/>
              <a:t>…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1" y="1416050"/>
            <a:ext cx="8420100" cy="3805238"/>
          </a:xfrm>
        </p:spPr>
        <p:txBody>
          <a:bodyPr>
            <a:normAutofit/>
          </a:bodyPr>
          <a:lstStyle/>
          <a:p>
            <a:r>
              <a:rPr lang="fr-FR" dirty="0" smtClean="0"/>
              <a:t>Un mois plus tard (mai 2015)</a:t>
            </a:r>
          </a:p>
          <a:p>
            <a:pPr lvl="1"/>
            <a:r>
              <a:rPr lang="fr-FR" dirty="0" smtClean="0"/>
              <a:t>Nouvel écoulement purulent, majoration des douleurs et du ∑ inflammatoire.</a:t>
            </a:r>
          </a:p>
        </p:txBody>
      </p:sp>
      <p:sp>
        <p:nvSpPr>
          <p:cNvPr id="4" name="Nuage 3"/>
          <p:cNvSpPr/>
          <p:nvPr/>
        </p:nvSpPr>
        <p:spPr>
          <a:xfrm>
            <a:off x="2133600" y="3009900"/>
            <a:ext cx="4434841" cy="15544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Qu’auriez-vous proposé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984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 en RCP !!!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7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 4" descr="Carte_France_dom_tom-_IOA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988" y="723900"/>
            <a:ext cx="589121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3276600" y="5316538"/>
            <a:ext cx="5638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400" b="1" i="1">
                <a:solidFill>
                  <a:srgbClr val="2E2EDC"/>
                </a:solidFill>
              </a:rPr>
              <a:t>http://www.sante.gouv.fr</a:t>
            </a:r>
          </a:p>
          <a:p>
            <a:pPr algn="r" eaLnBrk="1" hangingPunct="1">
              <a:spcBef>
                <a:spcPct val="50000"/>
              </a:spcBef>
            </a:pPr>
            <a:endParaRPr lang="fr-FR" sz="1400" b="1" i="1">
              <a:solidFill>
                <a:srgbClr val="2E2EDC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8305800" cy="393700"/>
          </a:xfrm>
          <a:solidFill>
            <a:srgbClr val="FFFFFF"/>
          </a:solidFill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2E2EDC"/>
                </a:solidFill>
                <a:ea typeface="+mj-ea"/>
                <a:cs typeface="+mj-cs"/>
              </a:rPr>
              <a:t>Centres de référence des infections ostéo-articulaires complexes</a:t>
            </a:r>
            <a:endParaRPr lang="fr-FR" sz="1100" b="1" dirty="0" smtClean="0">
              <a:solidFill>
                <a:srgbClr val="2E2EDC"/>
              </a:solidFill>
              <a:ea typeface="+mj-ea"/>
              <a:cs typeface="+mj-cs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704387" y="1830000"/>
            <a:ext cx="2905739" cy="1800000"/>
          </a:xfrm>
          <a:custGeom>
            <a:avLst/>
            <a:gdLst>
              <a:gd name="connsiteX0" fmla="*/ 5660 w 2905739"/>
              <a:gd name="connsiteY0" fmla="*/ 170000 h 1800000"/>
              <a:gd name="connsiteX1" fmla="*/ 5660 w 2905739"/>
              <a:gd name="connsiteY1" fmla="*/ 170000 h 1800000"/>
              <a:gd name="connsiteX2" fmla="*/ 20660 w 2905739"/>
              <a:gd name="connsiteY2" fmla="*/ 125000 h 1800000"/>
              <a:gd name="connsiteX3" fmla="*/ 40661 w 2905739"/>
              <a:gd name="connsiteY3" fmla="*/ 110000 h 1800000"/>
              <a:gd name="connsiteX4" fmla="*/ 75662 w 2905739"/>
              <a:gd name="connsiteY4" fmla="*/ 90000 h 1800000"/>
              <a:gd name="connsiteX5" fmla="*/ 90662 w 2905739"/>
              <a:gd name="connsiteY5" fmla="*/ 80000 h 1800000"/>
              <a:gd name="connsiteX6" fmla="*/ 125663 w 2905739"/>
              <a:gd name="connsiteY6" fmla="*/ 70000 h 1800000"/>
              <a:gd name="connsiteX7" fmla="*/ 170664 w 2905739"/>
              <a:gd name="connsiteY7" fmla="*/ 50000 h 1800000"/>
              <a:gd name="connsiteX8" fmla="*/ 185665 w 2905739"/>
              <a:gd name="connsiteY8" fmla="*/ 45000 h 1800000"/>
              <a:gd name="connsiteX9" fmla="*/ 200665 w 2905739"/>
              <a:gd name="connsiteY9" fmla="*/ 40000 h 1800000"/>
              <a:gd name="connsiteX10" fmla="*/ 215665 w 2905739"/>
              <a:gd name="connsiteY10" fmla="*/ 25000 h 1800000"/>
              <a:gd name="connsiteX11" fmla="*/ 365670 w 2905739"/>
              <a:gd name="connsiteY11" fmla="*/ 35000 h 1800000"/>
              <a:gd name="connsiteX12" fmla="*/ 370670 w 2905739"/>
              <a:gd name="connsiteY12" fmla="*/ 50000 h 1800000"/>
              <a:gd name="connsiteX13" fmla="*/ 385670 w 2905739"/>
              <a:gd name="connsiteY13" fmla="*/ 55000 h 1800000"/>
              <a:gd name="connsiteX14" fmla="*/ 490673 w 2905739"/>
              <a:gd name="connsiteY14" fmla="*/ 50000 h 1800000"/>
              <a:gd name="connsiteX15" fmla="*/ 500673 w 2905739"/>
              <a:gd name="connsiteY15" fmla="*/ 35000 h 1800000"/>
              <a:gd name="connsiteX16" fmla="*/ 510674 w 2905739"/>
              <a:gd name="connsiteY16" fmla="*/ 25000 h 1800000"/>
              <a:gd name="connsiteX17" fmla="*/ 515674 w 2905739"/>
              <a:gd name="connsiteY17" fmla="*/ 10000 h 1800000"/>
              <a:gd name="connsiteX18" fmla="*/ 540674 w 2905739"/>
              <a:gd name="connsiteY18" fmla="*/ 5000 h 1800000"/>
              <a:gd name="connsiteX19" fmla="*/ 570675 w 2905739"/>
              <a:gd name="connsiteY19" fmla="*/ 0 h 1800000"/>
              <a:gd name="connsiteX20" fmla="*/ 650677 w 2905739"/>
              <a:gd name="connsiteY20" fmla="*/ 5000 h 1800000"/>
              <a:gd name="connsiteX21" fmla="*/ 665678 w 2905739"/>
              <a:gd name="connsiteY21" fmla="*/ 10000 h 1800000"/>
              <a:gd name="connsiteX22" fmla="*/ 695679 w 2905739"/>
              <a:gd name="connsiteY22" fmla="*/ 30000 h 1800000"/>
              <a:gd name="connsiteX23" fmla="*/ 720679 w 2905739"/>
              <a:gd name="connsiteY23" fmla="*/ 75000 h 1800000"/>
              <a:gd name="connsiteX24" fmla="*/ 745680 w 2905739"/>
              <a:gd name="connsiteY24" fmla="*/ 100000 h 1800000"/>
              <a:gd name="connsiteX25" fmla="*/ 765681 w 2905739"/>
              <a:gd name="connsiteY25" fmla="*/ 120000 h 1800000"/>
              <a:gd name="connsiteX26" fmla="*/ 770681 w 2905739"/>
              <a:gd name="connsiteY26" fmla="*/ 135000 h 1800000"/>
              <a:gd name="connsiteX27" fmla="*/ 800681 w 2905739"/>
              <a:gd name="connsiteY27" fmla="*/ 145000 h 1800000"/>
              <a:gd name="connsiteX28" fmla="*/ 820682 w 2905739"/>
              <a:gd name="connsiteY28" fmla="*/ 155000 h 1800000"/>
              <a:gd name="connsiteX29" fmla="*/ 880684 w 2905739"/>
              <a:gd name="connsiteY29" fmla="*/ 150000 h 1800000"/>
              <a:gd name="connsiteX30" fmla="*/ 895684 w 2905739"/>
              <a:gd name="connsiteY30" fmla="*/ 140000 h 1800000"/>
              <a:gd name="connsiteX31" fmla="*/ 925685 w 2905739"/>
              <a:gd name="connsiteY31" fmla="*/ 130000 h 1800000"/>
              <a:gd name="connsiteX32" fmla="*/ 940685 w 2905739"/>
              <a:gd name="connsiteY32" fmla="*/ 125000 h 1800000"/>
              <a:gd name="connsiteX33" fmla="*/ 1000687 w 2905739"/>
              <a:gd name="connsiteY33" fmla="*/ 130000 h 1800000"/>
              <a:gd name="connsiteX34" fmla="*/ 1050688 w 2905739"/>
              <a:gd name="connsiteY34" fmla="*/ 140000 h 1800000"/>
              <a:gd name="connsiteX35" fmla="*/ 1065689 w 2905739"/>
              <a:gd name="connsiteY35" fmla="*/ 145000 h 1800000"/>
              <a:gd name="connsiteX36" fmla="*/ 1075689 w 2905739"/>
              <a:gd name="connsiteY36" fmla="*/ 130000 h 1800000"/>
              <a:gd name="connsiteX37" fmla="*/ 1080689 w 2905739"/>
              <a:gd name="connsiteY37" fmla="*/ 115000 h 1800000"/>
              <a:gd name="connsiteX38" fmla="*/ 1095690 w 2905739"/>
              <a:gd name="connsiteY38" fmla="*/ 110000 h 1800000"/>
              <a:gd name="connsiteX39" fmla="*/ 1135691 w 2905739"/>
              <a:gd name="connsiteY39" fmla="*/ 115000 h 1800000"/>
              <a:gd name="connsiteX40" fmla="*/ 1150691 w 2905739"/>
              <a:gd name="connsiteY40" fmla="*/ 130000 h 1800000"/>
              <a:gd name="connsiteX41" fmla="*/ 1165691 w 2905739"/>
              <a:gd name="connsiteY41" fmla="*/ 135000 h 1800000"/>
              <a:gd name="connsiteX42" fmla="*/ 1175692 w 2905739"/>
              <a:gd name="connsiteY42" fmla="*/ 145000 h 1800000"/>
              <a:gd name="connsiteX43" fmla="*/ 1190692 w 2905739"/>
              <a:gd name="connsiteY43" fmla="*/ 155000 h 1800000"/>
              <a:gd name="connsiteX44" fmla="*/ 1200692 w 2905739"/>
              <a:gd name="connsiteY44" fmla="*/ 185000 h 1800000"/>
              <a:gd name="connsiteX45" fmla="*/ 1310695 w 2905739"/>
              <a:gd name="connsiteY45" fmla="*/ 190000 h 1800000"/>
              <a:gd name="connsiteX46" fmla="*/ 1470700 w 2905739"/>
              <a:gd name="connsiteY46" fmla="*/ 200000 h 1800000"/>
              <a:gd name="connsiteX47" fmla="*/ 1500701 w 2905739"/>
              <a:gd name="connsiteY47" fmla="*/ 220000 h 1800000"/>
              <a:gd name="connsiteX48" fmla="*/ 1710706 w 2905739"/>
              <a:gd name="connsiteY48" fmla="*/ 210000 h 1800000"/>
              <a:gd name="connsiteX49" fmla="*/ 1745707 w 2905739"/>
              <a:gd name="connsiteY49" fmla="*/ 210000 h 1800000"/>
              <a:gd name="connsiteX50" fmla="*/ 1750707 w 2905739"/>
              <a:gd name="connsiteY50" fmla="*/ 225000 h 1800000"/>
              <a:gd name="connsiteX51" fmla="*/ 1765708 w 2905739"/>
              <a:gd name="connsiteY51" fmla="*/ 235000 h 1800000"/>
              <a:gd name="connsiteX52" fmla="*/ 1855710 w 2905739"/>
              <a:gd name="connsiteY52" fmla="*/ 245000 h 1800000"/>
              <a:gd name="connsiteX53" fmla="*/ 1870711 w 2905739"/>
              <a:gd name="connsiteY53" fmla="*/ 255000 h 1800000"/>
              <a:gd name="connsiteX54" fmla="*/ 1880711 w 2905739"/>
              <a:gd name="connsiteY54" fmla="*/ 270000 h 1800000"/>
              <a:gd name="connsiteX55" fmla="*/ 1895711 w 2905739"/>
              <a:gd name="connsiteY55" fmla="*/ 275000 h 1800000"/>
              <a:gd name="connsiteX56" fmla="*/ 1935713 w 2905739"/>
              <a:gd name="connsiteY56" fmla="*/ 300000 h 1800000"/>
              <a:gd name="connsiteX57" fmla="*/ 1950713 w 2905739"/>
              <a:gd name="connsiteY57" fmla="*/ 305000 h 1800000"/>
              <a:gd name="connsiteX58" fmla="*/ 1965713 w 2905739"/>
              <a:gd name="connsiteY58" fmla="*/ 310000 h 1800000"/>
              <a:gd name="connsiteX59" fmla="*/ 1975714 w 2905739"/>
              <a:gd name="connsiteY59" fmla="*/ 320000 h 1800000"/>
              <a:gd name="connsiteX60" fmla="*/ 1990714 w 2905739"/>
              <a:gd name="connsiteY60" fmla="*/ 325000 h 1800000"/>
              <a:gd name="connsiteX61" fmla="*/ 2020715 w 2905739"/>
              <a:gd name="connsiteY61" fmla="*/ 345000 h 1800000"/>
              <a:gd name="connsiteX62" fmla="*/ 2060716 w 2905739"/>
              <a:gd name="connsiteY62" fmla="*/ 340000 h 1800000"/>
              <a:gd name="connsiteX63" fmla="*/ 2085717 w 2905739"/>
              <a:gd name="connsiteY63" fmla="*/ 295000 h 1800000"/>
              <a:gd name="connsiteX64" fmla="*/ 2100717 w 2905739"/>
              <a:gd name="connsiteY64" fmla="*/ 285000 h 1800000"/>
              <a:gd name="connsiteX65" fmla="*/ 2115717 w 2905739"/>
              <a:gd name="connsiteY65" fmla="*/ 255000 h 1800000"/>
              <a:gd name="connsiteX66" fmla="*/ 2125718 w 2905739"/>
              <a:gd name="connsiteY66" fmla="*/ 240000 h 1800000"/>
              <a:gd name="connsiteX67" fmla="*/ 2125718 w 2905739"/>
              <a:gd name="connsiteY67" fmla="*/ 190000 h 1800000"/>
              <a:gd name="connsiteX68" fmla="*/ 2120718 w 2905739"/>
              <a:gd name="connsiteY68" fmla="*/ 175000 h 1800000"/>
              <a:gd name="connsiteX69" fmla="*/ 2105717 w 2905739"/>
              <a:gd name="connsiteY69" fmla="*/ 165000 h 1800000"/>
              <a:gd name="connsiteX70" fmla="*/ 2100717 w 2905739"/>
              <a:gd name="connsiteY70" fmla="*/ 130000 h 1800000"/>
              <a:gd name="connsiteX71" fmla="*/ 2120718 w 2905739"/>
              <a:gd name="connsiteY71" fmla="*/ 125000 h 1800000"/>
              <a:gd name="connsiteX72" fmla="*/ 2165719 w 2905739"/>
              <a:gd name="connsiteY72" fmla="*/ 110000 h 1800000"/>
              <a:gd name="connsiteX73" fmla="*/ 2180719 w 2905739"/>
              <a:gd name="connsiteY73" fmla="*/ 100000 h 1800000"/>
              <a:gd name="connsiteX74" fmla="*/ 2235721 w 2905739"/>
              <a:gd name="connsiteY74" fmla="*/ 95000 h 1800000"/>
              <a:gd name="connsiteX75" fmla="*/ 2265722 w 2905739"/>
              <a:gd name="connsiteY75" fmla="*/ 65000 h 1800000"/>
              <a:gd name="connsiteX76" fmla="*/ 2280722 w 2905739"/>
              <a:gd name="connsiteY76" fmla="*/ 50000 h 1800000"/>
              <a:gd name="connsiteX77" fmla="*/ 2310723 w 2905739"/>
              <a:gd name="connsiteY77" fmla="*/ 35000 h 1800000"/>
              <a:gd name="connsiteX78" fmla="*/ 2340724 w 2905739"/>
              <a:gd name="connsiteY78" fmla="*/ 50000 h 1800000"/>
              <a:gd name="connsiteX79" fmla="*/ 2350724 w 2905739"/>
              <a:gd name="connsiteY79" fmla="*/ 80000 h 1800000"/>
              <a:gd name="connsiteX80" fmla="*/ 2375725 w 2905739"/>
              <a:gd name="connsiteY80" fmla="*/ 110000 h 1800000"/>
              <a:gd name="connsiteX81" fmla="*/ 2395725 w 2905739"/>
              <a:gd name="connsiteY81" fmla="*/ 145000 h 1800000"/>
              <a:gd name="connsiteX82" fmla="*/ 2405725 w 2905739"/>
              <a:gd name="connsiteY82" fmla="*/ 175000 h 1800000"/>
              <a:gd name="connsiteX83" fmla="*/ 2440726 w 2905739"/>
              <a:gd name="connsiteY83" fmla="*/ 200000 h 1800000"/>
              <a:gd name="connsiteX84" fmla="*/ 2460727 w 2905739"/>
              <a:gd name="connsiteY84" fmla="*/ 225000 h 1800000"/>
              <a:gd name="connsiteX85" fmla="*/ 2475727 w 2905739"/>
              <a:gd name="connsiteY85" fmla="*/ 235000 h 1800000"/>
              <a:gd name="connsiteX86" fmla="*/ 2485728 w 2905739"/>
              <a:gd name="connsiteY86" fmla="*/ 245000 h 1800000"/>
              <a:gd name="connsiteX87" fmla="*/ 2505728 w 2905739"/>
              <a:gd name="connsiteY87" fmla="*/ 285000 h 1800000"/>
              <a:gd name="connsiteX88" fmla="*/ 2510728 w 2905739"/>
              <a:gd name="connsiteY88" fmla="*/ 300000 h 1800000"/>
              <a:gd name="connsiteX89" fmla="*/ 2675733 w 2905739"/>
              <a:gd name="connsiteY89" fmla="*/ 325000 h 1800000"/>
              <a:gd name="connsiteX90" fmla="*/ 2685733 w 2905739"/>
              <a:gd name="connsiteY90" fmla="*/ 370000 h 1800000"/>
              <a:gd name="connsiteX91" fmla="*/ 2695733 w 2905739"/>
              <a:gd name="connsiteY91" fmla="*/ 415000 h 1800000"/>
              <a:gd name="connsiteX92" fmla="*/ 2750735 w 2905739"/>
              <a:gd name="connsiteY92" fmla="*/ 410000 h 1800000"/>
              <a:gd name="connsiteX93" fmla="*/ 2765735 w 2905739"/>
              <a:gd name="connsiteY93" fmla="*/ 405000 h 1800000"/>
              <a:gd name="connsiteX94" fmla="*/ 2795736 w 2905739"/>
              <a:gd name="connsiteY94" fmla="*/ 400000 h 1800000"/>
              <a:gd name="connsiteX95" fmla="*/ 2900739 w 2905739"/>
              <a:gd name="connsiteY95" fmla="*/ 420000 h 1800000"/>
              <a:gd name="connsiteX96" fmla="*/ 2905739 w 2905739"/>
              <a:gd name="connsiteY96" fmla="*/ 440000 h 1800000"/>
              <a:gd name="connsiteX97" fmla="*/ 2900739 w 2905739"/>
              <a:gd name="connsiteY97" fmla="*/ 485000 h 1800000"/>
              <a:gd name="connsiteX98" fmla="*/ 2890739 w 2905739"/>
              <a:gd name="connsiteY98" fmla="*/ 500000 h 1800000"/>
              <a:gd name="connsiteX99" fmla="*/ 2885738 w 2905739"/>
              <a:gd name="connsiteY99" fmla="*/ 520000 h 1800000"/>
              <a:gd name="connsiteX100" fmla="*/ 2850738 w 2905739"/>
              <a:gd name="connsiteY100" fmla="*/ 550000 h 1800000"/>
              <a:gd name="connsiteX101" fmla="*/ 2835737 w 2905739"/>
              <a:gd name="connsiteY101" fmla="*/ 555000 h 1800000"/>
              <a:gd name="connsiteX102" fmla="*/ 2835737 w 2905739"/>
              <a:gd name="connsiteY102" fmla="*/ 650000 h 1800000"/>
              <a:gd name="connsiteX103" fmla="*/ 2845737 w 2905739"/>
              <a:gd name="connsiteY103" fmla="*/ 665000 h 1800000"/>
              <a:gd name="connsiteX104" fmla="*/ 2835737 w 2905739"/>
              <a:gd name="connsiteY104" fmla="*/ 700000 h 1800000"/>
              <a:gd name="connsiteX105" fmla="*/ 2775735 w 2905739"/>
              <a:gd name="connsiteY105" fmla="*/ 755000 h 1800000"/>
              <a:gd name="connsiteX106" fmla="*/ 2760735 w 2905739"/>
              <a:gd name="connsiteY106" fmla="*/ 765000 h 1800000"/>
              <a:gd name="connsiteX107" fmla="*/ 2805736 w 2905739"/>
              <a:gd name="connsiteY107" fmla="*/ 775000 h 1800000"/>
              <a:gd name="connsiteX108" fmla="*/ 2820737 w 2905739"/>
              <a:gd name="connsiteY108" fmla="*/ 780000 h 1800000"/>
              <a:gd name="connsiteX109" fmla="*/ 2835737 w 2905739"/>
              <a:gd name="connsiteY109" fmla="*/ 790000 h 1800000"/>
              <a:gd name="connsiteX110" fmla="*/ 2845737 w 2905739"/>
              <a:gd name="connsiteY110" fmla="*/ 805000 h 1800000"/>
              <a:gd name="connsiteX111" fmla="*/ 2860738 w 2905739"/>
              <a:gd name="connsiteY111" fmla="*/ 820000 h 1800000"/>
              <a:gd name="connsiteX112" fmla="*/ 2870738 w 2905739"/>
              <a:gd name="connsiteY112" fmla="*/ 865000 h 1800000"/>
              <a:gd name="connsiteX113" fmla="*/ 2875738 w 2905739"/>
              <a:gd name="connsiteY113" fmla="*/ 880000 h 1800000"/>
              <a:gd name="connsiteX114" fmla="*/ 2890739 w 2905739"/>
              <a:gd name="connsiteY114" fmla="*/ 895000 h 1800000"/>
              <a:gd name="connsiteX115" fmla="*/ 2895739 w 2905739"/>
              <a:gd name="connsiteY115" fmla="*/ 910000 h 1800000"/>
              <a:gd name="connsiteX116" fmla="*/ 2890739 w 2905739"/>
              <a:gd name="connsiteY116" fmla="*/ 1020000 h 1800000"/>
              <a:gd name="connsiteX117" fmla="*/ 2870738 w 2905739"/>
              <a:gd name="connsiteY117" fmla="*/ 1030000 h 1800000"/>
              <a:gd name="connsiteX118" fmla="*/ 2840737 w 2905739"/>
              <a:gd name="connsiteY118" fmla="*/ 1040000 h 1800000"/>
              <a:gd name="connsiteX119" fmla="*/ 2765735 w 2905739"/>
              <a:gd name="connsiteY119" fmla="*/ 1045000 h 1800000"/>
              <a:gd name="connsiteX120" fmla="*/ 2745735 w 2905739"/>
              <a:gd name="connsiteY120" fmla="*/ 1050000 h 1800000"/>
              <a:gd name="connsiteX121" fmla="*/ 2725734 w 2905739"/>
              <a:gd name="connsiteY121" fmla="*/ 1065000 h 1800000"/>
              <a:gd name="connsiteX122" fmla="*/ 2705734 w 2905739"/>
              <a:gd name="connsiteY122" fmla="*/ 1075000 h 1800000"/>
              <a:gd name="connsiteX123" fmla="*/ 2695733 w 2905739"/>
              <a:gd name="connsiteY123" fmla="*/ 1105000 h 1800000"/>
              <a:gd name="connsiteX124" fmla="*/ 2690733 w 2905739"/>
              <a:gd name="connsiteY124" fmla="*/ 1145000 h 1800000"/>
              <a:gd name="connsiteX125" fmla="*/ 2655732 w 2905739"/>
              <a:gd name="connsiteY125" fmla="*/ 1160000 h 1800000"/>
              <a:gd name="connsiteX126" fmla="*/ 2635732 w 2905739"/>
              <a:gd name="connsiteY126" fmla="*/ 1185000 h 1800000"/>
              <a:gd name="connsiteX127" fmla="*/ 2610731 w 2905739"/>
              <a:gd name="connsiteY127" fmla="*/ 1210000 h 1800000"/>
              <a:gd name="connsiteX128" fmla="*/ 2595731 w 2905739"/>
              <a:gd name="connsiteY128" fmla="*/ 1230000 h 1800000"/>
              <a:gd name="connsiteX129" fmla="*/ 2555729 w 2905739"/>
              <a:gd name="connsiteY129" fmla="*/ 1220000 h 1800000"/>
              <a:gd name="connsiteX130" fmla="*/ 2525729 w 2905739"/>
              <a:gd name="connsiteY130" fmla="*/ 1205000 h 1800000"/>
              <a:gd name="connsiteX131" fmla="*/ 2270722 w 2905739"/>
              <a:gd name="connsiteY131" fmla="*/ 1210000 h 1800000"/>
              <a:gd name="connsiteX132" fmla="*/ 2250721 w 2905739"/>
              <a:gd name="connsiteY132" fmla="*/ 1215000 h 1800000"/>
              <a:gd name="connsiteX133" fmla="*/ 2220720 w 2905739"/>
              <a:gd name="connsiteY133" fmla="*/ 1220000 h 1800000"/>
              <a:gd name="connsiteX134" fmla="*/ 2210720 w 2905739"/>
              <a:gd name="connsiteY134" fmla="*/ 1235000 h 1800000"/>
              <a:gd name="connsiteX135" fmla="*/ 2185719 w 2905739"/>
              <a:gd name="connsiteY135" fmla="*/ 1240000 h 1800000"/>
              <a:gd name="connsiteX136" fmla="*/ 2170719 w 2905739"/>
              <a:gd name="connsiteY136" fmla="*/ 1250000 h 1800000"/>
              <a:gd name="connsiteX137" fmla="*/ 2150718 w 2905739"/>
              <a:gd name="connsiteY137" fmla="*/ 1245000 h 1800000"/>
              <a:gd name="connsiteX138" fmla="*/ 2135718 w 2905739"/>
              <a:gd name="connsiteY138" fmla="*/ 1240000 h 1800000"/>
              <a:gd name="connsiteX139" fmla="*/ 2100717 w 2905739"/>
              <a:gd name="connsiteY139" fmla="*/ 1245000 h 1800000"/>
              <a:gd name="connsiteX140" fmla="*/ 2045716 w 2905739"/>
              <a:gd name="connsiteY140" fmla="*/ 1290000 h 1800000"/>
              <a:gd name="connsiteX141" fmla="*/ 2030715 w 2905739"/>
              <a:gd name="connsiteY141" fmla="*/ 1300000 h 1800000"/>
              <a:gd name="connsiteX142" fmla="*/ 2020715 w 2905739"/>
              <a:gd name="connsiteY142" fmla="*/ 1415000 h 1800000"/>
              <a:gd name="connsiteX143" fmla="*/ 2010715 w 2905739"/>
              <a:gd name="connsiteY143" fmla="*/ 1445000 h 1800000"/>
              <a:gd name="connsiteX144" fmla="*/ 2020715 w 2905739"/>
              <a:gd name="connsiteY144" fmla="*/ 1460000 h 1800000"/>
              <a:gd name="connsiteX145" fmla="*/ 2050716 w 2905739"/>
              <a:gd name="connsiteY145" fmla="*/ 1455000 h 1800000"/>
              <a:gd name="connsiteX146" fmla="*/ 2035715 w 2905739"/>
              <a:gd name="connsiteY146" fmla="*/ 1545000 h 1800000"/>
              <a:gd name="connsiteX147" fmla="*/ 2005714 w 2905739"/>
              <a:gd name="connsiteY147" fmla="*/ 1540000 h 1800000"/>
              <a:gd name="connsiteX148" fmla="*/ 2020715 w 2905739"/>
              <a:gd name="connsiteY148" fmla="*/ 1505000 h 1800000"/>
              <a:gd name="connsiteX149" fmla="*/ 2015715 w 2905739"/>
              <a:gd name="connsiteY149" fmla="*/ 1480000 h 1800000"/>
              <a:gd name="connsiteX150" fmla="*/ 1975714 w 2905739"/>
              <a:gd name="connsiteY150" fmla="*/ 1500000 h 1800000"/>
              <a:gd name="connsiteX151" fmla="*/ 1965713 w 2905739"/>
              <a:gd name="connsiteY151" fmla="*/ 1525000 h 1800000"/>
              <a:gd name="connsiteX152" fmla="*/ 1930712 w 2905739"/>
              <a:gd name="connsiteY152" fmla="*/ 1575000 h 1800000"/>
              <a:gd name="connsiteX153" fmla="*/ 1895711 w 2905739"/>
              <a:gd name="connsiteY153" fmla="*/ 1620000 h 1800000"/>
              <a:gd name="connsiteX154" fmla="*/ 1865711 w 2905739"/>
              <a:gd name="connsiteY154" fmla="*/ 1640000 h 1800000"/>
              <a:gd name="connsiteX155" fmla="*/ 1855710 w 2905739"/>
              <a:gd name="connsiteY155" fmla="*/ 1650000 h 1800000"/>
              <a:gd name="connsiteX156" fmla="*/ 1810709 w 2905739"/>
              <a:gd name="connsiteY156" fmla="*/ 1670000 h 1800000"/>
              <a:gd name="connsiteX157" fmla="*/ 1795709 w 2905739"/>
              <a:gd name="connsiteY157" fmla="*/ 1710000 h 1800000"/>
              <a:gd name="connsiteX158" fmla="*/ 1770708 w 2905739"/>
              <a:gd name="connsiteY158" fmla="*/ 1745000 h 1800000"/>
              <a:gd name="connsiteX159" fmla="*/ 1760708 w 2905739"/>
              <a:gd name="connsiteY159" fmla="*/ 1760000 h 1800000"/>
              <a:gd name="connsiteX160" fmla="*/ 1730707 w 2905739"/>
              <a:gd name="connsiteY160" fmla="*/ 1775000 h 1800000"/>
              <a:gd name="connsiteX161" fmla="*/ 1705706 w 2905739"/>
              <a:gd name="connsiteY161" fmla="*/ 1780000 h 1800000"/>
              <a:gd name="connsiteX162" fmla="*/ 1675705 w 2905739"/>
              <a:gd name="connsiteY162" fmla="*/ 1795000 h 1800000"/>
              <a:gd name="connsiteX163" fmla="*/ 1660705 w 2905739"/>
              <a:gd name="connsiteY163" fmla="*/ 1800000 h 1800000"/>
              <a:gd name="connsiteX164" fmla="*/ 1615704 w 2905739"/>
              <a:gd name="connsiteY164" fmla="*/ 1795000 h 1800000"/>
              <a:gd name="connsiteX165" fmla="*/ 1570703 w 2905739"/>
              <a:gd name="connsiteY165" fmla="*/ 1765000 h 1800000"/>
              <a:gd name="connsiteX166" fmla="*/ 1560702 w 2905739"/>
              <a:gd name="connsiteY166" fmla="*/ 1750000 h 1800000"/>
              <a:gd name="connsiteX167" fmla="*/ 1545702 w 2905739"/>
              <a:gd name="connsiteY167" fmla="*/ 1720000 h 1800000"/>
              <a:gd name="connsiteX168" fmla="*/ 1490700 w 2905739"/>
              <a:gd name="connsiteY168" fmla="*/ 1695000 h 1800000"/>
              <a:gd name="connsiteX169" fmla="*/ 1455699 w 2905739"/>
              <a:gd name="connsiteY169" fmla="*/ 1680000 h 1800000"/>
              <a:gd name="connsiteX170" fmla="*/ 1440699 w 2905739"/>
              <a:gd name="connsiteY170" fmla="*/ 1670000 h 1800000"/>
              <a:gd name="connsiteX171" fmla="*/ 1430699 w 2905739"/>
              <a:gd name="connsiteY171" fmla="*/ 1655000 h 1800000"/>
              <a:gd name="connsiteX172" fmla="*/ 1400698 w 2905739"/>
              <a:gd name="connsiteY172" fmla="*/ 1635000 h 1800000"/>
              <a:gd name="connsiteX173" fmla="*/ 1385697 w 2905739"/>
              <a:gd name="connsiteY173" fmla="*/ 1625000 h 1800000"/>
              <a:gd name="connsiteX174" fmla="*/ 1350697 w 2905739"/>
              <a:gd name="connsiteY174" fmla="*/ 1600000 h 1800000"/>
              <a:gd name="connsiteX175" fmla="*/ 1340696 w 2905739"/>
              <a:gd name="connsiteY175" fmla="*/ 1585000 h 1800000"/>
              <a:gd name="connsiteX176" fmla="*/ 1310695 w 2905739"/>
              <a:gd name="connsiteY176" fmla="*/ 1565000 h 1800000"/>
              <a:gd name="connsiteX177" fmla="*/ 1290695 w 2905739"/>
              <a:gd name="connsiteY177" fmla="*/ 1535000 h 1800000"/>
              <a:gd name="connsiteX178" fmla="*/ 1280695 w 2905739"/>
              <a:gd name="connsiteY178" fmla="*/ 1520000 h 1800000"/>
              <a:gd name="connsiteX179" fmla="*/ 1270694 w 2905739"/>
              <a:gd name="connsiteY179" fmla="*/ 1510000 h 1800000"/>
              <a:gd name="connsiteX180" fmla="*/ 1265694 w 2905739"/>
              <a:gd name="connsiteY180" fmla="*/ 1495000 h 1800000"/>
              <a:gd name="connsiteX181" fmla="*/ 1280695 w 2905739"/>
              <a:gd name="connsiteY181" fmla="*/ 1430000 h 1800000"/>
              <a:gd name="connsiteX182" fmla="*/ 1295695 w 2905739"/>
              <a:gd name="connsiteY182" fmla="*/ 1425000 h 1800000"/>
              <a:gd name="connsiteX183" fmla="*/ 1295695 w 2905739"/>
              <a:gd name="connsiteY183" fmla="*/ 1410000 h 1800000"/>
              <a:gd name="connsiteX184" fmla="*/ 1280695 w 2905739"/>
              <a:gd name="connsiteY184" fmla="*/ 1425000 h 1800000"/>
              <a:gd name="connsiteX185" fmla="*/ 1260694 w 2905739"/>
              <a:gd name="connsiteY185" fmla="*/ 1450000 h 1800000"/>
              <a:gd name="connsiteX186" fmla="*/ 1255694 w 2905739"/>
              <a:gd name="connsiteY186" fmla="*/ 1465000 h 1800000"/>
              <a:gd name="connsiteX187" fmla="*/ 1220693 w 2905739"/>
              <a:gd name="connsiteY187" fmla="*/ 1440000 h 1800000"/>
              <a:gd name="connsiteX188" fmla="*/ 1210693 w 2905739"/>
              <a:gd name="connsiteY188" fmla="*/ 1425000 h 1800000"/>
              <a:gd name="connsiteX189" fmla="*/ 1205693 w 2905739"/>
              <a:gd name="connsiteY189" fmla="*/ 1410000 h 1800000"/>
              <a:gd name="connsiteX190" fmla="*/ 1190692 w 2905739"/>
              <a:gd name="connsiteY190" fmla="*/ 1405000 h 1800000"/>
              <a:gd name="connsiteX191" fmla="*/ 1160691 w 2905739"/>
              <a:gd name="connsiteY191" fmla="*/ 1385000 h 1800000"/>
              <a:gd name="connsiteX192" fmla="*/ 1150691 w 2905739"/>
              <a:gd name="connsiteY192" fmla="*/ 1365000 h 1800000"/>
              <a:gd name="connsiteX193" fmla="*/ 1145691 w 2905739"/>
              <a:gd name="connsiteY193" fmla="*/ 1345000 h 1800000"/>
              <a:gd name="connsiteX194" fmla="*/ 1135691 w 2905739"/>
              <a:gd name="connsiteY194" fmla="*/ 1305000 h 1800000"/>
              <a:gd name="connsiteX195" fmla="*/ 1125690 w 2905739"/>
              <a:gd name="connsiteY195" fmla="*/ 1200000 h 1800000"/>
              <a:gd name="connsiteX196" fmla="*/ 1120690 w 2905739"/>
              <a:gd name="connsiteY196" fmla="*/ 1185000 h 1800000"/>
              <a:gd name="connsiteX197" fmla="*/ 1090689 w 2905739"/>
              <a:gd name="connsiteY197" fmla="*/ 1165000 h 1800000"/>
              <a:gd name="connsiteX198" fmla="*/ 1070689 w 2905739"/>
              <a:gd name="connsiteY198" fmla="*/ 1135000 h 1800000"/>
              <a:gd name="connsiteX199" fmla="*/ 1040688 w 2905739"/>
              <a:gd name="connsiteY199" fmla="*/ 1125000 h 1800000"/>
              <a:gd name="connsiteX200" fmla="*/ 1025688 w 2905739"/>
              <a:gd name="connsiteY200" fmla="*/ 1110000 h 1800000"/>
              <a:gd name="connsiteX201" fmla="*/ 1010687 w 2905739"/>
              <a:gd name="connsiteY201" fmla="*/ 1080000 h 1800000"/>
              <a:gd name="connsiteX202" fmla="*/ 995687 w 2905739"/>
              <a:gd name="connsiteY202" fmla="*/ 1065000 h 1800000"/>
              <a:gd name="connsiteX203" fmla="*/ 975686 w 2905739"/>
              <a:gd name="connsiteY203" fmla="*/ 1040000 h 1800000"/>
              <a:gd name="connsiteX204" fmla="*/ 960686 w 2905739"/>
              <a:gd name="connsiteY204" fmla="*/ 1025000 h 1800000"/>
              <a:gd name="connsiteX205" fmla="*/ 945685 w 2905739"/>
              <a:gd name="connsiteY205" fmla="*/ 995000 h 1800000"/>
              <a:gd name="connsiteX206" fmla="*/ 930685 w 2905739"/>
              <a:gd name="connsiteY206" fmla="*/ 980000 h 1800000"/>
              <a:gd name="connsiteX207" fmla="*/ 925685 w 2905739"/>
              <a:gd name="connsiteY207" fmla="*/ 900000 h 1800000"/>
              <a:gd name="connsiteX208" fmla="*/ 940685 w 2905739"/>
              <a:gd name="connsiteY208" fmla="*/ 895000 h 1800000"/>
              <a:gd name="connsiteX209" fmla="*/ 955686 w 2905739"/>
              <a:gd name="connsiteY209" fmla="*/ 860000 h 1800000"/>
              <a:gd name="connsiteX210" fmla="*/ 950686 w 2905739"/>
              <a:gd name="connsiteY210" fmla="*/ 815000 h 1800000"/>
              <a:gd name="connsiteX211" fmla="*/ 940685 w 2905739"/>
              <a:gd name="connsiteY211" fmla="*/ 800000 h 1800000"/>
              <a:gd name="connsiteX212" fmla="*/ 950686 w 2905739"/>
              <a:gd name="connsiteY212" fmla="*/ 680000 h 1800000"/>
              <a:gd name="connsiteX213" fmla="*/ 960686 w 2905739"/>
              <a:gd name="connsiteY213" fmla="*/ 695000 h 1800000"/>
              <a:gd name="connsiteX214" fmla="*/ 965686 w 2905739"/>
              <a:gd name="connsiteY214" fmla="*/ 710000 h 1800000"/>
              <a:gd name="connsiteX215" fmla="*/ 970686 w 2905739"/>
              <a:gd name="connsiteY215" fmla="*/ 730000 h 1800000"/>
              <a:gd name="connsiteX216" fmla="*/ 1000687 w 2905739"/>
              <a:gd name="connsiteY216" fmla="*/ 745000 h 1800000"/>
              <a:gd name="connsiteX217" fmla="*/ 990687 w 2905739"/>
              <a:gd name="connsiteY217" fmla="*/ 730000 h 1800000"/>
              <a:gd name="connsiteX218" fmla="*/ 930685 w 2905739"/>
              <a:gd name="connsiteY218" fmla="*/ 740000 h 1800000"/>
              <a:gd name="connsiteX219" fmla="*/ 905684 w 2905739"/>
              <a:gd name="connsiteY219" fmla="*/ 770000 h 1800000"/>
              <a:gd name="connsiteX220" fmla="*/ 890684 w 2905739"/>
              <a:gd name="connsiteY220" fmla="*/ 780000 h 1800000"/>
              <a:gd name="connsiteX221" fmla="*/ 840683 w 2905739"/>
              <a:gd name="connsiteY221" fmla="*/ 765000 h 1800000"/>
              <a:gd name="connsiteX222" fmla="*/ 820682 w 2905739"/>
              <a:gd name="connsiteY222" fmla="*/ 735000 h 1800000"/>
              <a:gd name="connsiteX223" fmla="*/ 800681 w 2905739"/>
              <a:gd name="connsiteY223" fmla="*/ 710000 h 1800000"/>
              <a:gd name="connsiteX224" fmla="*/ 800681 w 2905739"/>
              <a:gd name="connsiteY224" fmla="*/ 655000 h 1800000"/>
              <a:gd name="connsiteX225" fmla="*/ 810682 w 2905739"/>
              <a:gd name="connsiteY225" fmla="*/ 645000 h 1800000"/>
              <a:gd name="connsiteX226" fmla="*/ 735680 w 2905739"/>
              <a:gd name="connsiteY226" fmla="*/ 625000 h 1800000"/>
              <a:gd name="connsiteX227" fmla="*/ 725679 w 2905739"/>
              <a:gd name="connsiteY227" fmla="*/ 645000 h 1800000"/>
              <a:gd name="connsiteX228" fmla="*/ 715679 w 2905739"/>
              <a:gd name="connsiteY228" fmla="*/ 660000 h 1800000"/>
              <a:gd name="connsiteX229" fmla="*/ 710679 w 2905739"/>
              <a:gd name="connsiteY229" fmla="*/ 675000 h 1800000"/>
              <a:gd name="connsiteX230" fmla="*/ 700679 w 2905739"/>
              <a:gd name="connsiteY230" fmla="*/ 690000 h 1800000"/>
              <a:gd name="connsiteX231" fmla="*/ 690678 w 2905739"/>
              <a:gd name="connsiteY231" fmla="*/ 720000 h 1800000"/>
              <a:gd name="connsiteX232" fmla="*/ 685678 w 2905739"/>
              <a:gd name="connsiteY232" fmla="*/ 735000 h 1800000"/>
              <a:gd name="connsiteX233" fmla="*/ 665678 w 2905739"/>
              <a:gd name="connsiteY233" fmla="*/ 760000 h 1800000"/>
              <a:gd name="connsiteX234" fmla="*/ 635677 w 2905739"/>
              <a:gd name="connsiteY234" fmla="*/ 780000 h 1800000"/>
              <a:gd name="connsiteX235" fmla="*/ 525674 w 2905739"/>
              <a:gd name="connsiteY235" fmla="*/ 765000 h 1800000"/>
              <a:gd name="connsiteX236" fmla="*/ 510674 w 2905739"/>
              <a:gd name="connsiteY236" fmla="*/ 750000 h 1800000"/>
              <a:gd name="connsiteX237" fmla="*/ 490673 w 2905739"/>
              <a:gd name="connsiteY237" fmla="*/ 710000 h 1800000"/>
              <a:gd name="connsiteX238" fmla="*/ 470672 w 2905739"/>
              <a:gd name="connsiteY238" fmla="*/ 660000 h 1800000"/>
              <a:gd name="connsiteX239" fmla="*/ 460672 w 2905739"/>
              <a:gd name="connsiteY239" fmla="*/ 630000 h 1800000"/>
              <a:gd name="connsiteX240" fmla="*/ 470672 w 2905739"/>
              <a:gd name="connsiteY240" fmla="*/ 610000 h 1800000"/>
              <a:gd name="connsiteX241" fmla="*/ 500673 w 2905739"/>
              <a:gd name="connsiteY241" fmla="*/ 590000 h 1800000"/>
              <a:gd name="connsiteX242" fmla="*/ 510674 w 2905739"/>
              <a:gd name="connsiteY242" fmla="*/ 575000 h 1800000"/>
              <a:gd name="connsiteX243" fmla="*/ 525674 w 2905739"/>
              <a:gd name="connsiteY243" fmla="*/ 570000 h 1800000"/>
              <a:gd name="connsiteX244" fmla="*/ 530674 w 2905739"/>
              <a:gd name="connsiteY244" fmla="*/ 555000 h 1800000"/>
              <a:gd name="connsiteX245" fmla="*/ 540674 w 2905739"/>
              <a:gd name="connsiteY245" fmla="*/ 540000 h 1800000"/>
              <a:gd name="connsiteX246" fmla="*/ 530674 w 2905739"/>
              <a:gd name="connsiteY246" fmla="*/ 525000 h 1800000"/>
              <a:gd name="connsiteX247" fmla="*/ 520674 w 2905739"/>
              <a:gd name="connsiteY247" fmla="*/ 490000 h 1800000"/>
              <a:gd name="connsiteX248" fmla="*/ 505673 w 2905739"/>
              <a:gd name="connsiteY248" fmla="*/ 480000 h 1800000"/>
              <a:gd name="connsiteX249" fmla="*/ 390670 w 2905739"/>
              <a:gd name="connsiteY249" fmla="*/ 495000 h 1800000"/>
              <a:gd name="connsiteX250" fmla="*/ 365670 w 2905739"/>
              <a:gd name="connsiteY250" fmla="*/ 490000 h 1800000"/>
              <a:gd name="connsiteX251" fmla="*/ 320668 w 2905739"/>
              <a:gd name="connsiteY251" fmla="*/ 470000 h 1800000"/>
              <a:gd name="connsiteX252" fmla="*/ 305668 w 2905739"/>
              <a:gd name="connsiteY252" fmla="*/ 460000 h 1800000"/>
              <a:gd name="connsiteX253" fmla="*/ 285667 w 2905739"/>
              <a:gd name="connsiteY253" fmla="*/ 430000 h 1800000"/>
              <a:gd name="connsiteX254" fmla="*/ 265667 w 2905739"/>
              <a:gd name="connsiteY254" fmla="*/ 410000 h 1800000"/>
              <a:gd name="connsiteX255" fmla="*/ 245666 w 2905739"/>
              <a:gd name="connsiteY255" fmla="*/ 430000 h 1800000"/>
              <a:gd name="connsiteX256" fmla="*/ 210665 w 2905739"/>
              <a:gd name="connsiteY256" fmla="*/ 445000 h 1800000"/>
              <a:gd name="connsiteX257" fmla="*/ 200665 w 2905739"/>
              <a:gd name="connsiteY257" fmla="*/ 460000 h 1800000"/>
              <a:gd name="connsiteX258" fmla="*/ 170664 w 2905739"/>
              <a:gd name="connsiteY258" fmla="*/ 470000 h 1800000"/>
              <a:gd name="connsiteX259" fmla="*/ 120663 w 2905739"/>
              <a:gd name="connsiteY259" fmla="*/ 455000 h 1800000"/>
              <a:gd name="connsiteX260" fmla="*/ 115663 w 2905739"/>
              <a:gd name="connsiteY260" fmla="*/ 435000 h 1800000"/>
              <a:gd name="connsiteX261" fmla="*/ 105662 w 2905739"/>
              <a:gd name="connsiteY261" fmla="*/ 380000 h 1800000"/>
              <a:gd name="connsiteX262" fmla="*/ 95662 w 2905739"/>
              <a:gd name="connsiteY262" fmla="*/ 360000 h 1800000"/>
              <a:gd name="connsiteX263" fmla="*/ 35661 w 2905739"/>
              <a:gd name="connsiteY263" fmla="*/ 355000 h 1800000"/>
              <a:gd name="connsiteX264" fmla="*/ 30660 w 2905739"/>
              <a:gd name="connsiteY264" fmla="*/ 340000 h 1800000"/>
              <a:gd name="connsiteX265" fmla="*/ 5660 w 2905739"/>
              <a:gd name="connsiteY265" fmla="*/ 295000 h 1800000"/>
              <a:gd name="connsiteX266" fmla="*/ 660 w 2905739"/>
              <a:gd name="connsiteY266" fmla="*/ 275000 h 1800000"/>
              <a:gd name="connsiteX267" fmla="*/ 660 w 2905739"/>
              <a:gd name="connsiteY267" fmla="*/ 110000 h 1800000"/>
              <a:gd name="connsiteX268" fmla="*/ 5660 w 2905739"/>
              <a:gd name="connsiteY268" fmla="*/ 17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2905739" h="1800000">
                <a:moveTo>
                  <a:pt x="5660" y="170000"/>
                </a:moveTo>
                <a:lnTo>
                  <a:pt x="5660" y="170000"/>
                </a:lnTo>
                <a:cubicBezTo>
                  <a:pt x="10660" y="155000"/>
                  <a:pt x="12693" y="138657"/>
                  <a:pt x="20660" y="125000"/>
                </a:cubicBezTo>
                <a:cubicBezTo>
                  <a:pt x="24859" y="117802"/>
                  <a:pt x="33880" y="114844"/>
                  <a:pt x="40661" y="110000"/>
                </a:cubicBezTo>
                <a:cubicBezTo>
                  <a:pt x="65029" y="92595"/>
                  <a:pt x="46359" y="106744"/>
                  <a:pt x="75662" y="90000"/>
                </a:cubicBezTo>
                <a:cubicBezTo>
                  <a:pt x="80880" y="87019"/>
                  <a:pt x="85287" y="82687"/>
                  <a:pt x="90662" y="80000"/>
                </a:cubicBezTo>
                <a:cubicBezTo>
                  <a:pt x="97836" y="76413"/>
                  <a:pt x="119254" y="71602"/>
                  <a:pt x="125663" y="70000"/>
                </a:cubicBezTo>
                <a:cubicBezTo>
                  <a:pt x="149434" y="54153"/>
                  <a:pt x="134963" y="61900"/>
                  <a:pt x="170664" y="50000"/>
                </a:cubicBezTo>
                <a:lnTo>
                  <a:pt x="185665" y="45000"/>
                </a:lnTo>
                <a:lnTo>
                  <a:pt x="200665" y="40000"/>
                </a:lnTo>
                <a:cubicBezTo>
                  <a:pt x="205665" y="35000"/>
                  <a:pt x="208610" y="25470"/>
                  <a:pt x="215665" y="25000"/>
                </a:cubicBezTo>
                <a:cubicBezTo>
                  <a:pt x="319568" y="18073"/>
                  <a:pt x="312204" y="17179"/>
                  <a:pt x="365670" y="35000"/>
                </a:cubicBezTo>
                <a:cubicBezTo>
                  <a:pt x="367337" y="40000"/>
                  <a:pt x="366943" y="46273"/>
                  <a:pt x="370670" y="50000"/>
                </a:cubicBezTo>
                <a:cubicBezTo>
                  <a:pt x="374397" y="53727"/>
                  <a:pt x="380400" y="55000"/>
                  <a:pt x="385670" y="55000"/>
                </a:cubicBezTo>
                <a:cubicBezTo>
                  <a:pt x="420711" y="55000"/>
                  <a:pt x="455672" y="51667"/>
                  <a:pt x="490673" y="50000"/>
                </a:cubicBezTo>
                <a:cubicBezTo>
                  <a:pt x="494006" y="45000"/>
                  <a:pt x="496919" y="39692"/>
                  <a:pt x="500673" y="35000"/>
                </a:cubicBezTo>
                <a:cubicBezTo>
                  <a:pt x="503618" y="31319"/>
                  <a:pt x="508248" y="29042"/>
                  <a:pt x="510674" y="25000"/>
                </a:cubicBezTo>
                <a:cubicBezTo>
                  <a:pt x="513386" y="20481"/>
                  <a:pt x="511289" y="12924"/>
                  <a:pt x="515674" y="10000"/>
                </a:cubicBezTo>
                <a:cubicBezTo>
                  <a:pt x="522745" y="5286"/>
                  <a:pt x="532313" y="6520"/>
                  <a:pt x="540674" y="5000"/>
                </a:cubicBezTo>
                <a:cubicBezTo>
                  <a:pt x="550649" y="3186"/>
                  <a:pt x="560675" y="1667"/>
                  <a:pt x="570675" y="0"/>
                </a:cubicBezTo>
                <a:cubicBezTo>
                  <a:pt x="597342" y="1667"/>
                  <a:pt x="624104" y="2203"/>
                  <a:pt x="650677" y="5000"/>
                </a:cubicBezTo>
                <a:cubicBezTo>
                  <a:pt x="655919" y="5552"/>
                  <a:pt x="661070" y="7440"/>
                  <a:pt x="665678" y="10000"/>
                </a:cubicBezTo>
                <a:cubicBezTo>
                  <a:pt x="676184" y="15837"/>
                  <a:pt x="695679" y="30000"/>
                  <a:pt x="695679" y="30000"/>
                </a:cubicBezTo>
                <a:cubicBezTo>
                  <a:pt x="701966" y="48862"/>
                  <a:pt x="703487" y="57808"/>
                  <a:pt x="720679" y="75000"/>
                </a:cubicBezTo>
                <a:lnTo>
                  <a:pt x="745680" y="100000"/>
                </a:lnTo>
                <a:cubicBezTo>
                  <a:pt x="759013" y="139999"/>
                  <a:pt x="739013" y="93334"/>
                  <a:pt x="765681" y="120000"/>
                </a:cubicBezTo>
                <a:cubicBezTo>
                  <a:pt x="769408" y="123727"/>
                  <a:pt x="766392" y="131937"/>
                  <a:pt x="770681" y="135000"/>
                </a:cubicBezTo>
                <a:cubicBezTo>
                  <a:pt x="779259" y="141127"/>
                  <a:pt x="791253" y="140286"/>
                  <a:pt x="800681" y="145000"/>
                </a:cubicBezTo>
                <a:lnTo>
                  <a:pt x="820682" y="155000"/>
                </a:lnTo>
                <a:cubicBezTo>
                  <a:pt x="840683" y="153333"/>
                  <a:pt x="861004" y="153936"/>
                  <a:pt x="880684" y="150000"/>
                </a:cubicBezTo>
                <a:cubicBezTo>
                  <a:pt x="886577" y="148822"/>
                  <a:pt x="890193" y="142441"/>
                  <a:pt x="895684" y="140000"/>
                </a:cubicBezTo>
                <a:cubicBezTo>
                  <a:pt x="905317" y="135719"/>
                  <a:pt x="915685" y="133333"/>
                  <a:pt x="925685" y="130000"/>
                </a:cubicBezTo>
                <a:lnTo>
                  <a:pt x="940685" y="125000"/>
                </a:lnTo>
                <a:cubicBezTo>
                  <a:pt x="960686" y="126667"/>
                  <a:pt x="980740" y="127784"/>
                  <a:pt x="1000687" y="130000"/>
                </a:cubicBezTo>
                <a:cubicBezTo>
                  <a:pt x="1016762" y="131786"/>
                  <a:pt x="1034886" y="135485"/>
                  <a:pt x="1050688" y="140000"/>
                </a:cubicBezTo>
                <a:cubicBezTo>
                  <a:pt x="1055756" y="141448"/>
                  <a:pt x="1060689" y="143333"/>
                  <a:pt x="1065689" y="145000"/>
                </a:cubicBezTo>
                <a:cubicBezTo>
                  <a:pt x="1069022" y="140000"/>
                  <a:pt x="1073002" y="135375"/>
                  <a:pt x="1075689" y="130000"/>
                </a:cubicBezTo>
                <a:cubicBezTo>
                  <a:pt x="1078046" y="125286"/>
                  <a:pt x="1076962" y="118727"/>
                  <a:pt x="1080689" y="115000"/>
                </a:cubicBezTo>
                <a:cubicBezTo>
                  <a:pt x="1084416" y="111273"/>
                  <a:pt x="1090690" y="111667"/>
                  <a:pt x="1095690" y="110000"/>
                </a:cubicBezTo>
                <a:cubicBezTo>
                  <a:pt x="1109024" y="111667"/>
                  <a:pt x="1123063" y="110408"/>
                  <a:pt x="1135691" y="115000"/>
                </a:cubicBezTo>
                <a:cubicBezTo>
                  <a:pt x="1142336" y="117416"/>
                  <a:pt x="1144808" y="126078"/>
                  <a:pt x="1150691" y="130000"/>
                </a:cubicBezTo>
                <a:cubicBezTo>
                  <a:pt x="1155076" y="132924"/>
                  <a:pt x="1160691" y="133333"/>
                  <a:pt x="1165691" y="135000"/>
                </a:cubicBezTo>
                <a:cubicBezTo>
                  <a:pt x="1169025" y="138333"/>
                  <a:pt x="1172011" y="142055"/>
                  <a:pt x="1175692" y="145000"/>
                </a:cubicBezTo>
                <a:cubicBezTo>
                  <a:pt x="1180385" y="148754"/>
                  <a:pt x="1187507" y="149904"/>
                  <a:pt x="1190692" y="155000"/>
                </a:cubicBezTo>
                <a:cubicBezTo>
                  <a:pt x="1196279" y="163939"/>
                  <a:pt x="1197359" y="175000"/>
                  <a:pt x="1200692" y="185000"/>
                </a:cubicBezTo>
                <a:cubicBezTo>
                  <a:pt x="1212299" y="219822"/>
                  <a:pt x="1274027" y="188333"/>
                  <a:pt x="1310695" y="190000"/>
                </a:cubicBezTo>
                <a:cubicBezTo>
                  <a:pt x="1380896" y="213399"/>
                  <a:pt x="1234923" y="166319"/>
                  <a:pt x="1470700" y="200000"/>
                </a:cubicBezTo>
                <a:cubicBezTo>
                  <a:pt x="1482598" y="201700"/>
                  <a:pt x="1500701" y="220000"/>
                  <a:pt x="1500701" y="220000"/>
                </a:cubicBezTo>
                <a:lnTo>
                  <a:pt x="1710706" y="210000"/>
                </a:lnTo>
                <a:cubicBezTo>
                  <a:pt x="1747463" y="207603"/>
                  <a:pt x="1715258" y="199850"/>
                  <a:pt x="1745707" y="210000"/>
                </a:cubicBezTo>
                <a:cubicBezTo>
                  <a:pt x="1747374" y="215000"/>
                  <a:pt x="1747414" y="220885"/>
                  <a:pt x="1750707" y="225000"/>
                </a:cubicBezTo>
                <a:cubicBezTo>
                  <a:pt x="1754461" y="229693"/>
                  <a:pt x="1760184" y="232633"/>
                  <a:pt x="1765708" y="235000"/>
                </a:cubicBezTo>
                <a:cubicBezTo>
                  <a:pt x="1787056" y="244149"/>
                  <a:pt x="1851523" y="244701"/>
                  <a:pt x="1855710" y="245000"/>
                </a:cubicBezTo>
                <a:cubicBezTo>
                  <a:pt x="1860710" y="248333"/>
                  <a:pt x="1866462" y="250751"/>
                  <a:pt x="1870711" y="255000"/>
                </a:cubicBezTo>
                <a:cubicBezTo>
                  <a:pt x="1874960" y="259249"/>
                  <a:pt x="1876019" y="266246"/>
                  <a:pt x="1880711" y="270000"/>
                </a:cubicBezTo>
                <a:cubicBezTo>
                  <a:pt x="1884827" y="273292"/>
                  <a:pt x="1890711" y="273333"/>
                  <a:pt x="1895711" y="275000"/>
                </a:cubicBezTo>
                <a:cubicBezTo>
                  <a:pt x="1911560" y="298771"/>
                  <a:pt x="1900011" y="288100"/>
                  <a:pt x="1935713" y="300000"/>
                </a:cubicBezTo>
                <a:lnTo>
                  <a:pt x="1950713" y="305000"/>
                </a:lnTo>
                <a:lnTo>
                  <a:pt x="1965713" y="310000"/>
                </a:lnTo>
                <a:cubicBezTo>
                  <a:pt x="1969047" y="313333"/>
                  <a:pt x="1971671" y="317575"/>
                  <a:pt x="1975714" y="320000"/>
                </a:cubicBezTo>
                <a:cubicBezTo>
                  <a:pt x="1980233" y="322712"/>
                  <a:pt x="1986598" y="321708"/>
                  <a:pt x="1990714" y="325000"/>
                </a:cubicBezTo>
                <a:cubicBezTo>
                  <a:pt x="2022104" y="350112"/>
                  <a:pt x="1974781" y="333517"/>
                  <a:pt x="2020715" y="345000"/>
                </a:cubicBezTo>
                <a:cubicBezTo>
                  <a:pt x="2034049" y="343333"/>
                  <a:pt x="2049109" y="346771"/>
                  <a:pt x="2060716" y="340000"/>
                </a:cubicBezTo>
                <a:cubicBezTo>
                  <a:pt x="2104793" y="314289"/>
                  <a:pt x="2067638" y="317598"/>
                  <a:pt x="2085717" y="295000"/>
                </a:cubicBezTo>
                <a:cubicBezTo>
                  <a:pt x="2089471" y="290308"/>
                  <a:pt x="2095717" y="288333"/>
                  <a:pt x="2100717" y="285000"/>
                </a:cubicBezTo>
                <a:cubicBezTo>
                  <a:pt x="2129382" y="242003"/>
                  <a:pt x="2095011" y="296410"/>
                  <a:pt x="2115717" y="255000"/>
                </a:cubicBezTo>
                <a:cubicBezTo>
                  <a:pt x="2118405" y="249625"/>
                  <a:pt x="2122384" y="245000"/>
                  <a:pt x="2125718" y="240000"/>
                </a:cubicBezTo>
                <a:cubicBezTo>
                  <a:pt x="2131269" y="206697"/>
                  <a:pt x="2133569" y="217480"/>
                  <a:pt x="2125718" y="190000"/>
                </a:cubicBezTo>
                <a:cubicBezTo>
                  <a:pt x="2124270" y="184932"/>
                  <a:pt x="2124011" y="179115"/>
                  <a:pt x="2120718" y="175000"/>
                </a:cubicBezTo>
                <a:cubicBezTo>
                  <a:pt x="2116964" y="170307"/>
                  <a:pt x="2110717" y="168333"/>
                  <a:pt x="2105717" y="165000"/>
                </a:cubicBezTo>
                <a:cubicBezTo>
                  <a:pt x="2098682" y="154447"/>
                  <a:pt x="2086510" y="144206"/>
                  <a:pt x="2100717" y="130000"/>
                </a:cubicBezTo>
                <a:cubicBezTo>
                  <a:pt x="2105576" y="125141"/>
                  <a:pt x="2114051" y="126667"/>
                  <a:pt x="2120718" y="125000"/>
                </a:cubicBezTo>
                <a:cubicBezTo>
                  <a:pt x="2187987" y="91365"/>
                  <a:pt x="2088179" y="139077"/>
                  <a:pt x="2165719" y="110000"/>
                </a:cubicBezTo>
                <a:cubicBezTo>
                  <a:pt x="2171346" y="107890"/>
                  <a:pt x="2174843" y="101259"/>
                  <a:pt x="2180719" y="100000"/>
                </a:cubicBezTo>
                <a:cubicBezTo>
                  <a:pt x="2198720" y="96143"/>
                  <a:pt x="2217387" y="96667"/>
                  <a:pt x="2235721" y="95000"/>
                </a:cubicBezTo>
                <a:cubicBezTo>
                  <a:pt x="2264466" y="56673"/>
                  <a:pt x="2236475" y="89372"/>
                  <a:pt x="2265722" y="65000"/>
                </a:cubicBezTo>
                <a:cubicBezTo>
                  <a:pt x="2271154" y="60473"/>
                  <a:pt x="2275290" y="54527"/>
                  <a:pt x="2280722" y="50000"/>
                </a:cubicBezTo>
                <a:cubicBezTo>
                  <a:pt x="2293646" y="39230"/>
                  <a:pt x="2295689" y="40011"/>
                  <a:pt x="2310723" y="35000"/>
                </a:cubicBezTo>
                <a:cubicBezTo>
                  <a:pt x="2318896" y="37724"/>
                  <a:pt x="2335623" y="41838"/>
                  <a:pt x="2340724" y="50000"/>
                </a:cubicBezTo>
                <a:cubicBezTo>
                  <a:pt x="2346311" y="58939"/>
                  <a:pt x="2344877" y="71229"/>
                  <a:pt x="2350724" y="80000"/>
                </a:cubicBezTo>
                <a:cubicBezTo>
                  <a:pt x="2364646" y="100884"/>
                  <a:pt x="2356475" y="90751"/>
                  <a:pt x="2375725" y="110000"/>
                </a:cubicBezTo>
                <a:cubicBezTo>
                  <a:pt x="2389458" y="164932"/>
                  <a:pt x="2368644" y="96255"/>
                  <a:pt x="2395725" y="145000"/>
                </a:cubicBezTo>
                <a:cubicBezTo>
                  <a:pt x="2400844" y="154214"/>
                  <a:pt x="2398271" y="167547"/>
                  <a:pt x="2405725" y="175000"/>
                </a:cubicBezTo>
                <a:cubicBezTo>
                  <a:pt x="2428234" y="197507"/>
                  <a:pt x="2400065" y="170958"/>
                  <a:pt x="2440726" y="200000"/>
                </a:cubicBezTo>
                <a:cubicBezTo>
                  <a:pt x="2458049" y="212373"/>
                  <a:pt x="2444196" y="208469"/>
                  <a:pt x="2460727" y="225000"/>
                </a:cubicBezTo>
                <a:cubicBezTo>
                  <a:pt x="2464976" y="229249"/>
                  <a:pt x="2471034" y="231246"/>
                  <a:pt x="2475727" y="235000"/>
                </a:cubicBezTo>
                <a:cubicBezTo>
                  <a:pt x="2479408" y="237945"/>
                  <a:pt x="2482394" y="241667"/>
                  <a:pt x="2485728" y="245000"/>
                </a:cubicBezTo>
                <a:cubicBezTo>
                  <a:pt x="2495722" y="294969"/>
                  <a:pt x="2481717" y="248984"/>
                  <a:pt x="2505728" y="285000"/>
                </a:cubicBezTo>
                <a:cubicBezTo>
                  <a:pt x="2508652" y="289385"/>
                  <a:pt x="2507001" y="296273"/>
                  <a:pt x="2510728" y="300000"/>
                </a:cubicBezTo>
                <a:cubicBezTo>
                  <a:pt x="2554843" y="344114"/>
                  <a:pt x="2616227" y="322796"/>
                  <a:pt x="2675733" y="325000"/>
                </a:cubicBezTo>
                <a:cubicBezTo>
                  <a:pt x="2705013" y="344520"/>
                  <a:pt x="2682808" y="323201"/>
                  <a:pt x="2685733" y="370000"/>
                </a:cubicBezTo>
                <a:cubicBezTo>
                  <a:pt x="2686691" y="385336"/>
                  <a:pt x="2692400" y="400000"/>
                  <a:pt x="2695733" y="415000"/>
                </a:cubicBezTo>
                <a:cubicBezTo>
                  <a:pt x="2714067" y="413333"/>
                  <a:pt x="2732510" y="412603"/>
                  <a:pt x="2750735" y="410000"/>
                </a:cubicBezTo>
                <a:cubicBezTo>
                  <a:pt x="2755952" y="409255"/>
                  <a:pt x="2760590" y="406143"/>
                  <a:pt x="2765735" y="405000"/>
                </a:cubicBezTo>
                <a:cubicBezTo>
                  <a:pt x="2775632" y="402801"/>
                  <a:pt x="2785736" y="401667"/>
                  <a:pt x="2795736" y="400000"/>
                </a:cubicBezTo>
                <a:cubicBezTo>
                  <a:pt x="2843541" y="402516"/>
                  <a:pt x="2883230" y="379145"/>
                  <a:pt x="2900739" y="420000"/>
                </a:cubicBezTo>
                <a:cubicBezTo>
                  <a:pt x="2903446" y="426316"/>
                  <a:pt x="2904072" y="433333"/>
                  <a:pt x="2905739" y="440000"/>
                </a:cubicBezTo>
                <a:cubicBezTo>
                  <a:pt x="2904072" y="455000"/>
                  <a:pt x="2904399" y="470358"/>
                  <a:pt x="2900739" y="485000"/>
                </a:cubicBezTo>
                <a:cubicBezTo>
                  <a:pt x="2899282" y="490830"/>
                  <a:pt x="2893106" y="494477"/>
                  <a:pt x="2890739" y="500000"/>
                </a:cubicBezTo>
                <a:cubicBezTo>
                  <a:pt x="2888032" y="506316"/>
                  <a:pt x="2889380" y="514173"/>
                  <a:pt x="2885738" y="520000"/>
                </a:cubicBezTo>
                <a:cubicBezTo>
                  <a:pt x="2880146" y="528947"/>
                  <a:pt x="2861691" y="544524"/>
                  <a:pt x="2850738" y="550000"/>
                </a:cubicBezTo>
                <a:cubicBezTo>
                  <a:pt x="2846024" y="552357"/>
                  <a:pt x="2840737" y="553333"/>
                  <a:pt x="2835737" y="555000"/>
                </a:cubicBezTo>
                <a:cubicBezTo>
                  <a:pt x="2823376" y="592082"/>
                  <a:pt x="2824889" y="581297"/>
                  <a:pt x="2835737" y="650000"/>
                </a:cubicBezTo>
                <a:cubicBezTo>
                  <a:pt x="2836674" y="655936"/>
                  <a:pt x="2842404" y="660000"/>
                  <a:pt x="2845737" y="665000"/>
                </a:cubicBezTo>
                <a:cubicBezTo>
                  <a:pt x="2842404" y="676667"/>
                  <a:pt x="2842468" y="689904"/>
                  <a:pt x="2835737" y="700000"/>
                </a:cubicBezTo>
                <a:cubicBezTo>
                  <a:pt x="2822655" y="719622"/>
                  <a:pt x="2796320" y="740297"/>
                  <a:pt x="2775735" y="755000"/>
                </a:cubicBezTo>
                <a:cubicBezTo>
                  <a:pt x="2770845" y="758493"/>
                  <a:pt x="2765735" y="761667"/>
                  <a:pt x="2760735" y="765000"/>
                </a:cubicBezTo>
                <a:cubicBezTo>
                  <a:pt x="2794501" y="776255"/>
                  <a:pt x="2752939" y="763268"/>
                  <a:pt x="2805736" y="775000"/>
                </a:cubicBezTo>
                <a:cubicBezTo>
                  <a:pt x="2810881" y="776143"/>
                  <a:pt x="2815737" y="778333"/>
                  <a:pt x="2820737" y="780000"/>
                </a:cubicBezTo>
                <a:cubicBezTo>
                  <a:pt x="2825737" y="783333"/>
                  <a:pt x="2831488" y="785751"/>
                  <a:pt x="2835737" y="790000"/>
                </a:cubicBezTo>
                <a:cubicBezTo>
                  <a:pt x="2839986" y="794249"/>
                  <a:pt x="2841890" y="800384"/>
                  <a:pt x="2845737" y="805000"/>
                </a:cubicBezTo>
                <a:cubicBezTo>
                  <a:pt x="2850264" y="810432"/>
                  <a:pt x="2855738" y="815000"/>
                  <a:pt x="2860738" y="820000"/>
                </a:cubicBezTo>
                <a:cubicBezTo>
                  <a:pt x="2871994" y="853767"/>
                  <a:pt x="2859005" y="812202"/>
                  <a:pt x="2870738" y="865000"/>
                </a:cubicBezTo>
                <a:cubicBezTo>
                  <a:pt x="2871881" y="870145"/>
                  <a:pt x="2872814" y="875615"/>
                  <a:pt x="2875738" y="880000"/>
                </a:cubicBezTo>
                <a:cubicBezTo>
                  <a:pt x="2879661" y="885884"/>
                  <a:pt x="2885739" y="890000"/>
                  <a:pt x="2890739" y="895000"/>
                </a:cubicBezTo>
                <a:cubicBezTo>
                  <a:pt x="2892406" y="900000"/>
                  <a:pt x="2895739" y="904730"/>
                  <a:pt x="2895739" y="910000"/>
                </a:cubicBezTo>
                <a:cubicBezTo>
                  <a:pt x="2895739" y="946705"/>
                  <a:pt x="2898225" y="984067"/>
                  <a:pt x="2890739" y="1020000"/>
                </a:cubicBezTo>
                <a:cubicBezTo>
                  <a:pt x="2889219" y="1027297"/>
                  <a:pt x="2877659" y="1027232"/>
                  <a:pt x="2870738" y="1030000"/>
                </a:cubicBezTo>
                <a:cubicBezTo>
                  <a:pt x="2860951" y="1033915"/>
                  <a:pt x="2851255" y="1039299"/>
                  <a:pt x="2840737" y="1040000"/>
                </a:cubicBezTo>
                <a:lnTo>
                  <a:pt x="2765735" y="1045000"/>
                </a:lnTo>
                <a:cubicBezTo>
                  <a:pt x="2759068" y="1046667"/>
                  <a:pt x="2751881" y="1046927"/>
                  <a:pt x="2745735" y="1050000"/>
                </a:cubicBezTo>
                <a:cubicBezTo>
                  <a:pt x="2738281" y="1053727"/>
                  <a:pt x="2732801" y="1060583"/>
                  <a:pt x="2725734" y="1065000"/>
                </a:cubicBezTo>
                <a:cubicBezTo>
                  <a:pt x="2719413" y="1068950"/>
                  <a:pt x="2712401" y="1071667"/>
                  <a:pt x="2705734" y="1075000"/>
                </a:cubicBezTo>
                <a:cubicBezTo>
                  <a:pt x="2702400" y="1085000"/>
                  <a:pt x="2697040" y="1094540"/>
                  <a:pt x="2695733" y="1105000"/>
                </a:cubicBezTo>
                <a:cubicBezTo>
                  <a:pt x="2694066" y="1118333"/>
                  <a:pt x="2696742" y="1132981"/>
                  <a:pt x="2690733" y="1145000"/>
                </a:cubicBezTo>
                <a:cubicBezTo>
                  <a:pt x="2688261" y="1149943"/>
                  <a:pt x="2662075" y="1157886"/>
                  <a:pt x="2655732" y="1160000"/>
                </a:cubicBezTo>
                <a:cubicBezTo>
                  <a:pt x="2616676" y="1186037"/>
                  <a:pt x="2659885" y="1152798"/>
                  <a:pt x="2635732" y="1185000"/>
                </a:cubicBezTo>
                <a:cubicBezTo>
                  <a:pt x="2628661" y="1194428"/>
                  <a:pt x="2617802" y="1200572"/>
                  <a:pt x="2610731" y="1210000"/>
                </a:cubicBezTo>
                <a:lnTo>
                  <a:pt x="2595731" y="1230000"/>
                </a:lnTo>
                <a:cubicBezTo>
                  <a:pt x="2586223" y="1228098"/>
                  <a:pt x="2565979" y="1225125"/>
                  <a:pt x="2555729" y="1220000"/>
                </a:cubicBezTo>
                <a:cubicBezTo>
                  <a:pt x="2516955" y="1200613"/>
                  <a:pt x="2563435" y="1217569"/>
                  <a:pt x="2525729" y="1205000"/>
                </a:cubicBezTo>
                <a:lnTo>
                  <a:pt x="2270722" y="1210000"/>
                </a:lnTo>
                <a:cubicBezTo>
                  <a:pt x="2263854" y="1210250"/>
                  <a:pt x="2257460" y="1213652"/>
                  <a:pt x="2250721" y="1215000"/>
                </a:cubicBezTo>
                <a:cubicBezTo>
                  <a:pt x="2240780" y="1216988"/>
                  <a:pt x="2230720" y="1218333"/>
                  <a:pt x="2220720" y="1220000"/>
                </a:cubicBezTo>
                <a:cubicBezTo>
                  <a:pt x="2217387" y="1225000"/>
                  <a:pt x="2215938" y="1232019"/>
                  <a:pt x="2210720" y="1235000"/>
                </a:cubicBezTo>
                <a:cubicBezTo>
                  <a:pt x="2203341" y="1239216"/>
                  <a:pt x="2193677" y="1237016"/>
                  <a:pt x="2185719" y="1240000"/>
                </a:cubicBezTo>
                <a:cubicBezTo>
                  <a:pt x="2180092" y="1242110"/>
                  <a:pt x="2175719" y="1246667"/>
                  <a:pt x="2170719" y="1250000"/>
                </a:cubicBezTo>
                <a:cubicBezTo>
                  <a:pt x="2164052" y="1248333"/>
                  <a:pt x="2157326" y="1246888"/>
                  <a:pt x="2150718" y="1245000"/>
                </a:cubicBezTo>
                <a:cubicBezTo>
                  <a:pt x="2145650" y="1243552"/>
                  <a:pt x="2140988" y="1240000"/>
                  <a:pt x="2135718" y="1240000"/>
                </a:cubicBezTo>
                <a:cubicBezTo>
                  <a:pt x="2123933" y="1240000"/>
                  <a:pt x="2112384" y="1243333"/>
                  <a:pt x="2100717" y="1245000"/>
                </a:cubicBezTo>
                <a:cubicBezTo>
                  <a:pt x="2067219" y="1278496"/>
                  <a:pt x="2085520" y="1263464"/>
                  <a:pt x="2045716" y="1290000"/>
                </a:cubicBezTo>
                <a:lnTo>
                  <a:pt x="2030715" y="1300000"/>
                </a:lnTo>
                <a:cubicBezTo>
                  <a:pt x="2013499" y="1351649"/>
                  <a:pt x="2036505" y="1278157"/>
                  <a:pt x="2020715" y="1415000"/>
                </a:cubicBezTo>
                <a:cubicBezTo>
                  <a:pt x="2019507" y="1425471"/>
                  <a:pt x="2010715" y="1445000"/>
                  <a:pt x="2010715" y="1445000"/>
                </a:cubicBezTo>
                <a:cubicBezTo>
                  <a:pt x="2014048" y="1450000"/>
                  <a:pt x="2014885" y="1458543"/>
                  <a:pt x="2020715" y="1460000"/>
                </a:cubicBezTo>
                <a:cubicBezTo>
                  <a:pt x="2030551" y="1462459"/>
                  <a:pt x="2048954" y="1445016"/>
                  <a:pt x="2050716" y="1455000"/>
                </a:cubicBezTo>
                <a:cubicBezTo>
                  <a:pt x="2056001" y="1484951"/>
                  <a:pt x="2040715" y="1515000"/>
                  <a:pt x="2035715" y="1545000"/>
                </a:cubicBezTo>
                <a:cubicBezTo>
                  <a:pt x="2025715" y="1543333"/>
                  <a:pt x="2012883" y="1547169"/>
                  <a:pt x="2005714" y="1540000"/>
                </a:cubicBezTo>
                <a:cubicBezTo>
                  <a:pt x="1999257" y="1533543"/>
                  <a:pt x="2018197" y="1508777"/>
                  <a:pt x="2020715" y="1505000"/>
                </a:cubicBezTo>
                <a:cubicBezTo>
                  <a:pt x="2019048" y="1496667"/>
                  <a:pt x="2022786" y="1484714"/>
                  <a:pt x="2015715" y="1480000"/>
                </a:cubicBezTo>
                <a:cubicBezTo>
                  <a:pt x="2000386" y="1469781"/>
                  <a:pt x="1982907" y="1492807"/>
                  <a:pt x="1975714" y="1500000"/>
                </a:cubicBezTo>
                <a:cubicBezTo>
                  <a:pt x="1972380" y="1508333"/>
                  <a:pt x="1970011" y="1517121"/>
                  <a:pt x="1965713" y="1525000"/>
                </a:cubicBezTo>
                <a:cubicBezTo>
                  <a:pt x="1953823" y="1546797"/>
                  <a:pt x="1944095" y="1555881"/>
                  <a:pt x="1930712" y="1575000"/>
                </a:cubicBezTo>
                <a:cubicBezTo>
                  <a:pt x="1917798" y="1593448"/>
                  <a:pt x="1912734" y="1606760"/>
                  <a:pt x="1895711" y="1620000"/>
                </a:cubicBezTo>
                <a:cubicBezTo>
                  <a:pt x="1886224" y="1627379"/>
                  <a:pt x="1874210" y="1631502"/>
                  <a:pt x="1865711" y="1640000"/>
                </a:cubicBezTo>
                <a:cubicBezTo>
                  <a:pt x="1862377" y="1643333"/>
                  <a:pt x="1859927" y="1647892"/>
                  <a:pt x="1855710" y="1650000"/>
                </a:cubicBezTo>
                <a:cubicBezTo>
                  <a:pt x="1784304" y="1685702"/>
                  <a:pt x="1854837" y="1640583"/>
                  <a:pt x="1810709" y="1670000"/>
                </a:cubicBezTo>
                <a:cubicBezTo>
                  <a:pt x="1787255" y="1705181"/>
                  <a:pt x="1814247" y="1660568"/>
                  <a:pt x="1795709" y="1710000"/>
                </a:cubicBezTo>
                <a:cubicBezTo>
                  <a:pt x="1793850" y="1714958"/>
                  <a:pt x="1771613" y="1743733"/>
                  <a:pt x="1770708" y="1745000"/>
                </a:cubicBezTo>
                <a:cubicBezTo>
                  <a:pt x="1767215" y="1749890"/>
                  <a:pt x="1764957" y="1755751"/>
                  <a:pt x="1760708" y="1760000"/>
                </a:cubicBezTo>
                <a:cubicBezTo>
                  <a:pt x="1752561" y="1768146"/>
                  <a:pt x="1741551" y="1772289"/>
                  <a:pt x="1730707" y="1775000"/>
                </a:cubicBezTo>
                <a:cubicBezTo>
                  <a:pt x="1722462" y="1777061"/>
                  <a:pt x="1713951" y="1777939"/>
                  <a:pt x="1705706" y="1780000"/>
                </a:cubicBezTo>
                <a:cubicBezTo>
                  <a:pt x="1680573" y="1786283"/>
                  <a:pt x="1700145" y="1782780"/>
                  <a:pt x="1675705" y="1795000"/>
                </a:cubicBezTo>
                <a:cubicBezTo>
                  <a:pt x="1670991" y="1797357"/>
                  <a:pt x="1665705" y="1798333"/>
                  <a:pt x="1660705" y="1800000"/>
                </a:cubicBezTo>
                <a:cubicBezTo>
                  <a:pt x="1645705" y="1798333"/>
                  <a:pt x="1630591" y="1797481"/>
                  <a:pt x="1615704" y="1795000"/>
                </a:cubicBezTo>
                <a:cubicBezTo>
                  <a:pt x="1597561" y="1791976"/>
                  <a:pt x="1582049" y="1778614"/>
                  <a:pt x="1570703" y="1765000"/>
                </a:cubicBezTo>
                <a:cubicBezTo>
                  <a:pt x="1566856" y="1760383"/>
                  <a:pt x="1564036" y="1755000"/>
                  <a:pt x="1560702" y="1750000"/>
                </a:cubicBezTo>
                <a:cubicBezTo>
                  <a:pt x="1557744" y="1741127"/>
                  <a:pt x="1554130" y="1725900"/>
                  <a:pt x="1545702" y="1720000"/>
                </a:cubicBezTo>
                <a:cubicBezTo>
                  <a:pt x="1525376" y="1705772"/>
                  <a:pt x="1511220" y="1701840"/>
                  <a:pt x="1490700" y="1695000"/>
                </a:cubicBezTo>
                <a:cubicBezTo>
                  <a:pt x="1453042" y="1669895"/>
                  <a:pt x="1500902" y="1699372"/>
                  <a:pt x="1455699" y="1680000"/>
                </a:cubicBezTo>
                <a:cubicBezTo>
                  <a:pt x="1450176" y="1677633"/>
                  <a:pt x="1445699" y="1673333"/>
                  <a:pt x="1440699" y="1670000"/>
                </a:cubicBezTo>
                <a:cubicBezTo>
                  <a:pt x="1437366" y="1665000"/>
                  <a:pt x="1435221" y="1658957"/>
                  <a:pt x="1430699" y="1655000"/>
                </a:cubicBezTo>
                <a:cubicBezTo>
                  <a:pt x="1421654" y="1647086"/>
                  <a:pt x="1410698" y="1641667"/>
                  <a:pt x="1400698" y="1635000"/>
                </a:cubicBezTo>
                <a:cubicBezTo>
                  <a:pt x="1395698" y="1631667"/>
                  <a:pt x="1390505" y="1628606"/>
                  <a:pt x="1385697" y="1625000"/>
                </a:cubicBezTo>
                <a:cubicBezTo>
                  <a:pt x="1360890" y="1606394"/>
                  <a:pt x="1372631" y="1614623"/>
                  <a:pt x="1350697" y="1600000"/>
                </a:cubicBezTo>
                <a:cubicBezTo>
                  <a:pt x="1347363" y="1595000"/>
                  <a:pt x="1345219" y="1588957"/>
                  <a:pt x="1340696" y="1585000"/>
                </a:cubicBezTo>
                <a:cubicBezTo>
                  <a:pt x="1331651" y="1577086"/>
                  <a:pt x="1310695" y="1565000"/>
                  <a:pt x="1310695" y="1565000"/>
                </a:cubicBezTo>
                <a:lnTo>
                  <a:pt x="1290695" y="1535000"/>
                </a:lnTo>
                <a:cubicBezTo>
                  <a:pt x="1287362" y="1530000"/>
                  <a:pt x="1284944" y="1524249"/>
                  <a:pt x="1280695" y="1520000"/>
                </a:cubicBezTo>
                <a:lnTo>
                  <a:pt x="1270694" y="1510000"/>
                </a:lnTo>
                <a:cubicBezTo>
                  <a:pt x="1269027" y="1505000"/>
                  <a:pt x="1265694" y="1500270"/>
                  <a:pt x="1265694" y="1495000"/>
                </a:cubicBezTo>
                <a:cubicBezTo>
                  <a:pt x="1265694" y="1474509"/>
                  <a:pt x="1259066" y="1442977"/>
                  <a:pt x="1280695" y="1430000"/>
                </a:cubicBezTo>
                <a:cubicBezTo>
                  <a:pt x="1285214" y="1427288"/>
                  <a:pt x="1290695" y="1426667"/>
                  <a:pt x="1295695" y="1425000"/>
                </a:cubicBezTo>
                <a:cubicBezTo>
                  <a:pt x="1312228" y="1375400"/>
                  <a:pt x="1308901" y="1394153"/>
                  <a:pt x="1295695" y="1410000"/>
                </a:cubicBezTo>
                <a:cubicBezTo>
                  <a:pt x="1291168" y="1415432"/>
                  <a:pt x="1285695" y="1420000"/>
                  <a:pt x="1280695" y="1425000"/>
                </a:cubicBezTo>
                <a:cubicBezTo>
                  <a:pt x="1268124" y="1462706"/>
                  <a:pt x="1286543" y="1417688"/>
                  <a:pt x="1260694" y="1450000"/>
                </a:cubicBezTo>
                <a:cubicBezTo>
                  <a:pt x="1257402" y="1454116"/>
                  <a:pt x="1257361" y="1460000"/>
                  <a:pt x="1255694" y="1465000"/>
                </a:cubicBezTo>
                <a:cubicBezTo>
                  <a:pt x="1235473" y="1454890"/>
                  <a:pt x="1235172" y="1457375"/>
                  <a:pt x="1220693" y="1440000"/>
                </a:cubicBezTo>
                <a:cubicBezTo>
                  <a:pt x="1216846" y="1435384"/>
                  <a:pt x="1213380" y="1430375"/>
                  <a:pt x="1210693" y="1425000"/>
                </a:cubicBezTo>
                <a:cubicBezTo>
                  <a:pt x="1208336" y="1420286"/>
                  <a:pt x="1209420" y="1413727"/>
                  <a:pt x="1205693" y="1410000"/>
                </a:cubicBezTo>
                <a:cubicBezTo>
                  <a:pt x="1201966" y="1406273"/>
                  <a:pt x="1195692" y="1406667"/>
                  <a:pt x="1190692" y="1405000"/>
                </a:cubicBezTo>
                <a:cubicBezTo>
                  <a:pt x="1180692" y="1398333"/>
                  <a:pt x="1166066" y="1395750"/>
                  <a:pt x="1160691" y="1385000"/>
                </a:cubicBezTo>
                <a:cubicBezTo>
                  <a:pt x="1157358" y="1378333"/>
                  <a:pt x="1153308" y="1371979"/>
                  <a:pt x="1150691" y="1365000"/>
                </a:cubicBezTo>
                <a:cubicBezTo>
                  <a:pt x="1148278" y="1358566"/>
                  <a:pt x="1147579" y="1351607"/>
                  <a:pt x="1145691" y="1345000"/>
                </a:cubicBezTo>
                <a:cubicBezTo>
                  <a:pt x="1135441" y="1309125"/>
                  <a:pt x="1145856" y="1355827"/>
                  <a:pt x="1135691" y="1305000"/>
                </a:cubicBezTo>
                <a:cubicBezTo>
                  <a:pt x="1132357" y="1270000"/>
                  <a:pt x="1136808" y="1233354"/>
                  <a:pt x="1125690" y="1200000"/>
                </a:cubicBezTo>
                <a:cubicBezTo>
                  <a:pt x="1124023" y="1195000"/>
                  <a:pt x="1124417" y="1188727"/>
                  <a:pt x="1120690" y="1185000"/>
                </a:cubicBezTo>
                <a:cubicBezTo>
                  <a:pt x="1112191" y="1176502"/>
                  <a:pt x="1090689" y="1165000"/>
                  <a:pt x="1090689" y="1165000"/>
                </a:cubicBezTo>
                <a:cubicBezTo>
                  <a:pt x="1085991" y="1150905"/>
                  <a:pt x="1086011" y="1143512"/>
                  <a:pt x="1070689" y="1135000"/>
                </a:cubicBezTo>
                <a:cubicBezTo>
                  <a:pt x="1061474" y="1129881"/>
                  <a:pt x="1040688" y="1125000"/>
                  <a:pt x="1040688" y="1125000"/>
                </a:cubicBezTo>
                <a:cubicBezTo>
                  <a:pt x="1035688" y="1120000"/>
                  <a:pt x="1029610" y="1115883"/>
                  <a:pt x="1025688" y="1110000"/>
                </a:cubicBezTo>
                <a:cubicBezTo>
                  <a:pt x="995621" y="1064900"/>
                  <a:pt x="1050026" y="1127205"/>
                  <a:pt x="1010687" y="1080000"/>
                </a:cubicBezTo>
                <a:cubicBezTo>
                  <a:pt x="1006160" y="1074568"/>
                  <a:pt x="1000343" y="1070321"/>
                  <a:pt x="995687" y="1065000"/>
                </a:cubicBezTo>
                <a:cubicBezTo>
                  <a:pt x="988659" y="1056969"/>
                  <a:pt x="982714" y="1048031"/>
                  <a:pt x="975686" y="1040000"/>
                </a:cubicBezTo>
                <a:cubicBezTo>
                  <a:pt x="971030" y="1034679"/>
                  <a:pt x="965213" y="1030432"/>
                  <a:pt x="960686" y="1025000"/>
                </a:cubicBezTo>
                <a:cubicBezTo>
                  <a:pt x="921349" y="977795"/>
                  <a:pt x="975754" y="1040101"/>
                  <a:pt x="945685" y="995000"/>
                </a:cubicBezTo>
                <a:cubicBezTo>
                  <a:pt x="941763" y="989117"/>
                  <a:pt x="935685" y="985000"/>
                  <a:pt x="930685" y="980000"/>
                </a:cubicBezTo>
                <a:cubicBezTo>
                  <a:pt x="920188" y="948509"/>
                  <a:pt x="912009" y="937608"/>
                  <a:pt x="925685" y="900000"/>
                </a:cubicBezTo>
                <a:cubicBezTo>
                  <a:pt x="927486" y="895047"/>
                  <a:pt x="935685" y="896667"/>
                  <a:pt x="940685" y="895000"/>
                </a:cubicBezTo>
                <a:cubicBezTo>
                  <a:pt x="942639" y="891093"/>
                  <a:pt x="955686" y="867359"/>
                  <a:pt x="955686" y="860000"/>
                </a:cubicBezTo>
                <a:cubicBezTo>
                  <a:pt x="955686" y="844908"/>
                  <a:pt x="954347" y="829642"/>
                  <a:pt x="950686" y="815000"/>
                </a:cubicBezTo>
                <a:cubicBezTo>
                  <a:pt x="949228" y="809170"/>
                  <a:pt x="944019" y="805000"/>
                  <a:pt x="940685" y="800000"/>
                </a:cubicBezTo>
                <a:cubicBezTo>
                  <a:pt x="944019" y="760000"/>
                  <a:pt x="943175" y="719430"/>
                  <a:pt x="950686" y="680000"/>
                </a:cubicBezTo>
                <a:cubicBezTo>
                  <a:pt x="951810" y="674097"/>
                  <a:pt x="957999" y="689625"/>
                  <a:pt x="960686" y="695000"/>
                </a:cubicBezTo>
                <a:cubicBezTo>
                  <a:pt x="963043" y="699714"/>
                  <a:pt x="964238" y="704932"/>
                  <a:pt x="965686" y="710000"/>
                </a:cubicBezTo>
                <a:cubicBezTo>
                  <a:pt x="967574" y="716607"/>
                  <a:pt x="966874" y="724282"/>
                  <a:pt x="970686" y="730000"/>
                </a:cubicBezTo>
                <a:cubicBezTo>
                  <a:pt x="976225" y="738307"/>
                  <a:pt x="992131" y="742148"/>
                  <a:pt x="1000687" y="745000"/>
                </a:cubicBezTo>
                <a:cubicBezTo>
                  <a:pt x="997354" y="740000"/>
                  <a:pt x="996681" y="730428"/>
                  <a:pt x="990687" y="730000"/>
                </a:cubicBezTo>
                <a:cubicBezTo>
                  <a:pt x="970462" y="728555"/>
                  <a:pt x="949921" y="733588"/>
                  <a:pt x="930685" y="740000"/>
                </a:cubicBezTo>
                <a:cubicBezTo>
                  <a:pt x="918401" y="744095"/>
                  <a:pt x="913688" y="761996"/>
                  <a:pt x="905684" y="770000"/>
                </a:cubicBezTo>
                <a:cubicBezTo>
                  <a:pt x="901435" y="774249"/>
                  <a:pt x="895684" y="776667"/>
                  <a:pt x="890684" y="780000"/>
                </a:cubicBezTo>
                <a:cubicBezTo>
                  <a:pt x="877053" y="777728"/>
                  <a:pt x="852311" y="776627"/>
                  <a:pt x="840683" y="765000"/>
                </a:cubicBezTo>
                <a:cubicBezTo>
                  <a:pt x="832184" y="756502"/>
                  <a:pt x="827349" y="745000"/>
                  <a:pt x="820682" y="735000"/>
                </a:cubicBezTo>
                <a:cubicBezTo>
                  <a:pt x="808066" y="716076"/>
                  <a:pt x="814932" y="724250"/>
                  <a:pt x="800681" y="710000"/>
                </a:cubicBezTo>
                <a:cubicBezTo>
                  <a:pt x="791143" y="671850"/>
                  <a:pt x="782218" y="678078"/>
                  <a:pt x="800681" y="655000"/>
                </a:cubicBezTo>
                <a:cubicBezTo>
                  <a:pt x="803626" y="651319"/>
                  <a:pt x="807348" y="648333"/>
                  <a:pt x="810682" y="645000"/>
                </a:cubicBezTo>
                <a:cubicBezTo>
                  <a:pt x="802388" y="603529"/>
                  <a:pt x="810598" y="601589"/>
                  <a:pt x="735680" y="625000"/>
                </a:cubicBezTo>
                <a:cubicBezTo>
                  <a:pt x="728566" y="627223"/>
                  <a:pt x="729377" y="638528"/>
                  <a:pt x="725679" y="645000"/>
                </a:cubicBezTo>
                <a:cubicBezTo>
                  <a:pt x="722697" y="650217"/>
                  <a:pt x="718366" y="654625"/>
                  <a:pt x="715679" y="660000"/>
                </a:cubicBezTo>
                <a:cubicBezTo>
                  <a:pt x="713322" y="664714"/>
                  <a:pt x="713036" y="670286"/>
                  <a:pt x="710679" y="675000"/>
                </a:cubicBezTo>
                <a:cubicBezTo>
                  <a:pt x="707992" y="680375"/>
                  <a:pt x="703120" y="684509"/>
                  <a:pt x="700679" y="690000"/>
                </a:cubicBezTo>
                <a:cubicBezTo>
                  <a:pt x="696398" y="699632"/>
                  <a:pt x="694012" y="710000"/>
                  <a:pt x="690678" y="720000"/>
                </a:cubicBezTo>
                <a:cubicBezTo>
                  <a:pt x="689011" y="725000"/>
                  <a:pt x="688970" y="730884"/>
                  <a:pt x="685678" y="735000"/>
                </a:cubicBezTo>
                <a:cubicBezTo>
                  <a:pt x="679011" y="743333"/>
                  <a:pt x="673610" y="752861"/>
                  <a:pt x="665678" y="760000"/>
                </a:cubicBezTo>
                <a:cubicBezTo>
                  <a:pt x="656744" y="768040"/>
                  <a:pt x="635677" y="780000"/>
                  <a:pt x="635677" y="780000"/>
                </a:cubicBezTo>
                <a:cubicBezTo>
                  <a:pt x="581297" y="777138"/>
                  <a:pt x="558224" y="792125"/>
                  <a:pt x="525674" y="765000"/>
                </a:cubicBezTo>
                <a:cubicBezTo>
                  <a:pt x="520242" y="760473"/>
                  <a:pt x="514917" y="755657"/>
                  <a:pt x="510674" y="750000"/>
                </a:cubicBezTo>
                <a:cubicBezTo>
                  <a:pt x="492919" y="726328"/>
                  <a:pt x="498769" y="731049"/>
                  <a:pt x="490673" y="710000"/>
                </a:cubicBezTo>
                <a:cubicBezTo>
                  <a:pt x="484229" y="693246"/>
                  <a:pt x="476349" y="677030"/>
                  <a:pt x="470672" y="660000"/>
                </a:cubicBezTo>
                <a:lnTo>
                  <a:pt x="460672" y="630000"/>
                </a:lnTo>
                <a:cubicBezTo>
                  <a:pt x="464005" y="623333"/>
                  <a:pt x="465401" y="615270"/>
                  <a:pt x="470672" y="610000"/>
                </a:cubicBezTo>
                <a:cubicBezTo>
                  <a:pt x="479171" y="601502"/>
                  <a:pt x="500673" y="590000"/>
                  <a:pt x="500673" y="590000"/>
                </a:cubicBezTo>
                <a:cubicBezTo>
                  <a:pt x="504007" y="585000"/>
                  <a:pt x="505981" y="578754"/>
                  <a:pt x="510674" y="575000"/>
                </a:cubicBezTo>
                <a:cubicBezTo>
                  <a:pt x="514790" y="571708"/>
                  <a:pt x="521947" y="573727"/>
                  <a:pt x="525674" y="570000"/>
                </a:cubicBezTo>
                <a:cubicBezTo>
                  <a:pt x="529401" y="566273"/>
                  <a:pt x="528317" y="559714"/>
                  <a:pt x="530674" y="555000"/>
                </a:cubicBezTo>
                <a:cubicBezTo>
                  <a:pt x="533361" y="549625"/>
                  <a:pt x="537341" y="545000"/>
                  <a:pt x="540674" y="540000"/>
                </a:cubicBezTo>
                <a:cubicBezTo>
                  <a:pt x="537341" y="535000"/>
                  <a:pt x="533041" y="530523"/>
                  <a:pt x="530674" y="525000"/>
                </a:cubicBezTo>
                <a:cubicBezTo>
                  <a:pt x="529845" y="523066"/>
                  <a:pt x="523668" y="493742"/>
                  <a:pt x="520674" y="490000"/>
                </a:cubicBezTo>
                <a:cubicBezTo>
                  <a:pt x="516920" y="485307"/>
                  <a:pt x="510673" y="483333"/>
                  <a:pt x="505673" y="480000"/>
                </a:cubicBezTo>
                <a:cubicBezTo>
                  <a:pt x="452057" y="515744"/>
                  <a:pt x="487671" y="500706"/>
                  <a:pt x="390670" y="495000"/>
                </a:cubicBezTo>
                <a:cubicBezTo>
                  <a:pt x="382337" y="493333"/>
                  <a:pt x="373810" y="492442"/>
                  <a:pt x="365670" y="490000"/>
                </a:cubicBezTo>
                <a:cubicBezTo>
                  <a:pt x="354391" y="486617"/>
                  <a:pt x="331554" y="476220"/>
                  <a:pt x="320668" y="470000"/>
                </a:cubicBezTo>
                <a:cubicBezTo>
                  <a:pt x="315450" y="467019"/>
                  <a:pt x="310668" y="463333"/>
                  <a:pt x="305668" y="460000"/>
                </a:cubicBezTo>
                <a:cubicBezTo>
                  <a:pt x="293779" y="424334"/>
                  <a:pt x="310637" y="467453"/>
                  <a:pt x="285667" y="430000"/>
                </a:cubicBezTo>
                <a:cubicBezTo>
                  <a:pt x="270428" y="407143"/>
                  <a:pt x="294239" y="419524"/>
                  <a:pt x="265667" y="410000"/>
                </a:cubicBezTo>
                <a:cubicBezTo>
                  <a:pt x="232938" y="420909"/>
                  <a:pt x="265060" y="405758"/>
                  <a:pt x="245666" y="430000"/>
                </a:cubicBezTo>
                <a:cubicBezTo>
                  <a:pt x="237033" y="440791"/>
                  <a:pt x="222675" y="441998"/>
                  <a:pt x="210665" y="445000"/>
                </a:cubicBezTo>
                <a:cubicBezTo>
                  <a:pt x="207332" y="450000"/>
                  <a:pt x="205761" y="456815"/>
                  <a:pt x="200665" y="460000"/>
                </a:cubicBezTo>
                <a:cubicBezTo>
                  <a:pt x="191726" y="465587"/>
                  <a:pt x="170664" y="470000"/>
                  <a:pt x="170664" y="470000"/>
                </a:cubicBezTo>
                <a:cubicBezTo>
                  <a:pt x="159587" y="468418"/>
                  <a:pt x="130237" y="469361"/>
                  <a:pt x="120663" y="455000"/>
                </a:cubicBezTo>
                <a:cubicBezTo>
                  <a:pt x="116851" y="449282"/>
                  <a:pt x="117011" y="441738"/>
                  <a:pt x="115663" y="435000"/>
                </a:cubicBezTo>
                <a:cubicBezTo>
                  <a:pt x="114401" y="428692"/>
                  <a:pt x="108347" y="388053"/>
                  <a:pt x="105662" y="380000"/>
                </a:cubicBezTo>
                <a:cubicBezTo>
                  <a:pt x="103305" y="372929"/>
                  <a:pt x="102681" y="362507"/>
                  <a:pt x="95662" y="360000"/>
                </a:cubicBezTo>
                <a:cubicBezTo>
                  <a:pt x="76762" y="353250"/>
                  <a:pt x="55661" y="356667"/>
                  <a:pt x="35661" y="355000"/>
                </a:cubicBezTo>
                <a:cubicBezTo>
                  <a:pt x="33994" y="350000"/>
                  <a:pt x="33220" y="344607"/>
                  <a:pt x="30660" y="340000"/>
                </a:cubicBezTo>
                <a:cubicBezTo>
                  <a:pt x="9595" y="302084"/>
                  <a:pt x="13646" y="322950"/>
                  <a:pt x="5660" y="295000"/>
                </a:cubicBezTo>
                <a:cubicBezTo>
                  <a:pt x="3772" y="288393"/>
                  <a:pt x="846" y="281869"/>
                  <a:pt x="660" y="275000"/>
                </a:cubicBezTo>
                <a:cubicBezTo>
                  <a:pt x="-826" y="220020"/>
                  <a:pt x="660" y="165000"/>
                  <a:pt x="660" y="110000"/>
                </a:cubicBezTo>
                <a:lnTo>
                  <a:pt x="5660" y="170000"/>
                </a:lnTo>
                <a:close/>
              </a:path>
            </a:pathLst>
          </a:custGeom>
          <a:noFill/>
          <a:ln w="762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2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550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base de données nationale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71" r="-8871"/>
          <a:stretch>
            <a:fillRect/>
          </a:stretch>
        </p:blipFill>
        <p:spPr>
          <a:xfrm>
            <a:off x="381000" y="1333499"/>
            <a:ext cx="8458200" cy="422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1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273" y="228865"/>
            <a:ext cx="4359477" cy="525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440873" y="2854301"/>
            <a:ext cx="161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2 juin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Attitude RCP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481060" cy="3771636"/>
          </a:xfrm>
        </p:spPr>
        <p:txBody>
          <a:bodyPr/>
          <a:lstStyle/>
          <a:p>
            <a:r>
              <a:rPr lang="fr-FR" dirty="0" smtClean="0"/>
              <a:t>Indication </a:t>
            </a:r>
            <a:r>
              <a:rPr lang="fr-FR" dirty="0"/>
              <a:t>à une ablation complète du matériel</a:t>
            </a:r>
          </a:p>
          <a:p>
            <a:pPr lvl="1"/>
            <a:r>
              <a:rPr lang="fr-FR" dirty="0"/>
              <a:t>Chirurgie le 29/06/15. 10 </a:t>
            </a:r>
            <a:r>
              <a:rPr lang="fr-FR" dirty="0" smtClean="0"/>
              <a:t>prélèvements</a:t>
            </a:r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76400" y="286380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attitude en attendant les résultats </a:t>
            </a:r>
            <a:r>
              <a:rPr lang="fr-FR" smtClean="0"/>
              <a:t>des prélèvements 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09800" y="366130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Vancomycine 30 mg/kg/j </a:t>
            </a:r>
            <a:r>
              <a:rPr lang="fr-FR" b="1" smtClean="0">
                <a:solidFill>
                  <a:srgbClr val="00B050"/>
                </a:solidFill>
              </a:rPr>
              <a:t>et Amoxicilline 12 g/j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des prélèvements à J3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5" y="1416050"/>
            <a:ext cx="7610475" cy="2051050"/>
          </a:xfrm>
        </p:spPr>
        <p:txBody>
          <a:bodyPr/>
          <a:lstStyle/>
          <a:p>
            <a:pPr lvl="2"/>
            <a:r>
              <a:rPr lang="fr-FR" dirty="0"/>
              <a:t>1/10 à </a:t>
            </a:r>
            <a:r>
              <a:rPr lang="fr-FR" i="1" dirty="0"/>
              <a:t>S. aureus</a:t>
            </a:r>
          </a:p>
          <a:p>
            <a:pPr lvl="2"/>
            <a:r>
              <a:rPr lang="fr-FR" b="1" dirty="0"/>
              <a:t>0/10 à </a:t>
            </a:r>
            <a:r>
              <a:rPr lang="fr-FR" b="1" i="1" dirty="0"/>
              <a:t>P. </a:t>
            </a:r>
            <a:r>
              <a:rPr lang="fr-FR" b="1" i="1" dirty="0" err="1"/>
              <a:t>acnes</a:t>
            </a:r>
            <a:endParaRPr lang="fr-FR" b="1" i="1" dirty="0"/>
          </a:p>
          <a:p>
            <a:pPr lvl="2"/>
            <a:r>
              <a:rPr lang="fr-FR" dirty="0"/>
              <a:t>5/10 à </a:t>
            </a:r>
            <a:r>
              <a:rPr lang="fr-FR" i="1" dirty="0"/>
              <a:t>S. </a:t>
            </a:r>
            <a:r>
              <a:rPr lang="fr-FR" i="1" dirty="0" err="1"/>
              <a:t>epidermidis</a:t>
            </a:r>
            <a:r>
              <a:rPr lang="fr-FR" dirty="0"/>
              <a:t>, 3 souches différentes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76400" y="286380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attitude en attendant les résultats des antibiogrammes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09800" y="3661303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Poursuite du même traitement : 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00B050"/>
                </a:solidFill>
              </a:rPr>
              <a:t>V</a:t>
            </a:r>
            <a:r>
              <a:rPr lang="fr-FR" b="1" dirty="0" smtClean="0">
                <a:solidFill>
                  <a:srgbClr val="00B050"/>
                </a:solidFill>
              </a:rPr>
              <a:t>ancomycine 30 mg/kg/j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Amoxicilline 12 g/j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695700"/>
            <a:ext cx="554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292040"/>
            <a:ext cx="5729288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43" y="1034716"/>
            <a:ext cx="4811244" cy="338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019619" y="5036774"/>
            <a:ext cx="347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Après ablation matériel juillet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034" y="559894"/>
            <a:ext cx="3513223" cy="471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8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A J10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1" y="1416050"/>
            <a:ext cx="8420100" cy="3805238"/>
          </a:xfrm>
        </p:spPr>
        <p:txBody>
          <a:bodyPr>
            <a:normAutofit/>
          </a:bodyPr>
          <a:lstStyle/>
          <a:p>
            <a:r>
              <a:rPr lang="fr-FR" dirty="0" smtClean="0"/>
              <a:t>Amoxicilline 12 g/Vancomycine 30 mg/kg/j en post opératoire</a:t>
            </a:r>
          </a:p>
          <a:p>
            <a:r>
              <a:rPr lang="fr-FR" dirty="0" smtClean="0"/>
              <a:t>Souches </a:t>
            </a:r>
            <a:r>
              <a:rPr lang="fr-FR" i="1" dirty="0" smtClean="0"/>
              <a:t>S. </a:t>
            </a:r>
            <a:r>
              <a:rPr lang="fr-FR" i="1" dirty="0" err="1" smtClean="0"/>
              <a:t>epidermidis</a:t>
            </a:r>
            <a:endParaRPr lang="fr-FR" i="1" dirty="0"/>
          </a:p>
          <a:p>
            <a:pPr lvl="1"/>
            <a:r>
              <a:rPr lang="fr-FR" dirty="0" smtClean="0"/>
              <a:t>CMI vanco entre 1 et 2 mg/L</a:t>
            </a:r>
          </a:p>
          <a:p>
            <a:pPr lvl="1"/>
            <a:r>
              <a:rPr lang="fr-FR" dirty="0" smtClean="0"/>
              <a:t>CMI dapto 0,5 et 0,38</a:t>
            </a:r>
            <a:r>
              <a:rPr lang="fr-FR" dirty="0"/>
              <a:t> </a:t>
            </a:r>
            <a:r>
              <a:rPr lang="fr-FR" dirty="0" smtClean="0"/>
              <a:t>mg/L</a:t>
            </a:r>
          </a:p>
          <a:p>
            <a:pPr lvl="1"/>
            <a:r>
              <a:rPr lang="fr-FR" dirty="0" smtClean="0"/>
              <a:t>Sensibles </a:t>
            </a:r>
            <a:r>
              <a:rPr lang="fr-FR" dirty="0" err="1" smtClean="0"/>
              <a:t>rifadine</a:t>
            </a:r>
            <a:r>
              <a:rPr lang="fr-FR" dirty="0" smtClean="0"/>
              <a:t>, </a:t>
            </a:r>
            <a:r>
              <a:rPr lang="fr-FR" dirty="0" err="1" smtClean="0"/>
              <a:t>fucidine</a:t>
            </a:r>
            <a:r>
              <a:rPr lang="fr-FR" dirty="0" smtClean="0"/>
              <a:t>, </a:t>
            </a:r>
            <a:r>
              <a:rPr lang="fr-FR" dirty="0" err="1" smtClean="0"/>
              <a:t>focfomycine</a:t>
            </a:r>
            <a:r>
              <a:rPr lang="fr-FR" dirty="0" smtClean="0"/>
              <a:t>, clindamycine, résistant quinolones, </a:t>
            </a:r>
            <a:r>
              <a:rPr lang="fr-FR" dirty="0" err="1" smtClean="0"/>
              <a:t>cotrimoxazole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319366" y="37719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Quelle antibiothérapie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14562" y="4285747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Poursuite du même traitement : 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 err="1" smtClean="0">
                <a:solidFill>
                  <a:srgbClr val="00B050"/>
                </a:solidFill>
              </a:rPr>
              <a:t>Daptomycine</a:t>
            </a:r>
            <a:r>
              <a:rPr lang="fr-FR" b="1" dirty="0" smtClean="0">
                <a:solidFill>
                  <a:srgbClr val="00B050"/>
                </a:solidFill>
              </a:rPr>
              <a:t> 10 mg/kg/j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Rifampicine 600 mg x 2/j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Arrêt </a:t>
            </a:r>
            <a:r>
              <a:rPr lang="fr-FR" b="1" dirty="0" err="1" smtClean="0">
                <a:solidFill>
                  <a:srgbClr val="00B050"/>
                </a:solidFill>
              </a:rPr>
              <a:t>amox</a:t>
            </a:r>
            <a:r>
              <a:rPr lang="fr-FR" b="1" dirty="0" smtClean="0">
                <a:solidFill>
                  <a:srgbClr val="00B050"/>
                </a:solidFill>
              </a:rPr>
              <a:t> et vanco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ATB à J10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5" y="1416050"/>
            <a:ext cx="7610475" cy="1517650"/>
          </a:xfrm>
        </p:spPr>
        <p:txBody>
          <a:bodyPr/>
          <a:lstStyle/>
          <a:p>
            <a:pPr marL="352425" algn="ctr"/>
            <a:r>
              <a:rPr lang="fr-FR" dirty="0"/>
              <a:t>Apparition d’une petite collection en regard de la cicatrice quelques jours après : que faites vous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90600" y="3314700"/>
            <a:ext cx="7466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b="1" dirty="0" err="1" smtClean="0">
                <a:solidFill>
                  <a:srgbClr val="00B050"/>
                </a:solidFill>
              </a:rPr>
              <a:t>Daptomycine</a:t>
            </a:r>
            <a:r>
              <a:rPr lang="fr-FR" b="1" dirty="0" smtClean="0">
                <a:solidFill>
                  <a:srgbClr val="00B050"/>
                </a:solidFill>
              </a:rPr>
              <a:t> 10 mg/kg/j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Arrêt rifampicine (Suspicion d’inoculum encore élevé)</a:t>
            </a:r>
          </a:p>
          <a:p>
            <a:pPr marL="285750" indent="-285750">
              <a:buFont typeface="Arial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Introduction </a:t>
            </a:r>
            <a:r>
              <a:rPr lang="fr-FR" b="1" dirty="0" err="1" smtClean="0">
                <a:solidFill>
                  <a:srgbClr val="00B050"/>
                </a:solidFill>
              </a:rPr>
              <a:t>fosfomycine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/>
              <a:t>Histoire orthopédique et infectieuse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 21/07/2015, ARN 16S, leuco-, culture ponction collection cicatrice négative : arrêt </a:t>
            </a:r>
            <a:r>
              <a:rPr lang="fr-FR" dirty="0" err="1" smtClean="0"/>
              <a:t>fosfomycine</a:t>
            </a:r>
            <a:r>
              <a:rPr lang="fr-FR" dirty="0" smtClean="0"/>
              <a:t> et réintroduction rifampicine</a:t>
            </a:r>
          </a:p>
          <a:p>
            <a:r>
              <a:rPr lang="fr-FR" dirty="0" smtClean="0"/>
              <a:t>Le 22/07/2015, apparition d’une fièvre à 39°C, sans majoration des signes articulaires de l’épaule, signes pulmonaire de surcharge ?</a:t>
            </a:r>
          </a:p>
          <a:p>
            <a:pPr lvl="1"/>
            <a:r>
              <a:rPr lang="fr-FR" dirty="0" smtClean="0"/>
              <a:t>Ponction </a:t>
            </a:r>
            <a:r>
              <a:rPr lang="fr-FR" dirty="0" err="1" smtClean="0"/>
              <a:t>échoguidée</a:t>
            </a:r>
            <a:r>
              <a:rPr lang="fr-FR" dirty="0" smtClean="0"/>
              <a:t> d’épaule</a:t>
            </a:r>
          </a:p>
          <a:p>
            <a:pPr lvl="1"/>
            <a:r>
              <a:rPr lang="fr-FR" dirty="0" smtClean="0"/>
              <a:t>Arrêt </a:t>
            </a:r>
            <a:r>
              <a:rPr lang="fr-FR" dirty="0" err="1" smtClean="0"/>
              <a:t>fosfomycine</a:t>
            </a:r>
            <a:r>
              <a:rPr lang="fr-FR" dirty="0" smtClean="0"/>
              <a:t>, introduction </a:t>
            </a:r>
            <a:r>
              <a:rPr lang="fr-FR" dirty="0" err="1" smtClean="0"/>
              <a:t>cloxacilline</a:t>
            </a:r>
            <a:r>
              <a:rPr lang="fr-FR" dirty="0" smtClean="0"/>
              <a:t> (synergie dapto)</a:t>
            </a:r>
          </a:p>
          <a:p>
            <a:r>
              <a:rPr lang="fr-FR" dirty="0" smtClean="0"/>
              <a:t>28/07/2015 : majoration des signes respiratoires, passage en réanimation.</a:t>
            </a:r>
          </a:p>
          <a:p>
            <a:pPr lvl="1"/>
            <a:r>
              <a:rPr lang="fr-FR" dirty="0" smtClean="0"/>
              <a:t>TDM</a:t>
            </a:r>
          </a:p>
        </p:txBody>
      </p:sp>
    </p:spTree>
    <p:extLst>
      <p:ext uri="{BB962C8B-B14F-4D97-AF65-F5344CB8AC3E}">
        <p14:creationId xmlns:p14="http://schemas.microsoft.com/office/powerpoint/2010/main" val="2906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TDM Thorax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166" y="228865"/>
            <a:ext cx="6732957" cy="504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uage 4"/>
          <p:cNvSpPr/>
          <p:nvPr/>
        </p:nvSpPr>
        <p:spPr>
          <a:xfrm>
            <a:off x="0" y="228865"/>
            <a:ext cx="3555077" cy="14408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C’est quoi ????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8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l’on fait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LBA </a:t>
            </a:r>
            <a:r>
              <a:rPr lang="fr-FR" smtClean="0"/>
              <a:t>: </a:t>
            </a:r>
            <a:r>
              <a:rPr lang="fr-FR" dirty="0" err="1"/>
              <a:t>é</a:t>
            </a:r>
            <a:r>
              <a:rPr lang="fr-FR" smtClean="0"/>
              <a:t>osinophile</a:t>
            </a:r>
            <a:r>
              <a:rPr lang="fr-FR" dirty="0" smtClean="0"/>
              <a:t>, hyper </a:t>
            </a:r>
            <a:r>
              <a:rPr lang="fr-FR" dirty="0" err="1" smtClean="0"/>
              <a:t>cellularité</a:t>
            </a:r>
            <a:endParaRPr lang="fr-FR" dirty="0" smtClean="0"/>
          </a:p>
          <a:p>
            <a:pPr lvl="1"/>
            <a:r>
              <a:rPr lang="fr-FR" dirty="0" smtClean="0"/>
              <a:t>Pneumopathie médicamenteuse d’hypersensibilité à la </a:t>
            </a:r>
            <a:r>
              <a:rPr lang="fr-FR" dirty="0" err="1" smtClean="0"/>
              <a:t>daptomycine</a:t>
            </a:r>
            <a:r>
              <a:rPr lang="mr-IN" dirty="0" smtClean="0"/>
              <a:t>…</a:t>
            </a:r>
            <a:endParaRPr lang="fr-FR" dirty="0" smtClean="0"/>
          </a:p>
          <a:p>
            <a:pPr lvl="2"/>
            <a:r>
              <a:rPr lang="fr-FR" dirty="0" smtClean="0"/>
              <a:t>Arrêt </a:t>
            </a:r>
            <a:r>
              <a:rPr lang="fr-FR" dirty="0" err="1" smtClean="0"/>
              <a:t>daptomycine</a:t>
            </a:r>
            <a:endParaRPr lang="fr-FR" dirty="0" smtClean="0"/>
          </a:p>
          <a:p>
            <a:pPr lvl="2"/>
            <a:r>
              <a:rPr lang="fr-FR" dirty="0" smtClean="0"/>
              <a:t>Introduction </a:t>
            </a:r>
            <a:r>
              <a:rPr lang="fr-FR" dirty="0" err="1" smtClean="0"/>
              <a:t>ceftaroline</a:t>
            </a:r>
            <a:r>
              <a:rPr lang="fr-FR" dirty="0" smtClean="0"/>
              <a:t> (CMI &lt; 0,75), poursuite rifampicine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8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 charset="0"/>
                <a:ea typeface="ＭＳ Ｐゴシック" charset="0"/>
                <a:cs typeface="ＭＳ Ｐゴシック" charset="0"/>
              </a:rPr>
              <a:t>Daptomycine</a:t>
            </a:r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>
          <a:xfrm>
            <a:off x="539750" y="1297782"/>
            <a:ext cx="8280400" cy="3299354"/>
          </a:xfrm>
        </p:spPr>
        <p:txBody>
          <a:bodyPr/>
          <a:lstStyle/>
          <a:p>
            <a:r>
              <a:rPr lang="fr-FR" sz="1600" dirty="0">
                <a:latin typeface="Arial" charset="0"/>
                <a:ea typeface="ＭＳ Ｐゴシック" charset="0"/>
                <a:cs typeface="ＭＳ Ｐゴシック" charset="0"/>
              </a:rPr>
              <a:t>Avantages</a:t>
            </a:r>
          </a:p>
          <a:p>
            <a:pPr lvl="1"/>
            <a:r>
              <a:rPr lang="fr-FR" sz="1400" dirty="0" smtClean="0">
                <a:latin typeface="Arial" charset="0"/>
                <a:ea typeface="ＭＳ Ｐゴシック" charset="0"/>
                <a:cs typeface="ＭＳ Ｐゴシック" charset="0"/>
              </a:rPr>
              <a:t>Spectre, biofilm et </a:t>
            </a:r>
            <a:r>
              <a:rPr lang="fr-FR" sz="1400" dirty="0" err="1" smtClean="0">
                <a:latin typeface="Arial" charset="0"/>
                <a:ea typeface="ＭＳ Ｐゴシック" charset="0"/>
                <a:cs typeface="ＭＳ Ｐゴシック" charset="0"/>
              </a:rPr>
              <a:t>bactéricidie</a:t>
            </a:r>
            <a:endParaRPr lang="fr-FR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fr-FR" sz="1200" dirty="0">
                <a:latin typeface="Arial" charset="0"/>
                <a:ea typeface="ＭＳ Ｐゴシック" charset="0"/>
                <a:cs typeface="ＭＳ Ｐゴシック" charset="0"/>
              </a:rPr>
              <a:t>Modèle animal: e</a:t>
            </a:r>
            <a:r>
              <a:rPr lang="fr-FR" sz="1100" dirty="0">
                <a:latin typeface="Arial" charset="0"/>
                <a:ea typeface="ＭＳ Ｐゴシック" charset="0"/>
              </a:rPr>
              <a:t>ffet positif ++ de la rifampicine</a:t>
            </a:r>
            <a:r>
              <a:rPr lang="fr-FR" sz="1100" baseline="30000" dirty="0">
                <a:latin typeface="Arial" charset="0"/>
                <a:ea typeface="ＭＳ Ｐゴシック" charset="0"/>
              </a:rPr>
              <a:t>1</a:t>
            </a:r>
          </a:p>
          <a:p>
            <a:r>
              <a:rPr lang="fr-FR" sz="1600" dirty="0">
                <a:latin typeface="Arial" charset="0"/>
                <a:ea typeface="ＭＳ Ｐゴシック" charset="0"/>
                <a:cs typeface="ＭＳ Ｐゴシック" charset="0"/>
              </a:rPr>
              <a:t>Expérience chez l’Homme</a:t>
            </a:r>
          </a:p>
          <a:p>
            <a:pPr lvl="1"/>
            <a:r>
              <a:rPr lang="fr-FR" sz="1400" dirty="0">
                <a:latin typeface="Arial" charset="0"/>
                <a:ea typeface="ＭＳ Ｐゴシック" charset="0"/>
              </a:rPr>
              <a:t>Cas cliniques +/- </a:t>
            </a:r>
            <a:r>
              <a:rPr lang="fr-FR" sz="1400" u="sng" dirty="0">
                <a:latin typeface="Arial" charset="0"/>
                <a:ea typeface="ＭＳ Ｐゴシック" charset="0"/>
              </a:rPr>
              <a:t>groupés</a:t>
            </a:r>
            <a:r>
              <a:rPr lang="fr-FR" sz="1400" baseline="30000" dirty="0">
                <a:latin typeface="Arial" charset="0"/>
                <a:ea typeface="ＭＳ Ｐゴシック" charset="0"/>
              </a:rPr>
              <a:t>2</a:t>
            </a:r>
            <a:endParaRPr lang="fr-FR" sz="1400" dirty="0">
              <a:latin typeface="Arial" charset="0"/>
              <a:ea typeface="ＭＳ Ｐゴシック" charset="0"/>
            </a:endParaRPr>
          </a:p>
          <a:p>
            <a:pPr lvl="1"/>
            <a:r>
              <a:rPr lang="fr-FR" sz="1400" dirty="0">
                <a:latin typeface="Arial" charset="0"/>
                <a:ea typeface="ＭＳ Ｐゴシック" charset="0"/>
              </a:rPr>
              <a:t>Cohorte rétrospective</a:t>
            </a:r>
            <a:r>
              <a:rPr lang="fr-FR" sz="1400" baseline="30000" dirty="0">
                <a:latin typeface="Arial" charset="0"/>
                <a:ea typeface="ＭＳ Ｐゴシック" charset="0"/>
              </a:rPr>
              <a:t>3</a:t>
            </a:r>
            <a:r>
              <a:rPr lang="fr-FR" sz="1400" dirty="0">
                <a:latin typeface="Arial" charset="0"/>
                <a:ea typeface="ＭＳ Ｐゴシック" charset="0"/>
              </a:rPr>
              <a:t> (Novartis)</a:t>
            </a:r>
          </a:p>
          <a:p>
            <a:r>
              <a:rPr lang="fr-FR" sz="1600" dirty="0">
                <a:latin typeface="Arial" charset="0"/>
                <a:ea typeface="ＭＳ Ｐゴシック" charset="0"/>
                <a:cs typeface="ＭＳ Ｐゴシック" charset="0"/>
              </a:rPr>
              <a:t>Efficacité comparative</a:t>
            </a:r>
          </a:p>
          <a:p>
            <a:pPr lvl="1"/>
            <a:r>
              <a:rPr lang="fr-FR" sz="1400" dirty="0">
                <a:latin typeface="Arial" charset="0"/>
                <a:ea typeface="ＭＳ Ｐゴシック" charset="0"/>
              </a:rPr>
              <a:t>Globalement 70% « efficacité »</a:t>
            </a:r>
          </a:p>
          <a:p>
            <a:pPr lvl="1"/>
            <a:r>
              <a:rPr lang="fr-FR" sz="1400" dirty="0">
                <a:latin typeface="Arial" charset="0"/>
                <a:ea typeface="ＭＳ Ｐゴシック" charset="0"/>
              </a:rPr>
              <a:t>Plutôt supérieur aux glycopeptides</a:t>
            </a:r>
          </a:p>
          <a:p>
            <a:r>
              <a:rPr lang="fr-FR" sz="1600" dirty="0" smtClean="0">
                <a:latin typeface="Arial" charset="0"/>
                <a:ea typeface="ＭＳ Ｐゴシック" charset="0"/>
                <a:cs typeface="ＭＳ Ｐゴシック" charset="0"/>
              </a:rPr>
              <a:t>Indications osseuses : 10 mg/kg/j</a:t>
            </a:r>
            <a:endParaRPr lang="fr-FR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fr-FR" sz="1400" dirty="0">
                <a:latin typeface="Arial" charset="0"/>
                <a:ea typeface="ＭＳ Ｐゴシック" charset="0"/>
              </a:rPr>
              <a:t>Rhabdomyolyse (statines)</a:t>
            </a:r>
          </a:p>
          <a:p>
            <a:pPr lvl="1"/>
            <a:endParaRPr lang="fr-FR" sz="1400" dirty="0">
              <a:latin typeface="Arial" charset="0"/>
              <a:ea typeface="ＭＳ Ｐゴシック" charset="0"/>
            </a:endParaRPr>
          </a:p>
          <a:p>
            <a:pPr lvl="1"/>
            <a:endParaRPr lang="fr-FR" sz="1400" dirty="0">
              <a:latin typeface="Arial" charset="0"/>
              <a:ea typeface="ＭＳ Ｐゴシック" charset="0"/>
            </a:endParaRPr>
          </a:p>
          <a:p>
            <a:pPr lvl="1"/>
            <a:endParaRPr lang="fr-FR" sz="1400" dirty="0">
              <a:latin typeface="Arial" charset="0"/>
              <a:ea typeface="ＭＳ Ｐゴシック" charset="0"/>
            </a:endParaRPr>
          </a:p>
        </p:txBody>
      </p:sp>
      <p:sp>
        <p:nvSpPr>
          <p:cNvPr id="31748" name="ZoneTexte 4"/>
          <p:cNvSpPr txBox="1">
            <a:spLocks noChangeArrowheads="1"/>
          </p:cNvSpPr>
          <p:nvPr/>
        </p:nvSpPr>
        <p:spPr bwMode="auto">
          <a:xfrm>
            <a:off x="3429000" y="4914453"/>
            <a:ext cx="5832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200" baseline="30000" dirty="0"/>
              <a:t>1  </a:t>
            </a:r>
            <a:r>
              <a:rPr lang="fr-FR" sz="1200" dirty="0"/>
              <a:t>A. Saleh-</a:t>
            </a:r>
            <a:r>
              <a:rPr lang="fr-FR" sz="1200" dirty="0" err="1"/>
              <a:t>Mghir</a:t>
            </a:r>
            <a:r>
              <a:rPr lang="fr-FR" sz="1200" dirty="0"/>
              <a:t> et al. AAC 2011, 55:4589</a:t>
            </a:r>
            <a:endParaRPr lang="fr-FR" sz="1200" baseline="30000" dirty="0"/>
          </a:p>
          <a:p>
            <a:r>
              <a:rPr lang="fr-FR" sz="1200" baseline="30000" dirty="0"/>
              <a:t>2 </a:t>
            </a:r>
            <a:r>
              <a:rPr lang="fr-FR" sz="1200" dirty="0"/>
              <a:t>DAK </a:t>
            </a:r>
            <a:r>
              <a:rPr lang="fr-FR" sz="1200" dirty="0" err="1"/>
              <a:t>Rice</a:t>
            </a:r>
            <a:r>
              <a:rPr lang="fr-FR" sz="1200" dirty="0"/>
              <a:t> et al. </a:t>
            </a:r>
            <a:r>
              <a:rPr lang="pt-BR" sz="1200" dirty="0" err="1"/>
              <a:t>Arch</a:t>
            </a:r>
            <a:r>
              <a:rPr lang="pt-BR" sz="1200" dirty="0"/>
              <a:t> </a:t>
            </a:r>
            <a:r>
              <a:rPr lang="pt-BR" sz="1200" dirty="0" err="1"/>
              <a:t>Orthop</a:t>
            </a:r>
            <a:r>
              <a:rPr lang="pt-BR" sz="1200" dirty="0"/>
              <a:t> Trauma </a:t>
            </a:r>
            <a:r>
              <a:rPr lang="pt-BR" sz="1200" dirty="0" err="1"/>
              <a:t>Surg</a:t>
            </a:r>
            <a:r>
              <a:rPr lang="pt-BR" sz="1200" dirty="0"/>
              <a:t> 2009, 129:1495</a:t>
            </a:r>
            <a:endParaRPr lang="fr-FR" sz="1200" dirty="0"/>
          </a:p>
          <a:p>
            <a:r>
              <a:rPr lang="fr-FR" sz="1200" baseline="30000" dirty="0"/>
              <a:t>3</a:t>
            </a:r>
            <a:r>
              <a:rPr lang="fr-FR" sz="1200" dirty="0"/>
              <a:t> JA Crompton et al. J </a:t>
            </a:r>
            <a:r>
              <a:rPr lang="fr-FR" sz="1200" dirty="0" err="1"/>
              <a:t>Chemother</a:t>
            </a:r>
            <a:r>
              <a:rPr lang="fr-FR" sz="1200" dirty="0"/>
              <a:t> 2009, 21:414</a:t>
            </a:r>
          </a:p>
          <a:p>
            <a:endParaRPr lang="fr-FR" sz="1200" baseline="30000" dirty="0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0" b="4397"/>
          <a:stretch/>
        </p:blipFill>
        <p:spPr bwMode="auto">
          <a:xfrm>
            <a:off x="990600" y="2552700"/>
            <a:ext cx="7166341" cy="162465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Daptomycine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Nécessité de majoration des doses</a:t>
            </a:r>
          </a:p>
          <a:p>
            <a:pPr lvl="1"/>
            <a:r>
              <a:rPr lang="fr-FR" dirty="0" smtClean="0"/>
              <a:t>Quelques essais et cas rapportés à 8-10 mg/kg</a:t>
            </a:r>
            <a:r>
              <a:rPr lang="fr-FR" baseline="30000" dirty="0" smtClean="0"/>
              <a:t>1</a:t>
            </a:r>
            <a:endParaRPr lang="fr-FR" dirty="0" smtClean="0"/>
          </a:p>
          <a:p>
            <a:r>
              <a:rPr lang="fr-FR" dirty="0" smtClean="0"/>
              <a:t>Pas de données pour des doses &gt; 10 mg/kg/j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009900"/>
            <a:ext cx="5638800" cy="206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895600" y="5036622"/>
            <a:ext cx="33528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Int J </a:t>
            </a:r>
            <a:r>
              <a:rPr lang="fr-FR" dirty="0" err="1" smtClean="0"/>
              <a:t>Antimicrob</a:t>
            </a:r>
            <a:r>
              <a:rPr lang="fr-FR" dirty="0" smtClean="0"/>
              <a:t> Agents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Guérison clinique de l’infection après 6 semaines d’ATB</a:t>
            </a:r>
          </a:p>
          <a:p>
            <a:r>
              <a:rPr lang="fr-FR" dirty="0" smtClean="0"/>
              <a:t>On prend 6 mois de recul</a:t>
            </a:r>
            <a:r>
              <a:rPr lang="mr-IN" dirty="0" smtClean="0"/>
              <a:t>…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Réimplantation de prothèse en décembre 2015</a:t>
            </a:r>
          </a:p>
          <a:p>
            <a:pPr lvl="2"/>
            <a:r>
              <a:rPr lang="fr-FR" dirty="0" smtClean="0"/>
              <a:t>Fracture </a:t>
            </a:r>
            <a:r>
              <a:rPr lang="fr-FR" dirty="0" err="1" smtClean="0"/>
              <a:t>per-opératoire</a:t>
            </a:r>
            <a:r>
              <a:rPr lang="fr-FR" dirty="0" smtClean="0"/>
              <a:t>, ostéosynthèse associée</a:t>
            </a:r>
          </a:p>
          <a:p>
            <a:pPr lvl="1"/>
            <a:r>
              <a:rPr lang="fr-FR" dirty="0" smtClean="0"/>
              <a:t>Vancomycine post opératoire en attendant les résultats</a:t>
            </a:r>
          </a:p>
          <a:p>
            <a:pPr lvl="1"/>
            <a:r>
              <a:rPr lang="fr-FR" dirty="0" smtClean="0"/>
              <a:t>Un prélèvement/6 positif à </a:t>
            </a:r>
            <a:r>
              <a:rPr lang="fr-FR" i="1" dirty="0" smtClean="0"/>
              <a:t>S. aureus </a:t>
            </a:r>
            <a:r>
              <a:rPr lang="fr-FR" dirty="0" smtClean="0"/>
              <a:t>Multi-S</a:t>
            </a:r>
          </a:p>
          <a:p>
            <a:pPr lvl="2"/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828800" y="410147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 proposer en post-op 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4600" y="47257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Rifampicine  + </a:t>
            </a:r>
            <a:r>
              <a:rPr lang="fr-FR" b="1" dirty="0" err="1" smtClean="0">
                <a:solidFill>
                  <a:srgbClr val="00B050"/>
                </a:solidFill>
              </a:rPr>
              <a:t>Ofloxacine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 smtClean="0">
                <a:solidFill>
                  <a:srgbClr val="00B050"/>
                </a:solidFill>
              </a:rPr>
              <a:t>6 semaines</a:t>
            </a:r>
          </a:p>
        </p:txBody>
      </p:sp>
    </p:spTree>
    <p:extLst>
      <p:ext uri="{BB962C8B-B14F-4D97-AF65-F5344CB8AC3E}">
        <p14:creationId xmlns:p14="http://schemas.microsoft.com/office/powerpoint/2010/main" val="11771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septembre 2016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coulement purulent sur la cicatrice</a:t>
            </a:r>
          </a:p>
          <a:p>
            <a:pPr lvl="1"/>
            <a:r>
              <a:rPr lang="fr-FR" dirty="0" smtClean="0"/>
              <a:t>On réfléchi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dirty="0" smtClean="0"/>
              <a:t>07/10/2016 : Sepsis sévère, hémocultures positives à S. aureus </a:t>
            </a:r>
            <a:r>
              <a:rPr lang="fr-FR" dirty="0" err="1" smtClean="0"/>
              <a:t>Méti-S</a:t>
            </a:r>
            <a:endParaRPr lang="fr-FR" dirty="0" smtClean="0"/>
          </a:p>
          <a:p>
            <a:pPr lvl="1"/>
            <a:r>
              <a:rPr lang="fr-FR" dirty="0" smtClean="0"/>
              <a:t>Ablation (difficile) du matériel, humérotomie, cerclages</a:t>
            </a:r>
            <a:r>
              <a:rPr lang="mr-IN" dirty="0" smtClean="0"/>
              <a:t>…</a:t>
            </a:r>
            <a:endParaRPr lang="fr-FR" dirty="0" smtClean="0"/>
          </a:p>
          <a:p>
            <a:pPr lvl="1"/>
            <a:r>
              <a:rPr lang="fr-FR" dirty="0" smtClean="0"/>
              <a:t>Reprise ATB IV Oxacilline 6 semaines puis relais prévu Rifampicine/quinolones 6 semaines</a:t>
            </a:r>
          </a:p>
          <a:p>
            <a:pPr lvl="1"/>
            <a:r>
              <a:rPr lang="fr-FR" dirty="0" smtClean="0"/>
              <a:t>Au 31/10, persistance d’un petit pertuis sur la cicatrice</a:t>
            </a:r>
            <a:r>
              <a:rPr lang="mr-IN" dirty="0" smtClean="0"/>
              <a:t>…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</a:t>
            </a:r>
            <a:r>
              <a:rPr lang="fr-FR" dirty="0" smtClean="0"/>
              <a:t>chirurgie, et </a:t>
            </a:r>
            <a:r>
              <a:rPr lang="fr-FR" dirty="0"/>
              <a:t>pourquoi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1" y="2019300"/>
            <a:ext cx="8420100" cy="3201988"/>
          </a:xfrm>
        </p:spPr>
        <p:txBody>
          <a:bodyPr/>
          <a:lstStyle/>
          <a:p>
            <a:r>
              <a:rPr lang="fr-FR" dirty="0" smtClean="0"/>
              <a:t>« Lavage » sous arthroscopie ?</a:t>
            </a:r>
          </a:p>
          <a:p>
            <a:r>
              <a:rPr lang="fr-FR" dirty="0"/>
              <a:t>« Lavage » par arthrotomie ? </a:t>
            </a:r>
          </a:p>
          <a:p>
            <a:r>
              <a:rPr lang="fr-FR" dirty="0" smtClean="0"/>
              <a:t>Changement de prothèse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n 1 temps ?</a:t>
            </a:r>
          </a:p>
          <a:p>
            <a:pPr lvl="1"/>
            <a:r>
              <a:rPr lang="fr-FR" dirty="0" smtClean="0"/>
              <a:t>En 2 temps ?</a:t>
            </a:r>
          </a:p>
        </p:txBody>
      </p:sp>
    </p:spTree>
    <p:extLst>
      <p:ext uri="{BB962C8B-B14F-4D97-AF65-F5344CB8AC3E}">
        <p14:creationId xmlns:p14="http://schemas.microsoft.com/office/powerpoint/2010/main" val="260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73" y="1077951"/>
            <a:ext cx="3829339" cy="348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1000" y="1077951"/>
            <a:ext cx="4256527" cy="348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352800" y="5043055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14 octobre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3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 3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L’infection aiguë post opératoire : enfin des recommandations claires !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0500"/>
            <a:ext cx="3252059" cy="194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8962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71500"/>
            <a:ext cx="8913813" cy="762000"/>
          </a:xfrm>
        </p:spPr>
        <p:txBody>
          <a:bodyPr/>
          <a:lstStyle/>
          <a:p>
            <a:r>
              <a:rPr lang="fr-FR" dirty="0" smtClean="0"/>
              <a:t>Irène, 46 ans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442" y="2077000"/>
            <a:ext cx="7886700" cy="3263504"/>
          </a:xfrm>
        </p:spPr>
        <p:txBody>
          <a:bodyPr/>
          <a:lstStyle/>
          <a:p>
            <a:r>
              <a:rPr lang="fr-FR" dirty="0" smtClean="0"/>
              <a:t>Consulte à </a:t>
            </a:r>
            <a:r>
              <a:rPr lang="fr-FR" b="1" dirty="0" smtClean="0"/>
              <a:t>J18</a:t>
            </a:r>
            <a:r>
              <a:rPr lang="fr-FR" dirty="0" smtClean="0"/>
              <a:t> d’une PTH G pour:</a:t>
            </a:r>
          </a:p>
          <a:p>
            <a:pPr lvl="1"/>
            <a:r>
              <a:rPr lang="fr-FR" dirty="0" smtClean="0"/>
              <a:t>Fièvre 38,4°</a:t>
            </a:r>
          </a:p>
          <a:p>
            <a:pPr lvl="1"/>
            <a:r>
              <a:rPr lang="fr-FR" dirty="0" smtClean="0"/>
              <a:t>Ecoulement purulent de cicatrice</a:t>
            </a:r>
          </a:p>
          <a:p>
            <a:pPr lvl="1"/>
            <a:r>
              <a:rPr lang="fr-FR" dirty="0" smtClean="0"/>
              <a:t>Douleur à la mobilisation du </a:t>
            </a:r>
            <a:r>
              <a:rPr lang="fr-FR" dirty="0" err="1" smtClean="0"/>
              <a:t>MIDt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Quel(s) examen(s) complémentaire(s) nécessaire(s)?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3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Une radio..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939" y="1553767"/>
            <a:ext cx="3957236" cy="299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8651" y="4846550"/>
            <a:ext cx="247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une hémoculture..</a:t>
            </a:r>
          </a:p>
        </p:txBody>
      </p:sp>
    </p:spTree>
    <p:extLst>
      <p:ext uri="{BB962C8B-B14F-4D97-AF65-F5344CB8AC3E}">
        <p14:creationId xmlns:p14="http://schemas.microsoft.com/office/powerpoint/2010/main" val="13634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Décision chirurgicale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Décision d’une reprise chirurgicale:</a:t>
            </a:r>
          </a:p>
          <a:p>
            <a:endParaRPr lang="fr-FR" dirty="0" smtClean="0"/>
          </a:p>
          <a:p>
            <a:pPr marL="342900" lvl="1" indent="0">
              <a:buNone/>
            </a:pPr>
            <a:r>
              <a:rPr lang="fr-FR" dirty="0" smtClean="0"/>
              <a:t>→ Quelle chirurgie?</a:t>
            </a:r>
          </a:p>
          <a:p>
            <a:pPr marL="342900" lvl="1" indent="0">
              <a:buNone/>
            </a:pPr>
            <a:r>
              <a:rPr lang="fr-FR" dirty="0" smtClean="0"/>
              <a:t>	</a:t>
            </a:r>
            <a:endParaRPr lang="fr-FR" dirty="0"/>
          </a:p>
          <a:p>
            <a:pPr marL="342900" lvl="1" indent="0">
              <a:buNone/>
            </a:pPr>
            <a:endParaRPr lang="fr-FR" dirty="0" smtClean="0"/>
          </a:p>
          <a:p>
            <a:pPr marL="342900" lvl="1" indent="0">
              <a:buNone/>
            </a:pPr>
            <a:endParaRPr lang="fr-FR" dirty="0" smtClean="0"/>
          </a:p>
          <a:p>
            <a:pPr marL="342900" lvl="1" indent="0">
              <a:buNone/>
            </a:pPr>
            <a:r>
              <a:rPr lang="fr-FR" dirty="0" smtClean="0"/>
              <a:t>→ Quelle antibiothérapie post opératoire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6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Décision d’une reprise chirurgicale:</a:t>
            </a:r>
          </a:p>
          <a:p>
            <a:endParaRPr lang="fr-FR" dirty="0" smtClean="0"/>
          </a:p>
          <a:p>
            <a:pPr marL="342900" lvl="1" indent="0">
              <a:buNone/>
            </a:pPr>
            <a:r>
              <a:rPr lang="fr-FR" dirty="0" smtClean="0"/>
              <a:t>→ Quelle chirurgie?</a:t>
            </a:r>
          </a:p>
          <a:p>
            <a:pPr marL="342900" lvl="1" indent="0">
              <a:buNone/>
            </a:pPr>
            <a:r>
              <a:rPr lang="fr-FR" dirty="0" smtClean="0"/>
              <a:t>	</a:t>
            </a:r>
            <a:r>
              <a:rPr lang="fr-FR" dirty="0"/>
              <a:t>Synovectomie + changement complet en 1 temps (pas </a:t>
            </a:r>
            <a:r>
              <a:rPr lang="fr-FR" dirty="0" smtClean="0"/>
              <a:t>d’ostéo-intégration</a:t>
            </a:r>
            <a:r>
              <a:rPr lang="fr-FR" dirty="0"/>
              <a:t>)</a:t>
            </a:r>
          </a:p>
          <a:p>
            <a:pPr marL="342900" lvl="1" indent="0">
              <a:buNone/>
            </a:pPr>
            <a:endParaRPr lang="fr-FR" dirty="0"/>
          </a:p>
          <a:p>
            <a:pPr marL="342900" lvl="1" indent="0">
              <a:buNone/>
            </a:pPr>
            <a:endParaRPr lang="fr-FR" dirty="0" smtClean="0"/>
          </a:p>
          <a:p>
            <a:pPr marL="342900" lvl="1" indent="0">
              <a:buNone/>
            </a:pPr>
            <a:r>
              <a:rPr lang="fr-FR" dirty="0" smtClean="0"/>
              <a:t>→ Quelle antibiothérapie post opératoire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8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Décision médicale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Décision d’une reprise chirurgicale:</a:t>
            </a:r>
          </a:p>
          <a:p>
            <a:endParaRPr lang="fr-FR" dirty="0" smtClean="0"/>
          </a:p>
          <a:p>
            <a:pPr marL="342900" lvl="1" indent="0">
              <a:buNone/>
            </a:pPr>
            <a:r>
              <a:rPr lang="fr-FR" dirty="0" smtClean="0"/>
              <a:t>→ Quelle chirurgie?</a:t>
            </a:r>
          </a:p>
          <a:p>
            <a:pPr marL="342900" lvl="1" indent="0">
              <a:buNone/>
            </a:pPr>
            <a:r>
              <a:rPr lang="fr-FR" dirty="0" smtClean="0"/>
              <a:t>	</a:t>
            </a:r>
            <a:r>
              <a:rPr lang="fr-FR" b="1" dirty="0">
                <a:solidFill>
                  <a:srgbClr val="00B050"/>
                </a:solidFill>
              </a:rPr>
              <a:t>Synovectomie + changement complet en 1 temps (pas </a:t>
            </a:r>
            <a:r>
              <a:rPr lang="fr-FR" b="1" dirty="0" smtClean="0">
                <a:solidFill>
                  <a:srgbClr val="00B050"/>
                </a:solidFill>
              </a:rPr>
              <a:t>d’ostéo-intégration</a:t>
            </a:r>
            <a:r>
              <a:rPr lang="fr-FR" b="1" dirty="0">
                <a:solidFill>
                  <a:srgbClr val="00B050"/>
                </a:solidFill>
              </a:rPr>
              <a:t>)</a:t>
            </a:r>
          </a:p>
          <a:p>
            <a:pPr marL="342900" lvl="1" indent="0">
              <a:buNone/>
            </a:pPr>
            <a:endParaRPr lang="fr-FR" dirty="0"/>
          </a:p>
          <a:p>
            <a:pPr marL="342900" lvl="1" indent="0">
              <a:buNone/>
            </a:pPr>
            <a:endParaRPr lang="fr-FR" dirty="0" smtClean="0"/>
          </a:p>
          <a:p>
            <a:pPr marL="342900" lvl="1" indent="0">
              <a:buNone/>
            </a:pPr>
            <a:r>
              <a:rPr lang="fr-FR" dirty="0" smtClean="0"/>
              <a:t>→ Quelle antibiothérapie post opératoire ?</a:t>
            </a:r>
          </a:p>
          <a:p>
            <a:pPr marL="342900" lvl="1" indent="0">
              <a:buNone/>
            </a:pPr>
            <a:r>
              <a:rPr lang="fr-FR" dirty="0"/>
              <a:t>	</a:t>
            </a:r>
            <a:r>
              <a:rPr lang="fr-FR" b="1" dirty="0" err="1" smtClean="0">
                <a:solidFill>
                  <a:srgbClr val="00B050"/>
                </a:solidFill>
              </a:rPr>
              <a:t>Pipéracilline</a:t>
            </a:r>
            <a:r>
              <a:rPr lang="fr-FR" b="1" dirty="0" smtClean="0">
                <a:solidFill>
                  <a:srgbClr val="00B050"/>
                </a:solidFill>
              </a:rPr>
              <a:t>/</a:t>
            </a:r>
            <a:r>
              <a:rPr lang="fr-FR" b="1" dirty="0" err="1" smtClean="0">
                <a:solidFill>
                  <a:srgbClr val="00B050"/>
                </a:solidFill>
              </a:rPr>
              <a:t>tazobactam</a:t>
            </a:r>
            <a:r>
              <a:rPr lang="fr-FR" b="1" dirty="0" smtClean="0">
                <a:solidFill>
                  <a:srgbClr val="00B050"/>
                </a:solidFill>
              </a:rPr>
              <a:t> (4gr/8h) </a:t>
            </a:r>
            <a:r>
              <a:rPr lang="fr-FR" b="1" dirty="0">
                <a:solidFill>
                  <a:srgbClr val="00B050"/>
                </a:solidFill>
              </a:rPr>
              <a:t>+ </a:t>
            </a:r>
            <a:r>
              <a:rPr lang="fr-FR" b="1" dirty="0" err="1" smtClean="0">
                <a:solidFill>
                  <a:srgbClr val="00B050"/>
                </a:solidFill>
              </a:rPr>
              <a:t>vanco</a:t>
            </a:r>
            <a:r>
              <a:rPr lang="fr-FR" b="1" dirty="0" smtClean="0">
                <a:solidFill>
                  <a:srgbClr val="00B050"/>
                </a:solidFill>
              </a:rPr>
              <a:t> (IVSE avec dose de charge)</a:t>
            </a:r>
            <a:endParaRPr lang="fr-FR" b="1" dirty="0">
              <a:solidFill>
                <a:srgbClr val="00B050"/>
              </a:solidFill>
            </a:endParaRPr>
          </a:p>
          <a:p>
            <a:pPr marL="3429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9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1409700"/>
            <a:ext cx="7610475" cy="3805238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endParaRPr lang="fr-FR" sz="900" dirty="0"/>
          </a:p>
          <a:p>
            <a:r>
              <a:rPr lang="fr-FR" sz="1600" dirty="0" smtClean="0"/>
              <a:t>3/3 prélèvements + </a:t>
            </a:r>
            <a:r>
              <a:rPr lang="fr-FR" sz="1600" i="1" dirty="0" smtClean="0"/>
              <a:t>E. coli </a:t>
            </a:r>
            <a:r>
              <a:rPr lang="fr-FR" sz="1600" dirty="0" smtClean="0"/>
              <a:t>de phénotype sauvage</a:t>
            </a:r>
          </a:p>
          <a:p>
            <a:endParaRPr lang="fr-FR" sz="1600" dirty="0" smtClean="0"/>
          </a:p>
          <a:p>
            <a:pPr marL="0" indent="0">
              <a:lnSpc>
                <a:spcPct val="120000"/>
              </a:lnSpc>
              <a:buNone/>
            </a:pPr>
            <a:endParaRPr lang="fr-FR" sz="1800" dirty="0" smtClean="0"/>
          </a:p>
          <a:p>
            <a:pPr marL="0" indent="0">
              <a:lnSpc>
                <a:spcPct val="120000"/>
              </a:lnSpc>
              <a:buNone/>
            </a:pPr>
            <a:endParaRPr lang="fr-FR" sz="1800" dirty="0"/>
          </a:p>
          <a:p>
            <a:pPr marL="0" indent="0">
              <a:lnSpc>
                <a:spcPct val="120000"/>
              </a:lnSpc>
              <a:buNone/>
            </a:pPr>
            <a:endParaRPr lang="fr-FR" sz="1800" dirty="0" smtClean="0"/>
          </a:p>
          <a:p>
            <a:pPr marL="0" lvl="1" indent="0">
              <a:lnSpc>
                <a:spcPct val="120000"/>
              </a:lnSpc>
              <a:buNone/>
            </a:pPr>
            <a:r>
              <a:rPr lang="fr-FR" dirty="0"/>
              <a:t>→adaptation de l’ antibiothérapie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105400" y="2400300"/>
            <a:ext cx="22878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dirty="0" err="1"/>
              <a:t>Fosfomycine</a:t>
            </a:r>
            <a:r>
              <a:rPr lang="fr-FR" dirty="0" smtClean="0"/>
              <a:t>…</a:t>
            </a:r>
            <a:r>
              <a:rPr lang="mr-IN" dirty="0" smtClean="0"/>
              <a:t>…</a:t>
            </a:r>
            <a:r>
              <a:rPr lang="fr-FR" dirty="0" smtClean="0"/>
              <a:t>..S</a:t>
            </a: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Cotrimoxazole</a:t>
            </a:r>
            <a:r>
              <a:rPr lang="fr-FR" dirty="0" smtClean="0"/>
              <a:t>…</a:t>
            </a:r>
            <a:r>
              <a:rPr lang="mr-IN" dirty="0" smtClean="0"/>
              <a:t>…</a:t>
            </a:r>
            <a:r>
              <a:rPr lang="fr-FR" dirty="0" smtClean="0"/>
              <a:t>S</a:t>
            </a: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Ac </a:t>
            </a:r>
            <a:r>
              <a:rPr lang="fr-FR" dirty="0" err="1"/>
              <a:t>nalidixique</a:t>
            </a:r>
            <a:r>
              <a:rPr lang="fr-FR" dirty="0"/>
              <a:t> </a:t>
            </a:r>
            <a:r>
              <a:rPr lang="fr-FR" dirty="0" smtClean="0"/>
              <a:t>…</a:t>
            </a:r>
            <a:r>
              <a:rPr lang="mr-IN" dirty="0" smtClean="0"/>
              <a:t>…</a:t>
            </a:r>
            <a:r>
              <a:rPr lang="fr-FR" dirty="0" smtClean="0"/>
              <a:t>S</a:t>
            </a: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 err="1"/>
              <a:t>Ofloxacine</a:t>
            </a:r>
            <a:r>
              <a:rPr lang="fr-FR" dirty="0"/>
              <a:t> </a:t>
            </a:r>
            <a:r>
              <a:rPr lang="fr-FR" dirty="0" smtClean="0"/>
              <a:t>……</a:t>
            </a:r>
            <a:r>
              <a:rPr lang="mr-IN" dirty="0" smtClean="0"/>
              <a:t>…</a:t>
            </a:r>
            <a:r>
              <a:rPr lang="fr-FR" dirty="0" smtClean="0"/>
              <a:t>.S</a:t>
            </a: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Ciprofloxacine</a:t>
            </a:r>
            <a:r>
              <a:rPr lang="fr-FR" dirty="0" smtClean="0"/>
              <a:t>…</a:t>
            </a:r>
            <a:r>
              <a:rPr lang="mr-IN" dirty="0" smtClean="0"/>
              <a:t>…</a:t>
            </a:r>
            <a:r>
              <a:rPr lang="fr-FR" dirty="0" smtClean="0"/>
              <a:t>S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71600" y="2400300"/>
            <a:ext cx="2223686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dirty="0" err="1"/>
              <a:t>Amox</a:t>
            </a:r>
            <a:r>
              <a:rPr lang="fr-FR" dirty="0" smtClean="0"/>
              <a:t>…………….S</a:t>
            </a: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 err="1"/>
              <a:t>Amox</a:t>
            </a:r>
            <a:r>
              <a:rPr lang="fr-FR" dirty="0"/>
              <a:t>/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 smtClean="0"/>
              <a:t>clav</a:t>
            </a:r>
            <a:r>
              <a:rPr lang="fr-FR" dirty="0" smtClean="0"/>
              <a:t>…</a:t>
            </a:r>
            <a:r>
              <a:rPr lang="mr-IN" dirty="0" smtClean="0"/>
              <a:t>…</a:t>
            </a:r>
            <a:r>
              <a:rPr lang="fr-FR" dirty="0" smtClean="0"/>
              <a:t>S</a:t>
            </a: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 err="1"/>
              <a:t>Cefotaxime</a:t>
            </a:r>
            <a:r>
              <a:rPr lang="fr-FR" dirty="0" smtClean="0"/>
              <a:t>…</a:t>
            </a:r>
            <a:r>
              <a:rPr lang="mr-IN" dirty="0" smtClean="0"/>
              <a:t>……</a:t>
            </a:r>
            <a:r>
              <a:rPr lang="fr-FR" dirty="0" smtClean="0"/>
              <a:t>S</a:t>
            </a: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 err="1"/>
              <a:t>Amikacine</a:t>
            </a:r>
            <a:r>
              <a:rPr lang="fr-FR" dirty="0" smtClean="0"/>
              <a:t>……</a:t>
            </a:r>
            <a:r>
              <a:rPr lang="mr-IN" dirty="0" smtClean="0"/>
              <a:t>…</a:t>
            </a:r>
            <a:r>
              <a:rPr lang="fr-FR" dirty="0" smtClean="0"/>
              <a:t>..S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8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modalités de traitement antibiotiques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fr-FR" dirty="0"/>
          </a:p>
          <a:p>
            <a:pPr marL="342900" lvl="1" indent="0">
              <a:buNone/>
            </a:pPr>
            <a:endParaRPr lang="fr-FR" dirty="0"/>
          </a:p>
          <a:p>
            <a:pPr marL="342900" lvl="1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-&gt; Amoxicilline </a:t>
            </a:r>
            <a:r>
              <a:rPr lang="fr-FR" b="1" dirty="0">
                <a:solidFill>
                  <a:srgbClr val="00B050"/>
                </a:solidFill>
              </a:rPr>
              <a:t>IV 150-200mg/kg/j</a:t>
            </a:r>
          </a:p>
          <a:p>
            <a:pPr marL="342900" lvl="1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-&gt; Relais oral </a:t>
            </a:r>
            <a:r>
              <a:rPr lang="fr-FR" b="1" dirty="0">
                <a:solidFill>
                  <a:srgbClr val="00B050"/>
                </a:solidFill>
              </a:rPr>
              <a:t>par </a:t>
            </a:r>
            <a:r>
              <a:rPr lang="fr-FR" b="1" dirty="0" err="1" smtClean="0">
                <a:solidFill>
                  <a:srgbClr val="00B050"/>
                </a:solidFill>
              </a:rPr>
              <a:t>Fluoroquinolone</a:t>
            </a:r>
            <a:r>
              <a:rPr lang="fr-FR" b="1" dirty="0" smtClean="0">
                <a:solidFill>
                  <a:srgbClr val="00B050"/>
                </a:solidFill>
              </a:rPr>
              <a:t> SEULE</a:t>
            </a:r>
            <a:endParaRPr lang="fr-FR" b="1" dirty="0">
              <a:solidFill>
                <a:srgbClr val="00B050"/>
              </a:solidFill>
            </a:endParaRPr>
          </a:p>
          <a:p>
            <a:pPr marL="342900" lvl="1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-&gt; Durée </a:t>
            </a:r>
            <a:r>
              <a:rPr lang="fr-FR" b="1" dirty="0">
                <a:solidFill>
                  <a:srgbClr val="00B050"/>
                </a:solidFill>
              </a:rPr>
              <a:t>totale de 6 semaines</a:t>
            </a:r>
          </a:p>
          <a:p>
            <a:pPr marL="3429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1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2576" y="1654969"/>
            <a:ext cx="4718849" cy="326350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419" y="5250657"/>
            <a:ext cx="4650581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54" y="511175"/>
            <a:ext cx="8302719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8600" y="2247900"/>
            <a:ext cx="2057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smtClean="0"/>
              <a:t>Nette influence des quinolones sur le succès clinique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25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</a:t>
            </a:r>
            <a:r>
              <a:rPr lang="fr-FR" dirty="0" smtClean="0"/>
              <a:t>chirurgie, et </a:t>
            </a:r>
            <a:r>
              <a:rPr lang="fr-FR" dirty="0"/>
              <a:t>pourquoi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1" y="2019300"/>
            <a:ext cx="8420100" cy="3201988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« Lavage » sous arthroscopie</a:t>
            </a:r>
          </a:p>
          <a:p>
            <a:r>
              <a:rPr lang="fr-FR" b="1" dirty="0">
                <a:solidFill>
                  <a:srgbClr val="00B050"/>
                </a:solidFill>
              </a:rPr>
              <a:t>« Lavage » par </a:t>
            </a:r>
            <a:r>
              <a:rPr lang="fr-FR" b="1" dirty="0" smtClean="0">
                <a:solidFill>
                  <a:srgbClr val="00B050"/>
                </a:solidFill>
              </a:rPr>
              <a:t>arthrotomie 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Changement de prothèse</a:t>
            </a:r>
          </a:p>
          <a:p>
            <a:pPr lvl="1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En 1 temps</a:t>
            </a:r>
          </a:p>
          <a:p>
            <a:pPr lvl="1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En 2 temps</a:t>
            </a:r>
          </a:p>
        </p:txBody>
      </p:sp>
    </p:spTree>
    <p:extLst>
      <p:ext uri="{BB962C8B-B14F-4D97-AF65-F5344CB8AC3E}">
        <p14:creationId xmlns:p14="http://schemas.microsoft.com/office/powerpoint/2010/main" val="4805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016" y="480464"/>
            <a:ext cx="8801099" cy="994172"/>
          </a:xfrm>
        </p:spPr>
        <p:txBody>
          <a:bodyPr>
            <a:normAutofit/>
          </a:bodyPr>
          <a:lstStyle/>
          <a:p>
            <a:r>
              <a:rPr lang="fr-FR" b="1" dirty="0"/>
              <a:t>Les infections aigues de prothèse (hématogène ou post op précoce):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016" y="1562100"/>
            <a:ext cx="8610600" cy="38052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650" dirty="0">
                <a:latin typeface="Calibri" charset="0"/>
                <a:ea typeface="Calibri" charset="0"/>
                <a:cs typeface="Calibri" charset="0"/>
              </a:rPr>
              <a:t>Pas besoin d’autre examen que </a:t>
            </a:r>
            <a:r>
              <a:rPr lang="fr-FR" sz="1650" dirty="0" err="1">
                <a:latin typeface="Calibri" charset="0"/>
                <a:ea typeface="Calibri" charset="0"/>
                <a:cs typeface="Calibri" charset="0"/>
              </a:rPr>
              <a:t>hémoc</a:t>
            </a:r>
            <a:r>
              <a:rPr lang="fr-FR" sz="1650" dirty="0">
                <a:latin typeface="Calibri" charset="0"/>
                <a:ea typeface="Calibri" charset="0"/>
                <a:cs typeface="Calibri" charset="0"/>
              </a:rPr>
              <a:t>, radio , +/- </a:t>
            </a:r>
            <a:r>
              <a:rPr lang="fr-FR" sz="1650" dirty="0" err="1" smtClean="0">
                <a:latin typeface="Calibri" charset="0"/>
                <a:ea typeface="Calibri" charset="0"/>
                <a:cs typeface="Calibri" charset="0"/>
              </a:rPr>
              <a:t>echo</a:t>
            </a:r>
            <a:r>
              <a:rPr lang="fr-FR" sz="1650" dirty="0" smtClean="0">
                <a:latin typeface="Calibri" charset="0"/>
                <a:ea typeface="Calibri" charset="0"/>
                <a:cs typeface="Calibri" charset="0"/>
              </a:rPr>
              <a:t>-ponction</a:t>
            </a:r>
            <a:endParaRPr lang="fr-FR" sz="9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fr-FR" sz="1650" dirty="0">
                <a:latin typeface="Calibri" charset="0"/>
                <a:ea typeface="Calibri" charset="0"/>
                <a:cs typeface="Calibri" charset="0"/>
              </a:rPr>
              <a:t>Lavage-synovectomie par arthrotomie peut suffire</a:t>
            </a:r>
            <a:r>
              <a:rPr lang="fr-FR" sz="165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fr-FR" sz="165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mr-IN" sz="165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fr-FR" sz="1650" dirty="0" smtClean="0">
                <a:latin typeface="Calibri" charset="0"/>
                <a:ea typeface="Calibri" charset="0"/>
                <a:cs typeface="Calibri" charset="0"/>
              </a:rPr>
              <a:t>mais </a:t>
            </a:r>
            <a:r>
              <a:rPr lang="fr-FR" sz="1650" dirty="0">
                <a:latin typeface="Calibri" charset="0"/>
                <a:ea typeface="Calibri" charset="0"/>
                <a:cs typeface="Calibri" charset="0"/>
              </a:rPr>
              <a:t>on enlève « tout ce qui bouge »: PE, prothèse non </a:t>
            </a:r>
            <a:r>
              <a:rPr lang="fr-FR" sz="1650" dirty="0" smtClean="0">
                <a:latin typeface="Calibri" charset="0"/>
                <a:ea typeface="Calibri" charset="0"/>
                <a:cs typeface="Calibri" charset="0"/>
              </a:rPr>
              <a:t>ostéo-intégrée</a:t>
            </a:r>
            <a:endParaRPr lang="fr-FR" sz="105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fr-FR" sz="1800" dirty="0">
                <a:latin typeface="Calibri" charset="0"/>
                <a:ea typeface="Calibri" charset="0"/>
                <a:cs typeface="Calibri" charset="0"/>
              </a:rPr>
              <a:t>Les aminosides ne sont indiqués </a:t>
            </a:r>
            <a:r>
              <a:rPr lang="fr-FR" sz="1800" dirty="0" smtClean="0">
                <a:latin typeface="Calibri" charset="0"/>
                <a:ea typeface="Calibri" charset="0"/>
                <a:cs typeface="Calibri" charset="0"/>
              </a:rPr>
              <a:t>qu’en </a:t>
            </a:r>
            <a:r>
              <a:rPr lang="fr-FR" sz="1800" dirty="0">
                <a:latin typeface="Calibri" charset="0"/>
                <a:ea typeface="Calibri" charset="0"/>
                <a:cs typeface="Calibri" charset="0"/>
              </a:rPr>
              <a:t>cas de sepsis </a:t>
            </a:r>
            <a:r>
              <a:rPr lang="fr-FR" sz="1800" dirty="0" smtClean="0">
                <a:latin typeface="Calibri" charset="0"/>
                <a:ea typeface="Calibri" charset="0"/>
                <a:cs typeface="Calibri" charset="0"/>
              </a:rPr>
              <a:t>sévère</a:t>
            </a:r>
            <a:endParaRPr lang="fr-FR" sz="105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fr-FR" sz="1800" dirty="0">
                <a:latin typeface="Calibri" charset="0"/>
                <a:ea typeface="Calibri" charset="0"/>
                <a:cs typeface="Calibri" charset="0"/>
              </a:rPr>
              <a:t>Le traitement de référence de relais oral des infections à </a:t>
            </a:r>
            <a:r>
              <a:rPr lang="fr-FR" sz="1800" dirty="0" err="1">
                <a:latin typeface="Calibri" charset="0"/>
                <a:ea typeface="Calibri" charset="0"/>
                <a:cs typeface="Calibri" charset="0"/>
              </a:rPr>
              <a:t>Staph</a:t>
            </a:r>
            <a:r>
              <a:rPr lang="fr-FR" sz="1800" dirty="0">
                <a:latin typeface="Calibri" charset="0"/>
                <a:ea typeface="Calibri" charset="0"/>
                <a:cs typeface="Calibri" charset="0"/>
              </a:rPr>
              <a:t> sur prothèse est l’association </a:t>
            </a:r>
            <a:r>
              <a:rPr lang="fr-FR" sz="1800" dirty="0" err="1">
                <a:latin typeface="Calibri" charset="0"/>
                <a:ea typeface="Calibri" charset="0"/>
                <a:cs typeface="Calibri" charset="0"/>
              </a:rPr>
              <a:t>Rifampicine+fluoroquinolone</a:t>
            </a:r>
            <a:r>
              <a:rPr lang="fr-FR" sz="180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fr-FR" sz="1800" dirty="0">
                <a:latin typeface="Calibri" charset="0"/>
                <a:ea typeface="Calibri" charset="0"/>
                <a:cs typeface="Calibri" charset="0"/>
              </a:rPr>
            </a:br>
            <a:r>
              <a:rPr lang="fr-FR" sz="1800" dirty="0">
                <a:latin typeface="Calibri" charset="0"/>
                <a:ea typeface="Calibri" charset="0"/>
                <a:cs typeface="Calibri" charset="0"/>
              </a:rPr>
              <a:t>(rifampicine « cruciale » si le matériel est laissé en place</a:t>
            </a:r>
            <a:r>
              <a:rPr lang="fr-FR" sz="18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fr-FR" sz="105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fr-FR" sz="1800" dirty="0">
                <a:latin typeface="Calibri" charset="0"/>
                <a:ea typeface="Calibri" charset="0"/>
                <a:cs typeface="Calibri" charset="0"/>
              </a:rPr>
              <a:t>Ne pas mettre de FQ lors d’une infection à BG- pourrait être un FDR d’ </a:t>
            </a:r>
            <a:r>
              <a:rPr lang="fr-FR" sz="1800" dirty="0" smtClean="0">
                <a:latin typeface="Calibri" charset="0"/>
                <a:ea typeface="Calibri" charset="0"/>
                <a:cs typeface="Calibri" charset="0"/>
              </a:rPr>
              <a:t>échec</a:t>
            </a:r>
            <a:endParaRPr lang="fr-FR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450"/>
            <a:r>
              <a:rPr lang="fr-FR" dirty="0" smtClean="0"/>
              <a:t>Site Internet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904" y="0"/>
            <a:ext cx="594401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Dr Cédric Arvieux </a:t>
            </a:r>
            <a:r>
              <a:rPr lang="mr-IN" dirty="0" smtClean="0"/>
              <a:t>–</a:t>
            </a:r>
            <a:r>
              <a:rPr lang="fr-FR" dirty="0" smtClean="0"/>
              <a:t> CHU de Rennes </a:t>
            </a:r>
            <a:r>
              <a:rPr lang="mr-IN" dirty="0" smtClean="0"/>
              <a:t>–</a:t>
            </a:r>
            <a:r>
              <a:rPr lang="fr-FR" dirty="0" smtClean="0"/>
              <a:t> CRIOGO</a:t>
            </a:r>
          </a:p>
          <a:p>
            <a:r>
              <a:rPr lang="fr-FR" sz="1200" i="1" dirty="0" smtClean="0"/>
              <a:t>Merci à Fabien </a:t>
            </a:r>
            <a:r>
              <a:rPr lang="fr-FR" sz="1200" i="1" dirty="0" err="1" smtClean="0"/>
              <a:t>Fily</a:t>
            </a:r>
            <a:r>
              <a:rPr lang="fr-FR" sz="1200" i="1" dirty="0" smtClean="0"/>
              <a:t> (Rennes) et </a:t>
            </a:r>
            <a:r>
              <a:rPr lang="fr-FR" sz="1200" i="1" dirty="0"/>
              <a:t>Florent </a:t>
            </a:r>
            <a:r>
              <a:rPr lang="fr-FR" sz="1200" i="1" dirty="0" err="1"/>
              <a:t>Valour</a:t>
            </a:r>
            <a:r>
              <a:rPr lang="fr-FR" sz="1200" i="1" dirty="0"/>
              <a:t> (</a:t>
            </a:r>
            <a:r>
              <a:rPr lang="fr-FR" sz="1200" i="1" dirty="0" smtClean="0"/>
              <a:t>Lyon) pour les apports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8759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ec bandeau des chapitres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7378</TotalTime>
  <Words>2995</Words>
  <Application>Microsoft Macintosh PowerPoint</Application>
  <PresentationFormat>Présentation à l'écran (16:10)</PresentationFormat>
  <Paragraphs>560</Paragraphs>
  <Slides>92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92</vt:i4>
      </vt:variant>
    </vt:vector>
  </HeadingPairs>
  <TitlesOfParts>
    <vt:vector size="104" baseType="lpstr">
      <vt:lpstr>Arial</vt:lpstr>
      <vt:lpstr>Calibri</vt:lpstr>
      <vt:lpstr>Century Gothic</vt:lpstr>
      <vt:lpstr>Georgia</vt:lpstr>
      <vt:lpstr>Helvetica</vt:lpstr>
      <vt:lpstr>ＭＳ Ｐゴシック</vt:lpstr>
      <vt:lpstr>Symbol</vt:lpstr>
      <vt:lpstr>Times New Roman</vt:lpstr>
      <vt:lpstr>Verdana</vt:lpstr>
      <vt:lpstr>Wingdings</vt:lpstr>
      <vt:lpstr>Wingdings 2</vt:lpstr>
      <vt:lpstr>Avec bandeau des chapitres</vt:lpstr>
      <vt:lpstr>Traitement des infections ostéo-articulaires</vt:lpstr>
      <vt:lpstr>Objectifs</vt:lpstr>
      <vt:lpstr>Cas clinique 1</vt:lpstr>
      <vt:lpstr>Jeannine – 64 ans</vt:lpstr>
      <vt:lpstr>Quels sont les examens à réaliser en urgence</vt:lpstr>
      <vt:lpstr>Résultats de la ponction du genou</vt:lpstr>
      <vt:lpstr>Présentation PowerPoint</vt:lpstr>
      <vt:lpstr>Quelle chirurgie, et pourquoi ?</vt:lpstr>
      <vt:lpstr>Quelle chirurgie, et pourquoi ?</vt:lpstr>
      <vt:lpstr>Prélèvements</vt:lpstr>
      <vt:lpstr>Quelle antibiothérapie initiale ? Quelles doses ?</vt:lpstr>
      <vt:lpstr>Identification et Antibiogramme</vt:lpstr>
      <vt:lpstr>Quelle antibiothérapie après réception de l’antibiogramme (H48) ?</vt:lpstr>
      <vt:lpstr>Quand et avec quoi peut-on passer au relai oral ?</vt:lpstr>
      <vt:lpstr>Que faudrait-il pour être un bon antibiotique de l’infection osseuse ?</vt:lpstr>
      <vt:lpstr>Les traitements possibles dans l’IOA</vt:lpstr>
      <vt:lpstr>Rifampicine</vt:lpstr>
      <vt:lpstr>Rifampicine (2)</vt:lpstr>
      <vt:lpstr>Rifampicine et infections ostéo-articulaires staphylococciques</vt:lpstr>
      <vt:lpstr>Traitement de l’ostéomyelite du biofilm à S. aureus</vt:lpstr>
      <vt:lpstr>Ni seule, ni mal accompagnée…</vt:lpstr>
      <vt:lpstr>Durée totale du traitement ?</vt:lpstr>
      <vt:lpstr>Que disent les recommandations ?</vt:lpstr>
      <vt:lpstr>En cas d’infection précoce sur prothèse</vt:lpstr>
      <vt:lpstr>Comment va se faire le choix de l’antibiotique  ?</vt:lpstr>
      <vt:lpstr>Un bon article de synthèse sur les ATB de l’infection sur matériel orthopédique</vt:lpstr>
      <vt:lpstr>Sci-hub.bz     … de la pub pour les pirates…</vt:lpstr>
      <vt:lpstr>Epidémiologie</vt:lpstr>
      <vt:lpstr>Aide à la décision d’antibiothérapie :  Les classifications des infections de prothèse articulaire</vt:lpstr>
      <vt:lpstr>Les temps-clés de la prise en charge</vt:lpstr>
      <vt:lpstr>Les temps-clés de la prise en charge</vt:lpstr>
      <vt:lpstr>Les temps-clés de la prise en charge</vt:lpstr>
      <vt:lpstr>Taux d’infections post-opératoires  selon le matériel</vt:lpstr>
      <vt:lpstr>Une problématique qui se majore « mécaniquement…</vt:lpstr>
      <vt:lpstr>Epidémiologie</vt:lpstr>
      <vt:lpstr>Physiopathologie de l’infection sur prothèse (voie hématogène)</vt:lpstr>
      <vt:lpstr>Physiopathologie de l’infection sur prothèse (voie hématogène)</vt:lpstr>
      <vt:lpstr>Physiopathologie de l’infection sur prothèse (voie hématogène)</vt:lpstr>
      <vt:lpstr>Physiopathologie de l’infection sur prothèse (voie hématogène)</vt:lpstr>
      <vt:lpstr>Pourquoi des infections sur matériel ?</vt:lpstr>
      <vt:lpstr>Présentation PowerPoint</vt:lpstr>
      <vt:lpstr>A propos du biofilm</vt:lpstr>
      <vt:lpstr>A propos du biofilm</vt:lpstr>
      <vt:lpstr>A propos du biofilm</vt:lpstr>
      <vt:lpstr>Le cycle de vie d’un biofilm </vt:lpstr>
      <vt:lpstr>Bactéries quiescentes:  Staphylococcus aureus Small colony variants</vt:lpstr>
      <vt:lpstr>Présentation PowerPoint</vt:lpstr>
      <vt:lpstr>Présentation PowerPoint</vt:lpstr>
      <vt:lpstr>A propos du réservoir intracellulaire</vt:lpstr>
      <vt:lpstr>A propos du réservoir intracellulaire</vt:lpstr>
      <vt:lpstr>Présentation PowerPoint</vt:lpstr>
      <vt:lpstr>Présentation PowerPoint</vt:lpstr>
      <vt:lpstr>Présentation PowerPoint</vt:lpstr>
      <vt:lpstr>Présentation PowerPoint</vt:lpstr>
      <vt:lpstr>L’activité des antibiotiques est limitée dans l’os</vt:lpstr>
      <vt:lpstr>Cas clinique 2</vt:lpstr>
      <vt:lpstr>M. Michel C. – Né en novembre 1937</vt:lpstr>
      <vt:lpstr>Histoire orthopédique et infectieuse (1)</vt:lpstr>
      <vt:lpstr>Présentation PowerPoint</vt:lpstr>
      <vt:lpstr>Attitude</vt:lpstr>
      <vt:lpstr>Proprionibacterium acnes</vt:lpstr>
      <vt:lpstr>Attitude (2)</vt:lpstr>
      <vt:lpstr>3ème épisode…</vt:lpstr>
      <vt:lpstr>Passage en RCP !!!</vt:lpstr>
      <vt:lpstr>Centres de référence des infections ostéo-articulaires complexes</vt:lpstr>
      <vt:lpstr>Une base de données nationale</vt:lpstr>
      <vt:lpstr>Présentation PowerPoint</vt:lpstr>
      <vt:lpstr>Attitude RCP</vt:lpstr>
      <vt:lpstr>Résultats des prélèvements à J3</vt:lpstr>
      <vt:lpstr>Présentation PowerPoint</vt:lpstr>
      <vt:lpstr>A J10</vt:lpstr>
      <vt:lpstr>ATB à J10</vt:lpstr>
      <vt:lpstr>Histoire orthopédique et infectieuse (3)</vt:lpstr>
      <vt:lpstr>TDM Thorax</vt:lpstr>
      <vt:lpstr>Qu’est ce que l’on fait ??</vt:lpstr>
      <vt:lpstr>Daptomycine</vt:lpstr>
      <vt:lpstr>Daptomycine (2)</vt:lpstr>
      <vt:lpstr>Suite…</vt:lpstr>
      <vt:lpstr>Suite (2)</vt:lpstr>
      <vt:lpstr>Présentation PowerPoint</vt:lpstr>
      <vt:lpstr>Cas clinique 3</vt:lpstr>
      <vt:lpstr>Irène, 46 ans…</vt:lpstr>
      <vt:lpstr>Une radio..</vt:lpstr>
      <vt:lpstr>Décision chirurgicale</vt:lpstr>
      <vt:lpstr>Présentation PowerPoint</vt:lpstr>
      <vt:lpstr>Décision médicale</vt:lpstr>
      <vt:lpstr>Présentation PowerPoint</vt:lpstr>
      <vt:lpstr>Quelles modalités de traitement antibiotiques</vt:lpstr>
      <vt:lpstr>Présentation PowerPoint</vt:lpstr>
      <vt:lpstr>Les infections aigues de prothèse (hématogène ou post op précoce): </vt:lpstr>
      <vt:lpstr>Site Internet</vt:lpstr>
      <vt:lpstr>Merci !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diepba</dc:creator>
  <cp:lastModifiedBy>Cedric Arvieux</cp:lastModifiedBy>
  <cp:revision>643</cp:revision>
  <dcterms:created xsi:type="dcterms:W3CDTF">2008-01-20T03:19:40Z</dcterms:created>
  <dcterms:modified xsi:type="dcterms:W3CDTF">2017-01-13T18:43:46Z</dcterms:modified>
</cp:coreProperties>
</file>