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738" r:id="rId3"/>
    <p:sldMasterId id="2147483750" r:id="rId4"/>
    <p:sldMasterId id="2147483762" r:id="rId5"/>
  </p:sldMasterIdLst>
  <p:sldIdLst>
    <p:sldId id="262" r:id="rId6"/>
    <p:sldId id="261" r:id="rId7"/>
    <p:sldId id="256" r:id="rId8"/>
    <p:sldId id="260" r:id="rId9"/>
    <p:sldId id="257" r:id="rId10"/>
    <p:sldId id="278" r:id="rId11"/>
    <p:sldId id="263" r:id="rId12"/>
    <p:sldId id="264" r:id="rId13"/>
    <p:sldId id="280" r:id="rId14"/>
    <p:sldId id="281" r:id="rId15"/>
    <p:sldId id="258" r:id="rId16"/>
    <p:sldId id="267" r:id="rId17"/>
    <p:sldId id="266" r:id="rId18"/>
    <p:sldId id="276" r:id="rId19"/>
    <p:sldId id="286" r:id="rId20"/>
    <p:sldId id="287" r:id="rId21"/>
    <p:sldId id="288" r:id="rId22"/>
    <p:sldId id="289" r:id="rId23"/>
    <p:sldId id="283" r:id="rId24"/>
    <p:sldId id="284" r:id="rId25"/>
    <p:sldId id="285" r:id="rId26"/>
    <p:sldId id="282" r:id="rId27"/>
    <p:sldId id="290" r:id="rId28"/>
    <p:sldId id="275" r:id="rId29"/>
    <p:sldId id="279" r:id="rId30"/>
    <p:sldId id="292" r:id="rId31"/>
    <p:sldId id="29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102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002\Bactviro\BACTERIOLOGIE\Internes,%20Externes\POA%20et%20LAR%202012-2017%20CRIOGO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002\Bactviro\BACTERIOLOGIE\Internes,%20Externes\POA%20et%20LAR%202012-2017%20CRIOGO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002\Bactviro\BACTERIOLOGIE\Internes,%20Externes\POA%20et%20LAR%202012-2017%20CRIOGO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002\Bactviro\BACTERIOLOGIE\Internes,%20Externes\POA%20et%20LAR%202012-2017%20CRIOGO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002\Bactviro\BACTERIOLOGIE\Internes,%20Externes\POA%20et%20LAR%202012-2017%20CRIOGO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002\Bactviro\BACTERIOLOGIE\Internes,%20Externes\POA%20et%20LAR%202012-2017%20CRIOGO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002\Bactviro\BACTERIOLOGIE\Internes,%20Externes\POA%20et%20LAR%202012-2017%20CRIOGO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002\Bactviro\BACTERIOLOGIE\Internes,%20Externes\POA%20et%20LAR%202012-2017%20CRIOGO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riogo\POA%20elena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riogo\POA%20elena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E:\criogo\POA%20elen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002\Bactviro\BACTERIOLOGIE\Internes,%20Externes\POA%20et%20LAR%202012-2017%20CRIOGO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002\Bactviro\BACTERIOLOGIE\Internes,%20Externes\POA%20et%20LAR%202012-2017%20CRIOGO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002\Bactviro\BACTERIOLOGIE\Internes,%20Externes\POA%20et%20LAR%202012-2017%20CRIOGO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002\Bactviro\BACTERIOLOGIE\Internes,%20Externes\POA%20et%20LAR%202012-2017%20CRIOGO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002\Bactviro\BACTERIOLOGIE\Internes,%20Externes\POA%20et%20LAR%202012-2017%20CRIOGO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002\Bactviro\BACTERIOLOGIE\Internes,%20Externes\POA%20et%20LAR%202012-2017%20CRIOG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="0" dirty="0" err="1" smtClean="0"/>
              <a:t>Nombre</a:t>
            </a:r>
            <a:r>
              <a:rPr lang="en-US" b="0" dirty="0" smtClean="0"/>
              <a:t> </a:t>
            </a:r>
            <a:r>
              <a:rPr lang="en-US" b="0" dirty="0"/>
              <a:t>de </a:t>
            </a:r>
            <a:r>
              <a:rPr lang="en-US" b="0" dirty="0" err="1"/>
              <a:t>prélèvements</a:t>
            </a:r>
            <a:r>
              <a:rPr lang="en-US" b="0" dirty="0"/>
              <a:t> </a:t>
            </a:r>
            <a:r>
              <a:rPr lang="en-US" b="0" dirty="0" err="1"/>
              <a:t>positifs</a:t>
            </a:r>
            <a:endParaRPr lang="en-US" b="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2.3745916450273433E-3"/>
          <c:y val="0.11038158691702001"/>
          <c:w val="0.94775898380939849"/>
          <c:h val="0.653904629442687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graph!$A$3</c:f>
              <c:strCache>
                <c:ptCount val="1"/>
                <c:pt idx="0">
                  <c:v>LAR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graph!$D$4:$D$9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graph!$B$4:$B$9</c:f>
              <c:numCache>
                <c:formatCode>General</c:formatCode>
                <c:ptCount val="6"/>
                <c:pt idx="0">
                  <c:v>324</c:v>
                </c:pt>
                <c:pt idx="1">
                  <c:v>288</c:v>
                </c:pt>
                <c:pt idx="2">
                  <c:v>264</c:v>
                </c:pt>
                <c:pt idx="3">
                  <c:v>270</c:v>
                </c:pt>
                <c:pt idx="4">
                  <c:v>291</c:v>
                </c:pt>
                <c:pt idx="5">
                  <c:v>270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97-4E6F-BC2F-DEF575793992}"/>
            </c:ext>
          </c:extLst>
        </c:ser>
        <c:ser>
          <c:idx val="1"/>
          <c:order val="1"/>
          <c:tx>
            <c:strRef>
              <c:f>graph!$D$3</c:f>
              <c:strCache>
                <c:ptCount val="1"/>
                <c:pt idx="0">
                  <c:v>POA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graph!$D$4:$D$9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graph!$E$4:$E$9</c:f>
              <c:numCache>
                <c:formatCode>General</c:formatCode>
                <c:ptCount val="6"/>
                <c:pt idx="0">
                  <c:v>73</c:v>
                </c:pt>
                <c:pt idx="1">
                  <c:v>106</c:v>
                </c:pt>
                <c:pt idx="2">
                  <c:v>613</c:v>
                </c:pt>
                <c:pt idx="3">
                  <c:v>1047</c:v>
                </c:pt>
                <c:pt idx="4">
                  <c:v>1193</c:v>
                </c:pt>
                <c:pt idx="5">
                  <c:v>1410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C97-4E6F-BC2F-DEF57579399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73721728"/>
        <c:axId val="73723264"/>
      </c:barChart>
      <c:catAx>
        <c:axId val="73721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3723264"/>
        <c:crosses val="autoZero"/>
        <c:auto val="1"/>
        <c:lblAlgn val="ctr"/>
        <c:lblOffset val="100"/>
        <c:noMultiLvlLbl val="0"/>
      </c:catAx>
      <c:valAx>
        <c:axId val="737232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372172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6184856427675096"/>
          <c:y val="0.22199261848190513"/>
          <c:w val="0.16081967359463928"/>
          <c:h val="6.8096239055151456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3913888888888888"/>
          <c:y val="3.7037037037037035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graph!$A$114</c:f>
              <c:strCache>
                <c:ptCount val="1"/>
                <c:pt idx="0">
                  <c:v>2012</c:v>
                </c:pt>
              </c:strCache>
            </c:strRef>
          </c:tx>
          <c:dLbls>
            <c:dLbl>
              <c:idx val="9"/>
              <c:delete val="1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graph!$B$113:$L$113</c:f>
              <c:strCache>
                <c:ptCount val="11"/>
                <c:pt idx="0">
                  <c:v>STAU</c:v>
                </c:pt>
                <c:pt idx="1">
                  <c:v>SCN</c:v>
                </c:pt>
                <c:pt idx="2">
                  <c:v>enteroB</c:v>
                </c:pt>
                <c:pt idx="3">
                  <c:v>Pyo/acineto</c:v>
                </c:pt>
                <c:pt idx="4">
                  <c:v>coryne</c:v>
                </c:pt>
                <c:pt idx="5">
                  <c:v>ana</c:v>
                </c:pt>
                <c:pt idx="6">
                  <c:v>entérocoques</c:v>
                </c:pt>
                <c:pt idx="7">
                  <c:v>strepto BH</c:v>
                </c:pt>
                <c:pt idx="8">
                  <c:v>strepto AH</c:v>
                </c:pt>
                <c:pt idx="9">
                  <c:v>mycobactéries</c:v>
                </c:pt>
                <c:pt idx="10">
                  <c:v>autres</c:v>
                </c:pt>
              </c:strCache>
            </c:strRef>
          </c:cat>
          <c:val>
            <c:numRef>
              <c:f>graph!$B$114:$L$114</c:f>
              <c:numCache>
                <c:formatCode>0.0%</c:formatCode>
                <c:ptCount val="11"/>
                <c:pt idx="0">
                  <c:v>0.35175879396984927</c:v>
                </c:pt>
                <c:pt idx="1">
                  <c:v>0.271356783919598</c:v>
                </c:pt>
                <c:pt idx="2">
                  <c:v>2.5125628140703519E-2</c:v>
                </c:pt>
                <c:pt idx="3">
                  <c:v>1.0050251256281407E-2</c:v>
                </c:pt>
                <c:pt idx="4">
                  <c:v>2.0100502512562814E-2</c:v>
                </c:pt>
                <c:pt idx="5">
                  <c:v>9.5477386934673364E-2</c:v>
                </c:pt>
                <c:pt idx="6">
                  <c:v>3.015075376884422E-2</c:v>
                </c:pt>
                <c:pt idx="7">
                  <c:v>4.5226130653266333E-2</c:v>
                </c:pt>
                <c:pt idx="8">
                  <c:v>5.0251256281407038E-2</c:v>
                </c:pt>
                <c:pt idx="9">
                  <c:v>0</c:v>
                </c:pt>
                <c:pt idx="10">
                  <c:v>0.10050251256281408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1"/>
          <c:order val="0"/>
          <c:tx>
            <c:strRef>
              <c:f>graph!$A$115</c:f>
              <c:strCache>
                <c:ptCount val="1"/>
                <c:pt idx="0">
                  <c:v>2013</c:v>
                </c:pt>
              </c:strCache>
            </c:strRef>
          </c:tx>
          <c:dLbls>
            <c:dLbl>
              <c:idx val="9"/>
              <c:delete val="1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graph!$B$113:$M$113</c:f>
              <c:strCache>
                <c:ptCount val="12"/>
                <c:pt idx="0">
                  <c:v>STAU</c:v>
                </c:pt>
                <c:pt idx="1">
                  <c:v>SCN</c:v>
                </c:pt>
                <c:pt idx="2">
                  <c:v>enteroB</c:v>
                </c:pt>
                <c:pt idx="3">
                  <c:v>Pyo/acineto</c:v>
                </c:pt>
                <c:pt idx="4">
                  <c:v>coryne</c:v>
                </c:pt>
                <c:pt idx="5">
                  <c:v>ana</c:v>
                </c:pt>
                <c:pt idx="6">
                  <c:v>entérocoques</c:v>
                </c:pt>
                <c:pt idx="7">
                  <c:v>strepto BH</c:v>
                </c:pt>
                <c:pt idx="8">
                  <c:v>strepto AH</c:v>
                </c:pt>
                <c:pt idx="9">
                  <c:v>mycobactéries</c:v>
                </c:pt>
                <c:pt idx="10">
                  <c:v>autres</c:v>
                </c:pt>
                <c:pt idx="11">
                  <c:v>total</c:v>
                </c:pt>
              </c:strCache>
            </c:strRef>
          </c:cat>
          <c:val>
            <c:numRef>
              <c:f>graph!$B$115:$M$115</c:f>
              <c:numCache>
                <c:formatCode>0.0%</c:formatCode>
                <c:ptCount val="12"/>
                <c:pt idx="0">
                  <c:v>0.25423728813559321</c:v>
                </c:pt>
                <c:pt idx="1">
                  <c:v>0.36864406779661019</c:v>
                </c:pt>
                <c:pt idx="2">
                  <c:v>3.8135593220338986E-2</c:v>
                </c:pt>
                <c:pt idx="3">
                  <c:v>1.6949152542372881E-2</c:v>
                </c:pt>
                <c:pt idx="4">
                  <c:v>2.9661016949152543E-2</c:v>
                </c:pt>
                <c:pt idx="5">
                  <c:v>8.8983050847457626E-2</c:v>
                </c:pt>
                <c:pt idx="6">
                  <c:v>2.5423728813559324E-2</c:v>
                </c:pt>
                <c:pt idx="7">
                  <c:v>5.5084745762711863E-2</c:v>
                </c:pt>
                <c:pt idx="8">
                  <c:v>5.9322033898305086E-2</c:v>
                </c:pt>
                <c:pt idx="9">
                  <c:v>4.2372881355932203E-3</c:v>
                </c:pt>
                <c:pt idx="10">
                  <c:v>5.9322033898305086E-2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2"/>
          <c:order val="0"/>
          <c:tx>
            <c:strRef>
              <c:f>graph!$A$116</c:f>
              <c:strCache>
                <c:ptCount val="1"/>
                <c:pt idx="0">
                  <c:v>2014</c:v>
                </c:pt>
              </c:strCache>
            </c:strRef>
          </c:tx>
          <c:dLbls>
            <c:dLbl>
              <c:idx val="9"/>
              <c:delete val="1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graph!$B$113:$L$113</c:f>
              <c:strCache>
                <c:ptCount val="11"/>
                <c:pt idx="0">
                  <c:v>STAU</c:v>
                </c:pt>
                <c:pt idx="1">
                  <c:v>SCN</c:v>
                </c:pt>
                <c:pt idx="2">
                  <c:v>enteroB</c:v>
                </c:pt>
                <c:pt idx="3">
                  <c:v>Pyo/acineto</c:v>
                </c:pt>
                <c:pt idx="4">
                  <c:v>coryne</c:v>
                </c:pt>
                <c:pt idx="5">
                  <c:v>ana</c:v>
                </c:pt>
                <c:pt idx="6">
                  <c:v>entérocoques</c:v>
                </c:pt>
                <c:pt idx="7">
                  <c:v>strepto BH</c:v>
                </c:pt>
                <c:pt idx="8">
                  <c:v>strepto AH</c:v>
                </c:pt>
                <c:pt idx="9">
                  <c:v>mycobactéries</c:v>
                </c:pt>
                <c:pt idx="10">
                  <c:v>autres</c:v>
                </c:pt>
              </c:strCache>
            </c:strRef>
          </c:cat>
          <c:val>
            <c:numRef>
              <c:f>graph!$B$116:$L$116</c:f>
              <c:numCache>
                <c:formatCode>0.0%</c:formatCode>
                <c:ptCount val="11"/>
                <c:pt idx="0">
                  <c:v>0.26751592356687898</c:v>
                </c:pt>
                <c:pt idx="1">
                  <c:v>0.32802547770700635</c:v>
                </c:pt>
                <c:pt idx="2">
                  <c:v>7.0063694267515922E-2</c:v>
                </c:pt>
                <c:pt idx="3">
                  <c:v>6.369426751592357E-3</c:v>
                </c:pt>
                <c:pt idx="4">
                  <c:v>1.9108280254777069E-2</c:v>
                </c:pt>
                <c:pt idx="5">
                  <c:v>0.14968152866242038</c:v>
                </c:pt>
                <c:pt idx="6">
                  <c:v>1.5923566878980892E-2</c:v>
                </c:pt>
                <c:pt idx="7">
                  <c:v>4.1401273885350316E-2</c:v>
                </c:pt>
                <c:pt idx="8">
                  <c:v>5.4140127388535034E-2</c:v>
                </c:pt>
                <c:pt idx="9">
                  <c:v>0</c:v>
                </c:pt>
                <c:pt idx="10">
                  <c:v>4.7770700636942678E-2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3"/>
          <c:order val="0"/>
          <c:tx>
            <c:strRef>
              <c:f>graph!$A$117</c:f>
              <c:strCache>
                <c:ptCount val="1"/>
                <c:pt idx="0">
                  <c:v>2015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graph!$B$113:$L$113</c:f>
              <c:strCache>
                <c:ptCount val="11"/>
                <c:pt idx="0">
                  <c:v>STAU</c:v>
                </c:pt>
                <c:pt idx="1">
                  <c:v>SCN</c:v>
                </c:pt>
                <c:pt idx="2">
                  <c:v>enteroB</c:v>
                </c:pt>
                <c:pt idx="3">
                  <c:v>Pyo/acineto</c:v>
                </c:pt>
                <c:pt idx="4">
                  <c:v>coryne</c:v>
                </c:pt>
                <c:pt idx="5">
                  <c:v>ana</c:v>
                </c:pt>
                <c:pt idx="6">
                  <c:v>entérocoques</c:v>
                </c:pt>
                <c:pt idx="7">
                  <c:v>strepto BH</c:v>
                </c:pt>
                <c:pt idx="8">
                  <c:v>strepto AH</c:v>
                </c:pt>
                <c:pt idx="9">
                  <c:v>mycobactéries</c:v>
                </c:pt>
                <c:pt idx="10">
                  <c:v>autres</c:v>
                </c:pt>
              </c:strCache>
            </c:strRef>
          </c:cat>
          <c:val>
            <c:numRef>
              <c:f>graph!$B$117:$L$117</c:f>
              <c:numCache>
                <c:formatCode>0.0%</c:formatCode>
                <c:ptCount val="11"/>
                <c:pt idx="0">
                  <c:v>0.30405405405405406</c:v>
                </c:pt>
                <c:pt idx="1">
                  <c:v>0.30405405405405406</c:v>
                </c:pt>
                <c:pt idx="2">
                  <c:v>7.0945945945945943E-2</c:v>
                </c:pt>
                <c:pt idx="3">
                  <c:v>1.0135135135135136E-2</c:v>
                </c:pt>
                <c:pt idx="4">
                  <c:v>1.0135135135135136E-2</c:v>
                </c:pt>
                <c:pt idx="5">
                  <c:v>0.11824324324324324</c:v>
                </c:pt>
                <c:pt idx="6">
                  <c:v>1.3513513513513514E-2</c:v>
                </c:pt>
                <c:pt idx="7">
                  <c:v>8.7837837837837843E-2</c:v>
                </c:pt>
                <c:pt idx="8">
                  <c:v>3.7162162162162164E-2</c:v>
                </c:pt>
                <c:pt idx="9">
                  <c:v>1.6891891891891893E-2</c:v>
                </c:pt>
                <c:pt idx="10">
                  <c:v>2.7027027027027029E-2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4"/>
          <c:order val="0"/>
          <c:tx>
            <c:strRef>
              <c:f>graph!$A$118</c:f>
              <c:strCache>
                <c:ptCount val="1"/>
                <c:pt idx="0">
                  <c:v>2016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graph!$B$113:$L$113</c:f>
              <c:strCache>
                <c:ptCount val="11"/>
                <c:pt idx="0">
                  <c:v>STAU</c:v>
                </c:pt>
                <c:pt idx="1">
                  <c:v>SCN</c:v>
                </c:pt>
                <c:pt idx="2">
                  <c:v>enteroB</c:v>
                </c:pt>
                <c:pt idx="3">
                  <c:v>Pyo/acineto</c:v>
                </c:pt>
                <c:pt idx="4">
                  <c:v>coryne</c:v>
                </c:pt>
                <c:pt idx="5">
                  <c:v>ana</c:v>
                </c:pt>
                <c:pt idx="6">
                  <c:v>entérocoques</c:v>
                </c:pt>
                <c:pt idx="7">
                  <c:v>strepto BH</c:v>
                </c:pt>
                <c:pt idx="8">
                  <c:v>strepto AH</c:v>
                </c:pt>
                <c:pt idx="9">
                  <c:v>mycobactéries</c:v>
                </c:pt>
                <c:pt idx="10">
                  <c:v>autres</c:v>
                </c:pt>
              </c:strCache>
            </c:strRef>
          </c:cat>
          <c:val>
            <c:numRef>
              <c:f>graph!$B$118:$L$118</c:f>
              <c:numCache>
                <c:formatCode>0.0%</c:formatCode>
                <c:ptCount val="11"/>
                <c:pt idx="0">
                  <c:v>0.28353658536585363</c:v>
                </c:pt>
                <c:pt idx="1">
                  <c:v>0.35365853658536583</c:v>
                </c:pt>
                <c:pt idx="2">
                  <c:v>5.1829268292682924E-2</c:v>
                </c:pt>
                <c:pt idx="3">
                  <c:v>2.7439024390243903E-2</c:v>
                </c:pt>
                <c:pt idx="4">
                  <c:v>1.524390243902439E-2</c:v>
                </c:pt>
                <c:pt idx="5">
                  <c:v>0.10670731707317073</c:v>
                </c:pt>
                <c:pt idx="6">
                  <c:v>1.8292682926829267E-2</c:v>
                </c:pt>
                <c:pt idx="7">
                  <c:v>8.2317073170731711E-2</c:v>
                </c:pt>
                <c:pt idx="8">
                  <c:v>1.524390243902439E-2</c:v>
                </c:pt>
                <c:pt idx="9">
                  <c:v>6.0975609756097563E-3</c:v>
                </c:pt>
                <c:pt idx="10">
                  <c:v>3.9634146341463415E-2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5"/>
          <c:order val="0"/>
          <c:tx>
            <c:strRef>
              <c:f>graph!$A$119</c:f>
              <c:strCache>
                <c:ptCount val="1"/>
                <c:pt idx="0">
                  <c:v>2017</c:v>
                </c:pt>
              </c:strCache>
            </c:strRef>
          </c:tx>
          <c:dLbls>
            <c:dLbl>
              <c:idx val="9"/>
              <c:delete val="1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graph!$B$113:$L$113</c:f>
              <c:strCache>
                <c:ptCount val="11"/>
                <c:pt idx="0">
                  <c:v>STAU</c:v>
                </c:pt>
                <c:pt idx="1">
                  <c:v>SCN</c:v>
                </c:pt>
                <c:pt idx="2">
                  <c:v>enteroB</c:v>
                </c:pt>
                <c:pt idx="3">
                  <c:v>Pyo/acineto</c:v>
                </c:pt>
                <c:pt idx="4">
                  <c:v>coryne</c:v>
                </c:pt>
                <c:pt idx="5">
                  <c:v>ana</c:v>
                </c:pt>
                <c:pt idx="6">
                  <c:v>entérocoques</c:v>
                </c:pt>
                <c:pt idx="7">
                  <c:v>strepto BH</c:v>
                </c:pt>
                <c:pt idx="8">
                  <c:v>strepto AH</c:v>
                </c:pt>
                <c:pt idx="9">
                  <c:v>mycobactéries</c:v>
                </c:pt>
                <c:pt idx="10">
                  <c:v>autres</c:v>
                </c:pt>
              </c:strCache>
            </c:strRef>
          </c:cat>
          <c:val>
            <c:numRef>
              <c:f>graph!$B$119:$L$119</c:f>
              <c:numCache>
                <c:formatCode>0.0%</c:formatCode>
                <c:ptCount val="11"/>
                <c:pt idx="0">
                  <c:v>0.27881040892193309</c:v>
                </c:pt>
                <c:pt idx="1">
                  <c:v>0.32342007434944237</c:v>
                </c:pt>
                <c:pt idx="2">
                  <c:v>6.3197026022304828E-2</c:v>
                </c:pt>
                <c:pt idx="3">
                  <c:v>1.4869888475836431E-2</c:v>
                </c:pt>
                <c:pt idx="4">
                  <c:v>3.717472118959108E-2</c:v>
                </c:pt>
                <c:pt idx="5">
                  <c:v>0.10780669144981413</c:v>
                </c:pt>
                <c:pt idx="6">
                  <c:v>1.1152416356877323E-2</c:v>
                </c:pt>
                <c:pt idx="7">
                  <c:v>6.6914498141263934E-2</c:v>
                </c:pt>
                <c:pt idx="8">
                  <c:v>2.6022304832713755E-2</c:v>
                </c:pt>
                <c:pt idx="9">
                  <c:v>0</c:v>
                </c:pt>
                <c:pt idx="10">
                  <c:v>7.0631970260223054E-2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Résistance aux fluoroquinolones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graph!$B$171</c:f>
              <c:strCache>
                <c:ptCount val="1"/>
                <c:pt idx="0">
                  <c:v>S. aureus</c:v>
                </c:pt>
              </c:strCache>
            </c:strRef>
          </c:tx>
          <c:invertIfNegative val="0"/>
          <c:cat>
            <c:numRef>
              <c:f>graph!$C$170:$H$170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graph!$C$171:$H$171</c:f>
              <c:numCache>
                <c:formatCode>0%</c:formatCode>
                <c:ptCount val="6"/>
                <c:pt idx="0">
                  <c:v>0.11475409836065574</c:v>
                </c:pt>
                <c:pt idx="1">
                  <c:v>0.15625</c:v>
                </c:pt>
                <c:pt idx="2">
                  <c:v>0.21710526315789475</c:v>
                </c:pt>
                <c:pt idx="3">
                  <c:v>0.12109375</c:v>
                </c:pt>
                <c:pt idx="4">
                  <c:v>0.14624505928853754</c:v>
                </c:pt>
                <c:pt idx="5">
                  <c:v>0.10687022900763359</c:v>
                </c:pt>
              </c:numCache>
            </c:numRef>
          </c:val>
        </c:ser>
        <c:ser>
          <c:idx val="1"/>
          <c:order val="1"/>
          <c:tx>
            <c:strRef>
              <c:f>graph!$B$172</c:f>
              <c:strCache>
                <c:ptCount val="1"/>
                <c:pt idx="0">
                  <c:v>SCN</c:v>
                </c:pt>
              </c:strCache>
            </c:strRef>
          </c:tx>
          <c:invertIfNegative val="0"/>
          <c:cat>
            <c:numRef>
              <c:f>graph!$C$170:$H$170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graph!$C$172:$H$172</c:f>
              <c:numCache>
                <c:formatCode>0%</c:formatCode>
                <c:ptCount val="6"/>
                <c:pt idx="0">
                  <c:v>0.25</c:v>
                </c:pt>
                <c:pt idx="1">
                  <c:v>0.16176470588235295</c:v>
                </c:pt>
                <c:pt idx="2">
                  <c:v>0.34196891191709844</c:v>
                </c:pt>
                <c:pt idx="3">
                  <c:v>0.3165829145728643</c:v>
                </c:pt>
                <c:pt idx="4">
                  <c:v>0.24766355140186916</c:v>
                </c:pt>
                <c:pt idx="5">
                  <c:v>0.30603448275862066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6502912"/>
        <c:axId val="96504448"/>
      </c:barChart>
      <c:catAx>
        <c:axId val="96502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96504448"/>
        <c:crosses val="autoZero"/>
        <c:auto val="1"/>
        <c:lblAlgn val="ctr"/>
        <c:lblOffset val="100"/>
        <c:noMultiLvlLbl val="0"/>
      </c:catAx>
      <c:valAx>
        <c:axId val="96504448"/>
        <c:scaling>
          <c:orientation val="minMax"/>
          <c:max val="0.60000000000000009"/>
        </c:scaling>
        <c:delete val="1"/>
        <c:axPos val="l"/>
        <c:numFmt formatCode="0%" sourceLinked="1"/>
        <c:majorTickMark val="none"/>
        <c:minorTickMark val="none"/>
        <c:tickLblPos val="nextTo"/>
        <c:crossAx val="96502912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i="1"/>
            </a:pPr>
            <a:endParaRPr lang="fr-FR"/>
          </a:p>
        </c:txPr>
      </c:legendEntry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2017 : </a:t>
            </a:r>
            <a:r>
              <a:rPr lang="en-US" dirty="0" err="1"/>
              <a:t>mécanismes</a:t>
            </a:r>
            <a:r>
              <a:rPr lang="en-US" dirty="0"/>
              <a:t> de résistance a la </a:t>
            </a:r>
            <a:r>
              <a:rPr lang="en-US" dirty="0" err="1" smtClean="0"/>
              <a:t>Tazocilline</a:t>
            </a:r>
            <a:endParaRPr lang="en-US" dirty="0"/>
          </a:p>
        </c:rich>
      </c:tx>
      <c:layout>
        <c:manualLayout>
          <c:xMode val="edge"/>
          <c:yMode val="edge"/>
          <c:x val="0.13418044619422573"/>
          <c:y val="2.3148148148148147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'graph Resistance'!$F$13:$F$16</c:f>
              <c:strCache>
                <c:ptCount val="4"/>
                <c:pt idx="0">
                  <c:v>BLSE</c:v>
                </c:pt>
                <c:pt idx="1">
                  <c:v>Céphalosporinase Hyperpoduite</c:v>
                </c:pt>
                <c:pt idx="2">
                  <c:v>Pénicillinase haut niveau</c:v>
                </c:pt>
                <c:pt idx="3">
                  <c:v>Carbapénémase</c:v>
                </c:pt>
              </c:strCache>
            </c:strRef>
          </c:cat>
          <c:val>
            <c:numRef>
              <c:f>'graph Resistance'!$G$13:$G$16</c:f>
              <c:numCache>
                <c:formatCode>General</c:formatCode>
                <c:ptCount val="4"/>
                <c:pt idx="0">
                  <c:v>5</c:v>
                </c:pt>
                <c:pt idx="1">
                  <c:v>10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A6-4A49-AD54-085F3BB14BE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5901509186351706"/>
          <c:y val="0.32556321084864398"/>
          <c:w val="0.43963932633420821"/>
          <c:h val="0.5586264216972878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2017 : </a:t>
            </a:r>
            <a:r>
              <a:rPr lang="en-US" dirty="0" err="1"/>
              <a:t>germes</a:t>
            </a:r>
            <a:r>
              <a:rPr lang="en-US" dirty="0"/>
              <a:t> </a:t>
            </a:r>
            <a:r>
              <a:rPr lang="en-US" dirty="0" err="1" smtClean="0"/>
              <a:t>résistants</a:t>
            </a:r>
            <a:r>
              <a:rPr lang="en-US" dirty="0" smtClean="0"/>
              <a:t> </a:t>
            </a:r>
            <a:r>
              <a:rPr lang="en-US" dirty="0"/>
              <a:t>à </a:t>
            </a:r>
            <a:r>
              <a:rPr lang="en-US" dirty="0" smtClean="0"/>
              <a:t>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</a:t>
            </a:r>
            <a:r>
              <a:rPr lang="en-US" dirty="0" err="1" smtClean="0"/>
              <a:t>azocilline</a:t>
            </a:r>
            <a:r>
              <a:rPr lang="en-US" dirty="0" smtClean="0"/>
              <a:t> (n = 220)</a:t>
            </a:r>
            <a:endParaRPr lang="en-U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'graph Resistance'!$F$18:$F$20</c:f>
              <c:strCache>
                <c:ptCount val="3"/>
                <c:pt idx="0">
                  <c:v>BGN non fermentant</c:v>
                </c:pt>
                <c:pt idx="1">
                  <c:v>Entérobactéries</c:v>
                </c:pt>
                <c:pt idx="2">
                  <c:v>Anaérobies</c:v>
                </c:pt>
              </c:strCache>
            </c:strRef>
          </c:cat>
          <c:val>
            <c:numRef>
              <c:f>'graph Resistance'!$G$18:$G$20</c:f>
              <c:numCache>
                <c:formatCode>General</c:formatCode>
                <c:ptCount val="3"/>
                <c:pt idx="0">
                  <c:v>5</c:v>
                </c:pt>
                <c:pt idx="1">
                  <c:v>13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648-4E8E-93A9-062679441A4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0659820647419069"/>
          <c:y val="0.43686643336249636"/>
          <c:w val="0.28324956255468065"/>
          <c:h val="0.2511515748031495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dirty="0"/>
              <a:t>Résistance </a:t>
            </a:r>
            <a:r>
              <a:rPr lang="fr-FR" dirty="0" err="1"/>
              <a:t>T</a:t>
            </a:r>
            <a:r>
              <a:rPr lang="fr-FR" dirty="0" err="1" smtClean="0"/>
              <a:t>azocilline</a:t>
            </a:r>
            <a:r>
              <a:rPr lang="fr-FR" dirty="0" smtClean="0"/>
              <a:t> </a:t>
            </a:r>
            <a:endParaRPr lang="fr-FR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'graph Resistance'!$A$33:$A$38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'graph Resistance'!$D$33:$D$38</c:f>
              <c:numCache>
                <c:formatCode>0.0%</c:formatCode>
                <c:ptCount val="6"/>
                <c:pt idx="0">
                  <c:v>0</c:v>
                </c:pt>
                <c:pt idx="1">
                  <c:v>8.8235294117647065E-2</c:v>
                </c:pt>
                <c:pt idx="2">
                  <c:v>7.0796460176991149E-2</c:v>
                </c:pt>
                <c:pt idx="3">
                  <c:v>5.6994818652849742E-2</c:v>
                </c:pt>
                <c:pt idx="4">
                  <c:v>4.2452830188679243E-2</c:v>
                </c:pt>
                <c:pt idx="5">
                  <c:v>8.6363636363636365E-2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6607616"/>
        <c:axId val="96609408"/>
      </c:barChart>
      <c:catAx>
        <c:axId val="9660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96609408"/>
        <c:crosses val="autoZero"/>
        <c:auto val="1"/>
        <c:lblAlgn val="ctr"/>
        <c:lblOffset val="100"/>
        <c:noMultiLvlLbl val="0"/>
      </c:catAx>
      <c:valAx>
        <c:axId val="96609408"/>
        <c:scaling>
          <c:orientation val="minMax"/>
          <c:max val="0.2"/>
        </c:scaling>
        <c:delete val="1"/>
        <c:axPos val="l"/>
        <c:numFmt formatCode="0.0%" sourceLinked="1"/>
        <c:majorTickMark val="none"/>
        <c:minorTickMark val="none"/>
        <c:tickLblPos val="nextTo"/>
        <c:crossAx val="966076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="0" dirty="0" err="1" smtClean="0"/>
              <a:t>Nombre</a:t>
            </a:r>
            <a:r>
              <a:rPr lang="en-US" b="0" dirty="0" smtClean="0"/>
              <a:t> </a:t>
            </a:r>
            <a:r>
              <a:rPr lang="en-US" b="0" dirty="0"/>
              <a:t>de patients</a:t>
            </a:r>
          </a:p>
        </c:rich>
      </c:tx>
      <c:layout>
        <c:manualLayout>
          <c:xMode val="edge"/>
          <c:yMode val="edge"/>
          <c:x val="0.33906706103980705"/>
          <c:y val="1.3288712093599967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graph!$A$15</c:f>
              <c:strCache>
                <c:ptCount val="1"/>
                <c:pt idx="0">
                  <c:v>LAR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graph!$D$16:$D$21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graph!$B$16:$B$21</c:f>
              <c:numCache>
                <c:formatCode>General</c:formatCode>
                <c:ptCount val="6"/>
                <c:pt idx="0">
                  <c:v>127</c:v>
                </c:pt>
                <c:pt idx="1">
                  <c:v>162</c:v>
                </c:pt>
                <c:pt idx="2">
                  <c:v>188</c:v>
                </c:pt>
                <c:pt idx="3">
                  <c:v>214</c:v>
                </c:pt>
                <c:pt idx="4">
                  <c:v>210</c:v>
                </c:pt>
                <c:pt idx="5">
                  <c:v>210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FC-42D4-ACF2-C98FCD981CA9}"/>
            </c:ext>
          </c:extLst>
        </c:ser>
        <c:ser>
          <c:idx val="1"/>
          <c:order val="1"/>
          <c:tx>
            <c:strRef>
              <c:f>graph!$D$15</c:f>
              <c:strCache>
                <c:ptCount val="1"/>
                <c:pt idx="0">
                  <c:v>POA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graph!$D$16:$D$21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graph!$E$16:$E$21</c:f>
              <c:numCache>
                <c:formatCode>General</c:formatCode>
                <c:ptCount val="6"/>
                <c:pt idx="0">
                  <c:v>33</c:v>
                </c:pt>
                <c:pt idx="1">
                  <c:v>50</c:v>
                </c:pt>
                <c:pt idx="2">
                  <c:v>241</c:v>
                </c:pt>
                <c:pt idx="3">
                  <c:v>389</c:v>
                </c:pt>
                <c:pt idx="4">
                  <c:v>459</c:v>
                </c:pt>
                <c:pt idx="5">
                  <c:v>458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9FC-42D4-ACF2-C98FCD981C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81770368"/>
        <c:axId val="81771904"/>
      </c:barChart>
      <c:catAx>
        <c:axId val="8177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1771904"/>
        <c:crosses val="autoZero"/>
        <c:auto val="1"/>
        <c:lblAlgn val="ctr"/>
        <c:lblOffset val="100"/>
        <c:noMultiLvlLbl val="0"/>
      </c:catAx>
      <c:valAx>
        <c:axId val="817719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1770368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="0" dirty="0" err="1">
                <a:latin typeface="Calibri Light" panose="020F0302020204030204" pitchFamily="34" charset="0"/>
              </a:rPr>
              <a:t>Nombre</a:t>
            </a:r>
            <a:r>
              <a:rPr lang="en-US" b="0" dirty="0">
                <a:latin typeface="Calibri Light" panose="020F0302020204030204" pitchFamily="34" charset="0"/>
              </a:rPr>
              <a:t> de </a:t>
            </a:r>
            <a:r>
              <a:rPr lang="en-US" b="0" dirty="0" err="1">
                <a:latin typeface="Calibri Light" panose="020F0302020204030204" pitchFamily="34" charset="0"/>
              </a:rPr>
              <a:t>prélèvements</a:t>
            </a:r>
            <a:r>
              <a:rPr lang="en-US" b="0" dirty="0">
                <a:latin typeface="Calibri Light" panose="020F0302020204030204" pitchFamily="34" charset="0"/>
              </a:rPr>
              <a:t> </a:t>
            </a:r>
            <a:r>
              <a:rPr lang="en-US" b="0" dirty="0" err="1">
                <a:latin typeface="Calibri Light" panose="020F0302020204030204" pitchFamily="34" charset="0"/>
              </a:rPr>
              <a:t>reçus</a:t>
            </a:r>
            <a:endParaRPr lang="en-US" b="0" dirty="0">
              <a:latin typeface="Calibri Light" panose="020F0302020204030204" pitchFamily="34" charset="0"/>
            </a:endParaRPr>
          </a:p>
        </c:rich>
      </c:tx>
      <c:layout>
        <c:manualLayout>
          <c:xMode val="edge"/>
          <c:yMode val="edge"/>
          <c:x val="0.16984711286089238"/>
          <c:y val="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Feuil1!$L$4</c:f>
              <c:strCache>
                <c:ptCount val="1"/>
                <c:pt idx="0">
                  <c:v>LAR</c:v>
                </c:pt>
              </c:strCache>
            </c:strRef>
          </c:tx>
          <c:invertIfNegative val="0"/>
          <c:cat>
            <c:numRef>
              <c:f>Feuil1!$M$3:$R$3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Feuil1!$M$4:$R$4</c:f>
              <c:numCache>
                <c:formatCode>General</c:formatCode>
                <c:ptCount val="6"/>
                <c:pt idx="0">
                  <c:v>951</c:v>
                </c:pt>
                <c:pt idx="1">
                  <c:v>1136</c:v>
                </c:pt>
                <c:pt idx="2">
                  <c:v>1145</c:v>
                </c:pt>
                <c:pt idx="3">
                  <c:v>1108</c:v>
                </c:pt>
                <c:pt idx="4">
                  <c:v>1183</c:v>
                </c:pt>
                <c:pt idx="5">
                  <c:v>1347</c:v>
                </c:pt>
              </c:numCache>
            </c:numRef>
          </c:val>
        </c:ser>
        <c:ser>
          <c:idx val="1"/>
          <c:order val="1"/>
          <c:tx>
            <c:strRef>
              <c:f>Feuil1!$L$5</c:f>
              <c:strCache>
                <c:ptCount val="1"/>
                <c:pt idx="0">
                  <c:v>POA</c:v>
                </c:pt>
              </c:strCache>
            </c:strRef>
          </c:tx>
          <c:invertIfNegative val="0"/>
          <c:cat>
            <c:numRef>
              <c:f>Feuil1!$M$3:$R$3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Feuil1!$M$5:$R$5</c:f>
              <c:numCache>
                <c:formatCode>General</c:formatCode>
                <c:ptCount val="6"/>
                <c:pt idx="0">
                  <c:v>137</c:v>
                </c:pt>
                <c:pt idx="1">
                  <c:v>195</c:v>
                </c:pt>
                <c:pt idx="2">
                  <c:v>1397</c:v>
                </c:pt>
                <c:pt idx="3">
                  <c:v>2145</c:v>
                </c:pt>
                <c:pt idx="4">
                  <c:v>2598</c:v>
                </c:pt>
                <c:pt idx="5">
                  <c:v>2320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81831808"/>
        <c:axId val="81833344"/>
      </c:barChart>
      <c:catAx>
        <c:axId val="81831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1833344"/>
        <c:crosses val="autoZero"/>
        <c:auto val="1"/>
        <c:lblAlgn val="ctr"/>
        <c:lblOffset val="100"/>
        <c:noMultiLvlLbl val="0"/>
      </c:catAx>
      <c:valAx>
        <c:axId val="818333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1831808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2012</a:t>
            </a:r>
          </a:p>
        </c:rich>
      </c:tx>
      <c:layout>
        <c:manualLayout>
          <c:xMode val="edge"/>
          <c:yMode val="edge"/>
          <c:x val="0.42009414490155889"/>
          <c:y val="4.2310584384111422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graph!$A$96</c:f>
              <c:strCache>
                <c:ptCount val="1"/>
                <c:pt idx="0">
                  <c:v>2012</c:v>
                </c:pt>
              </c:strCache>
            </c:strRef>
          </c:tx>
          <c:dPt>
            <c:idx val="5"/>
            <c:bubble3D val="0"/>
            <c:explosion val="4"/>
            <c:extLst xmlns:c16r2="http://schemas.microsoft.com/office/drawing/2015/06/chart">
              <c:ext xmlns:c16="http://schemas.microsoft.com/office/drawing/2014/chart" uri="{C3380CC4-5D6E-409C-BE32-E72D297353CC}">
                <c16:uniqueId val="{00000000-7FD3-482F-A8F4-936A328CAAD8}"/>
              </c:ext>
            </c:extLst>
          </c:dPt>
          <c:dLbls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B1-492C-A5C5-D8116706C27A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9B1-492C-A5C5-D8116706C27A}"/>
                </c:ext>
              </c:extLst>
            </c:dLbl>
            <c:dLbl>
              <c:idx val="9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B1-492C-A5C5-D8116706C27A}"/>
                </c:ext>
              </c:extLst>
            </c:dLbl>
            <c:dLbl>
              <c:idx val="1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9B1-492C-A5C5-D8116706C27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graph!$B$95:$L$95</c:f>
              <c:strCache>
                <c:ptCount val="11"/>
                <c:pt idx="0">
                  <c:v>S.aureus</c:v>
                </c:pt>
                <c:pt idx="1">
                  <c:v>SCN</c:v>
                </c:pt>
                <c:pt idx="2">
                  <c:v>Enterobactéries</c:v>
                </c:pt>
                <c:pt idx="3">
                  <c:v>Pyo/acineto</c:v>
                </c:pt>
                <c:pt idx="4">
                  <c:v>Corynebactéries</c:v>
                </c:pt>
                <c:pt idx="5">
                  <c:v>Anaerobies</c:v>
                </c:pt>
                <c:pt idx="6">
                  <c:v>Entérocoques</c:v>
                </c:pt>
                <c:pt idx="7">
                  <c:v>Strepto BH</c:v>
                </c:pt>
                <c:pt idx="8">
                  <c:v>Strepto AH</c:v>
                </c:pt>
                <c:pt idx="9">
                  <c:v>Mycobactéries</c:v>
                </c:pt>
                <c:pt idx="10">
                  <c:v>autres</c:v>
                </c:pt>
              </c:strCache>
            </c:strRef>
          </c:cat>
          <c:val>
            <c:numRef>
              <c:f>graph!$B$96:$L$96</c:f>
              <c:numCache>
                <c:formatCode>0.0%</c:formatCode>
                <c:ptCount val="11"/>
                <c:pt idx="0">
                  <c:v>0.41379310344827586</c:v>
                </c:pt>
                <c:pt idx="1">
                  <c:v>0.21839080459770116</c:v>
                </c:pt>
                <c:pt idx="2">
                  <c:v>0.17241379310344829</c:v>
                </c:pt>
                <c:pt idx="3">
                  <c:v>0</c:v>
                </c:pt>
                <c:pt idx="4">
                  <c:v>0</c:v>
                </c:pt>
                <c:pt idx="5">
                  <c:v>0.11494252873563218</c:v>
                </c:pt>
                <c:pt idx="6">
                  <c:v>3.4482758620689655E-2</c:v>
                </c:pt>
                <c:pt idx="7">
                  <c:v>1.1494252873563218E-2</c:v>
                </c:pt>
                <c:pt idx="8">
                  <c:v>3.4482758620689655E-2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C9E-440C-8198-D7689B16B3D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2015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graph!$A$109</c:f>
              <c:strCache>
                <c:ptCount val="1"/>
                <c:pt idx="0">
                  <c:v>2015</c:v>
                </c:pt>
              </c:strCache>
            </c:strRef>
          </c:tx>
          <c:dLbls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FC-4193-AABB-25B99D2C11B5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FC-4193-AABB-25B99D2C11B5}"/>
                </c:ext>
              </c:extLst>
            </c:dLbl>
            <c:dLbl>
              <c:idx val="9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FC-4193-AABB-25B99D2C11B5}"/>
                </c:ext>
              </c:extLst>
            </c:dLbl>
            <c:dLbl>
              <c:idx val="1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FC-4193-AABB-25B99D2C11B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graph!$B$95:$L$95</c:f>
              <c:strCache>
                <c:ptCount val="11"/>
                <c:pt idx="0">
                  <c:v>STAU</c:v>
                </c:pt>
                <c:pt idx="1">
                  <c:v>SCN</c:v>
                </c:pt>
                <c:pt idx="2">
                  <c:v>enteroB</c:v>
                </c:pt>
                <c:pt idx="3">
                  <c:v>Pyo/acineto</c:v>
                </c:pt>
                <c:pt idx="4">
                  <c:v>coryne</c:v>
                </c:pt>
                <c:pt idx="5">
                  <c:v>ana</c:v>
                </c:pt>
                <c:pt idx="6">
                  <c:v>entérocoques</c:v>
                </c:pt>
                <c:pt idx="7">
                  <c:v>strepto BH</c:v>
                </c:pt>
                <c:pt idx="8">
                  <c:v>strepto AH</c:v>
                </c:pt>
                <c:pt idx="9">
                  <c:v>mycobactéries</c:v>
                </c:pt>
                <c:pt idx="10">
                  <c:v>autres</c:v>
                </c:pt>
              </c:strCache>
            </c:strRef>
          </c:cat>
          <c:val>
            <c:numRef>
              <c:f>graph!$B$99:$L$99</c:f>
              <c:numCache>
                <c:formatCode>0.0%</c:formatCode>
                <c:ptCount val="11"/>
                <c:pt idx="0">
                  <c:v>0.29580279813457694</c:v>
                </c:pt>
                <c:pt idx="1">
                  <c:v>0.21985343104596936</c:v>
                </c:pt>
                <c:pt idx="2">
                  <c:v>0.15389740173217856</c:v>
                </c:pt>
                <c:pt idx="3">
                  <c:v>3.8640906062624915E-2</c:v>
                </c:pt>
                <c:pt idx="4">
                  <c:v>2.5316455696202531E-2</c:v>
                </c:pt>
                <c:pt idx="5">
                  <c:v>9.2604930046635572E-2</c:v>
                </c:pt>
                <c:pt idx="6">
                  <c:v>3.1978680879413725E-2</c:v>
                </c:pt>
                <c:pt idx="7">
                  <c:v>4.197201865423051E-2</c:v>
                </c:pt>
                <c:pt idx="8">
                  <c:v>5.1965356429047302E-2</c:v>
                </c:pt>
                <c:pt idx="9">
                  <c:v>5.3297801465689541E-3</c:v>
                </c:pt>
                <c:pt idx="10">
                  <c:v>4.2638241172551633E-2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BFC-4193-AABB-25B99D2C11B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2016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graph!$A$110</c:f>
              <c:strCache>
                <c:ptCount val="1"/>
                <c:pt idx="0">
                  <c:v>2016</c:v>
                </c:pt>
              </c:strCache>
            </c:strRef>
          </c:tx>
          <c:dLbls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D8-4A2B-BAF7-A1FBDE6D89AE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D8-4A2B-BAF7-A1FBDE6D89AE}"/>
                </c:ext>
              </c:extLst>
            </c:dLbl>
            <c:dLbl>
              <c:idx val="9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D8-4A2B-BAF7-A1FBDE6D89AE}"/>
                </c:ext>
              </c:extLst>
            </c:dLbl>
            <c:dLbl>
              <c:idx val="1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D8-4A2B-BAF7-A1FBDE6D89A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graph!$B$95:$L$95</c:f>
              <c:strCache>
                <c:ptCount val="11"/>
                <c:pt idx="0">
                  <c:v>STAU</c:v>
                </c:pt>
                <c:pt idx="1">
                  <c:v>SCN</c:v>
                </c:pt>
                <c:pt idx="2">
                  <c:v>enteroB</c:v>
                </c:pt>
                <c:pt idx="3">
                  <c:v>Pyo/acineto</c:v>
                </c:pt>
                <c:pt idx="4">
                  <c:v>coryne</c:v>
                </c:pt>
                <c:pt idx="5">
                  <c:v>ana</c:v>
                </c:pt>
                <c:pt idx="6">
                  <c:v>entérocoques</c:v>
                </c:pt>
                <c:pt idx="7">
                  <c:v>strepto BH</c:v>
                </c:pt>
                <c:pt idx="8">
                  <c:v>strepto AH</c:v>
                </c:pt>
                <c:pt idx="9">
                  <c:v>mycobactéries</c:v>
                </c:pt>
                <c:pt idx="10">
                  <c:v>autres</c:v>
                </c:pt>
              </c:strCache>
            </c:strRef>
          </c:cat>
          <c:val>
            <c:numRef>
              <c:f>graph!$B$100:$L$100</c:f>
              <c:numCache>
                <c:formatCode>0.0%</c:formatCode>
                <c:ptCount val="11"/>
                <c:pt idx="0">
                  <c:v>0.24022346368715083</c:v>
                </c:pt>
                <c:pt idx="1">
                  <c:v>0.24525139664804468</c:v>
                </c:pt>
                <c:pt idx="2">
                  <c:v>0.16815642458100558</c:v>
                </c:pt>
                <c:pt idx="3">
                  <c:v>2.7932960893854747E-2</c:v>
                </c:pt>
                <c:pt idx="4">
                  <c:v>3.6312849162011177E-2</c:v>
                </c:pt>
                <c:pt idx="5">
                  <c:v>0.10949720670391061</c:v>
                </c:pt>
                <c:pt idx="6">
                  <c:v>3.7430167597765365E-2</c:v>
                </c:pt>
                <c:pt idx="7">
                  <c:v>6.5921787709497207E-2</c:v>
                </c:pt>
                <c:pt idx="8">
                  <c:v>2.4581005586592177E-2</c:v>
                </c:pt>
                <c:pt idx="9">
                  <c:v>0</c:v>
                </c:pt>
                <c:pt idx="10">
                  <c:v>4.4692737430167599E-2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9D8-4A2B-BAF7-A1FBDE6D89A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2017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1"/>
          <c:order val="1"/>
          <c:tx>
            <c:strRef>
              <c:f>graph!$A$111</c:f>
              <c:strCache>
                <c:ptCount val="1"/>
                <c:pt idx="0">
                  <c:v>2017</c:v>
                </c:pt>
              </c:strCache>
            </c:strRef>
          </c:tx>
          <c:dLbls>
            <c:dLbl>
              <c:idx val="9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AA3-4DA7-912C-84324BC907B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graph!$B$95:$L$95</c:f>
              <c:strCache>
                <c:ptCount val="11"/>
                <c:pt idx="0">
                  <c:v>STAU</c:v>
                </c:pt>
                <c:pt idx="1">
                  <c:v>SCN</c:v>
                </c:pt>
                <c:pt idx="2">
                  <c:v>enteroB</c:v>
                </c:pt>
                <c:pt idx="3">
                  <c:v>Pyo/acineto</c:v>
                </c:pt>
                <c:pt idx="4">
                  <c:v>coryne</c:v>
                </c:pt>
                <c:pt idx="5">
                  <c:v>ana</c:v>
                </c:pt>
                <c:pt idx="6">
                  <c:v>entérocoques</c:v>
                </c:pt>
                <c:pt idx="7">
                  <c:v>strepto BH</c:v>
                </c:pt>
                <c:pt idx="8">
                  <c:v>strepto AH</c:v>
                </c:pt>
                <c:pt idx="9">
                  <c:v>mycobactéries</c:v>
                </c:pt>
                <c:pt idx="10">
                  <c:v>autres</c:v>
                </c:pt>
              </c:strCache>
            </c:strRef>
          </c:cat>
          <c:val>
            <c:numRef>
              <c:f>graph!$B$101:$L$101</c:f>
              <c:numCache>
                <c:formatCode>0.0%</c:formatCode>
                <c:ptCount val="11"/>
                <c:pt idx="0">
                  <c:v>0.35657546337157986</c:v>
                </c:pt>
                <c:pt idx="1">
                  <c:v>0.23742277140335394</c:v>
                </c:pt>
                <c:pt idx="2">
                  <c:v>0.14033539276257723</c:v>
                </c:pt>
                <c:pt idx="3">
                  <c:v>2.0300088261253312E-2</c:v>
                </c:pt>
                <c:pt idx="4">
                  <c:v>3.442188879082083E-2</c:v>
                </c:pt>
                <c:pt idx="5">
                  <c:v>6.4430714916151807E-2</c:v>
                </c:pt>
                <c:pt idx="6">
                  <c:v>3.265666372462489E-2</c:v>
                </c:pt>
                <c:pt idx="7">
                  <c:v>6.0017652250661961E-2</c:v>
                </c:pt>
                <c:pt idx="8">
                  <c:v>1.5887025595763458E-2</c:v>
                </c:pt>
                <c:pt idx="9">
                  <c:v>1.76522506619594E-3</c:v>
                </c:pt>
                <c:pt idx="10">
                  <c:v>3.618711385701677E-2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54-40F0-913C-0148E2A16C05}"/>
            </c:ext>
          </c:extLst>
        </c:ser>
        <c:ser>
          <c:idx val="0"/>
          <c:order val="0"/>
          <c:tx>
            <c:strRef>
              <c:f>graph!$A$111</c:f>
              <c:strCache>
                <c:ptCount val="1"/>
                <c:pt idx="0">
                  <c:v>2017</c:v>
                </c:pt>
              </c:strCache>
            </c:strRef>
          </c:tx>
          <c:dLbls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54-40F0-913C-0148E2A16C05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954-40F0-913C-0148E2A16C05}"/>
                </c:ext>
              </c:extLst>
            </c:dLbl>
            <c:dLbl>
              <c:idx val="9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54-40F0-913C-0148E2A16C05}"/>
                </c:ext>
              </c:extLst>
            </c:dLbl>
            <c:dLbl>
              <c:idx val="1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54-40F0-913C-0148E2A16C0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graph!$B$95:$L$95</c:f>
              <c:strCache>
                <c:ptCount val="11"/>
                <c:pt idx="0">
                  <c:v>STAU</c:v>
                </c:pt>
                <c:pt idx="1">
                  <c:v>SCN</c:v>
                </c:pt>
                <c:pt idx="2">
                  <c:v>enteroB</c:v>
                </c:pt>
                <c:pt idx="3">
                  <c:v>Pyo/acineto</c:v>
                </c:pt>
                <c:pt idx="4">
                  <c:v>coryne</c:v>
                </c:pt>
                <c:pt idx="5">
                  <c:v>ana</c:v>
                </c:pt>
                <c:pt idx="6">
                  <c:v>entérocoques</c:v>
                </c:pt>
                <c:pt idx="7">
                  <c:v>strepto BH</c:v>
                </c:pt>
                <c:pt idx="8">
                  <c:v>strepto AH</c:v>
                </c:pt>
                <c:pt idx="9">
                  <c:v>mycobactéries</c:v>
                </c:pt>
                <c:pt idx="10">
                  <c:v>autres</c:v>
                </c:pt>
              </c:strCache>
            </c:strRef>
          </c:cat>
          <c:val>
            <c:numRef>
              <c:f>graph!$B$101:$L$101</c:f>
              <c:numCache>
                <c:formatCode>0.0%</c:formatCode>
                <c:ptCount val="11"/>
                <c:pt idx="0">
                  <c:v>0.35657546337157986</c:v>
                </c:pt>
                <c:pt idx="1">
                  <c:v>0.23742277140335394</c:v>
                </c:pt>
                <c:pt idx="2">
                  <c:v>0.14033539276257723</c:v>
                </c:pt>
                <c:pt idx="3">
                  <c:v>2.0300088261253312E-2</c:v>
                </c:pt>
                <c:pt idx="4">
                  <c:v>3.442188879082083E-2</c:v>
                </c:pt>
                <c:pt idx="5">
                  <c:v>6.4430714916151807E-2</c:v>
                </c:pt>
                <c:pt idx="6">
                  <c:v>3.265666372462489E-2</c:v>
                </c:pt>
                <c:pt idx="7">
                  <c:v>6.0017652250661961E-2</c:v>
                </c:pt>
                <c:pt idx="8">
                  <c:v>1.5887025595763458E-2</c:v>
                </c:pt>
                <c:pt idx="9">
                  <c:v>1.76522506619594E-3</c:v>
                </c:pt>
                <c:pt idx="10">
                  <c:v>3.618711385701677E-2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954-40F0-913C-0148E2A16C0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graph!$A$97</c:f>
              <c:strCache>
                <c:ptCount val="1"/>
                <c:pt idx="0">
                  <c:v>2013</c:v>
                </c:pt>
              </c:strCache>
            </c:strRef>
          </c:tx>
          <c:dLbls>
            <c:dLbl>
              <c:idx val="9"/>
              <c:delete val="1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graph!$B$95:$L$95</c:f>
              <c:strCache>
                <c:ptCount val="11"/>
                <c:pt idx="0">
                  <c:v>S.aureus</c:v>
                </c:pt>
                <c:pt idx="1">
                  <c:v>SCN</c:v>
                </c:pt>
                <c:pt idx="2">
                  <c:v>Enterobactéries</c:v>
                </c:pt>
                <c:pt idx="3">
                  <c:v>Pyo/acineto</c:v>
                </c:pt>
                <c:pt idx="4">
                  <c:v>Corynebactéries</c:v>
                </c:pt>
                <c:pt idx="5">
                  <c:v>Anaerobies</c:v>
                </c:pt>
                <c:pt idx="6">
                  <c:v>Entérocoques</c:v>
                </c:pt>
                <c:pt idx="7">
                  <c:v>Strepto BH</c:v>
                </c:pt>
                <c:pt idx="8">
                  <c:v>Strepto AH</c:v>
                </c:pt>
                <c:pt idx="9">
                  <c:v>Mycobactéries</c:v>
                </c:pt>
                <c:pt idx="10">
                  <c:v>autres</c:v>
                </c:pt>
              </c:strCache>
            </c:strRef>
          </c:cat>
          <c:val>
            <c:numRef>
              <c:f>graph!$B$97:$L$97</c:f>
              <c:numCache>
                <c:formatCode>0.0%</c:formatCode>
                <c:ptCount val="11"/>
                <c:pt idx="0">
                  <c:v>0.27388535031847133</c:v>
                </c:pt>
                <c:pt idx="1">
                  <c:v>0.18471337579617833</c:v>
                </c:pt>
                <c:pt idx="2">
                  <c:v>0.14012738853503184</c:v>
                </c:pt>
                <c:pt idx="3">
                  <c:v>0.1464968152866242</c:v>
                </c:pt>
                <c:pt idx="4">
                  <c:v>1.9108280254777069E-2</c:v>
                </c:pt>
                <c:pt idx="5">
                  <c:v>6.3694267515923567E-2</c:v>
                </c:pt>
                <c:pt idx="6">
                  <c:v>0.10191082802547771</c:v>
                </c:pt>
                <c:pt idx="7">
                  <c:v>5.7324840764331211E-2</c:v>
                </c:pt>
                <c:pt idx="8">
                  <c:v>6.369426751592357E-3</c:v>
                </c:pt>
                <c:pt idx="9">
                  <c:v>0</c:v>
                </c:pt>
                <c:pt idx="10">
                  <c:v>6.369426751592357E-3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2014</a:t>
            </a:r>
            <a:endParaRPr lang="en-U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graph!$A$108</c:f>
              <c:strCache>
                <c:ptCount val="1"/>
                <c:pt idx="0">
                  <c:v>2014</c:v>
                </c:pt>
              </c:strCache>
            </c:strRef>
          </c:tx>
          <c:dLbls>
            <c:dLbl>
              <c:idx val="3"/>
              <c:delete val="1"/>
            </c:dLbl>
            <c:dLbl>
              <c:idx val="4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graph!$B$95:$L$95</c:f>
              <c:strCache>
                <c:ptCount val="11"/>
                <c:pt idx="0">
                  <c:v>S.aureus</c:v>
                </c:pt>
                <c:pt idx="1">
                  <c:v>SCN</c:v>
                </c:pt>
                <c:pt idx="2">
                  <c:v>Enterobactéries</c:v>
                </c:pt>
                <c:pt idx="3">
                  <c:v>Pyo/acineto</c:v>
                </c:pt>
                <c:pt idx="4">
                  <c:v>Corynebactéries</c:v>
                </c:pt>
                <c:pt idx="5">
                  <c:v>Anaerobies</c:v>
                </c:pt>
                <c:pt idx="6">
                  <c:v>Entérocoques</c:v>
                </c:pt>
                <c:pt idx="7">
                  <c:v>Strepto BH</c:v>
                </c:pt>
                <c:pt idx="8">
                  <c:v>Strepto AH</c:v>
                </c:pt>
                <c:pt idx="9">
                  <c:v>Mycobactéries</c:v>
                </c:pt>
                <c:pt idx="10">
                  <c:v>autres</c:v>
                </c:pt>
              </c:strCache>
            </c:strRef>
          </c:cat>
          <c:val>
            <c:numRef>
              <c:f>graph!$B$98:$L$98</c:f>
              <c:numCache>
                <c:formatCode>0.0%</c:formatCode>
                <c:ptCount val="11"/>
                <c:pt idx="0">
                  <c:v>0.24191616766467067</c:v>
                </c:pt>
                <c:pt idx="1">
                  <c:v>0.31976047904191618</c:v>
                </c:pt>
                <c:pt idx="2">
                  <c:v>0.118562874251497</c:v>
                </c:pt>
                <c:pt idx="3">
                  <c:v>3.7125748502994015E-2</c:v>
                </c:pt>
                <c:pt idx="4">
                  <c:v>2.0359281437125749E-2</c:v>
                </c:pt>
                <c:pt idx="5">
                  <c:v>0.11017964071856287</c:v>
                </c:pt>
                <c:pt idx="6">
                  <c:v>3.8323353293413173E-2</c:v>
                </c:pt>
                <c:pt idx="7">
                  <c:v>6.5868263473053898E-2</c:v>
                </c:pt>
                <c:pt idx="8">
                  <c:v>2.2754491017964073E-2</c:v>
                </c:pt>
                <c:pt idx="9">
                  <c:v>1.1976047904191617E-3</c:v>
                </c:pt>
                <c:pt idx="10">
                  <c:v>2.3952095808383235E-2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523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690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029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699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70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337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3760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963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78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115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07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491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444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823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47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798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6314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878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414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07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61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725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76383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801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3676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614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40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05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03880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1379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8923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4317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38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399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455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0264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5207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4761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8910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7564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3456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3874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460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6989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76207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05868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56171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599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1979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6485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55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731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02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29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0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406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477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60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89F85D70-9364-4E7F-8635-801D4E28E1E6}" type="datetimeFigureOut">
              <a:rPr lang="fr-FR" smtClean="0"/>
              <a:t>21/03/2018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120B422-9233-465C-8457-39D62E421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97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6.xml"/><Relationship Id="rId4" Type="http://schemas.openxmlformats.org/officeDocument/2006/relationships/chart" Target="../charts/char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openxmlformats.org/officeDocument/2006/relationships/chart" Target="../charts/chart15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1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C7B01CA0-44A7-4E15-96F8-D75EF96A5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78" y="826635"/>
            <a:ext cx="2113384" cy="77471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Titre 3">
            <a:extLst>
              <a:ext uri="{FF2B5EF4-FFF2-40B4-BE49-F238E27FC236}">
                <a16:creationId xmlns="" xmlns:a16="http://schemas.microsoft.com/office/drawing/2014/main" id="{B76837A7-1450-4968-912B-ABA25D204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283" y="2246670"/>
            <a:ext cx="10782300" cy="33528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dirty="0"/>
              <a:t>Bases microbiologiques du nouveau protocole </a:t>
            </a:r>
            <a:r>
              <a:rPr lang="fr-FR" sz="4000" dirty="0" err="1" smtClean="0"/>
              <a:t>Linézolide-Tazocilline</a:t>
            </a:r>
            <a:r>
              <a:rPr lang="fr-FR" sz="4000" dirty="0"/>
              <a:t>®</a:t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 smtClean="0"/>
              <a:t>Epidémiologie </a:t>
            </a:r>
            <a:r>
              <a:rPr lang="fr-FR" sz="4000" dirty="0"/>
              <a:t>bactérienne des IOA au CHU de Rennes 2012-2017</a:t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endParaRPr lang="fr-FR" sz="4000" dirty="0"/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0139F249-26FC-4887-9494-46FC29B38E29}"/>
              </a:ext>
            </a:extLst>
          </p:cNvPr>
          <p:cNvSpPr txBox="1"/>
          <p:nvPr/>
        </p:nvSpPr>
        <p:spPr>
          <a:xfrm>
            <a:off x="9756600" y="6307825"/>
            <a:ext cx="2232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</a:rPr>
              <a:t>21 mars 2018</a:t>
            </a:r>
          </a:p>
        </p:txBody>
      </p:sp>
      <p:pic>
        <p:nvPicPr>
          <p:cNvPr id="7" name="Image 6" descr="LogoCriogo format EPS.eps">
            <a:extLst>
              <a:ext uri="{FF2B5EF4-FFF2-40B4-BE49-F238E27FC236}">
                <a16:creationId xmlns="" xmlns:a16="http://schemas.microsoft.com/office/drawing/2014/main" id="{E4224E9D-1673-4A5D-8809-75F20418C8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19" y="365509"/>
            <a:ext cx="4983028" cy="134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FCD92717-195D-4A49-AF29-A11085D9E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0" r="23323"/>
          <a:stretch/>
        </p:blipFill>
        <p:spPr bwMode="auto">
          <a:xfrm>
            <a:off x="4306956" y="394389"/>
            <a:ext cx="954157" cy="120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ous-titre 4">
            <a:extLst>
              <a:ext uri="{FF2B5EF4-FFF2-40B4-BE49-F238E27FC236}">
                <a16:creationId xmlns="" xmlns:a16="http://schemas.microsoft.com/office/drawing/2014/main" id="{780EBC05-4497-42A6-8FEB-410397067A21}"/>
              </a:ext>
            </a:extLst>
          </p:cNvPr>
          <p:cNvSpPr txBox="1">
            <a:spLocks/>
          </p:cNvSpPr>
          <p:nvPr/>
        </p:nvSpPr>
        <p:spPr>
          <a:xfrm>
            <a:off x="708773" y="5339934"/>
            <a:ext cx="2723237" cy="11833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rgbClr val="002060"/>
                </a:solidFill>
              </a:rPr>
              <a:t>Jean-Maxime Devaux</a:t>
            </a:r>
          </a:p>
          <a:p>
            <a:r>
              <a:rPr lang="fr-FR" sz="2400" dirty="0">
                <a:solidFill>
                  <a:srgbClr val="002060"/>
                </a:solidFill>
              </a:rPr>
              <a:t>Elena Guillotel</a:t>
            </a:r>
          </a:p>
          <a:p>
            <a:r>
              <a:rPr lang="fr-FR" sz="2400" dirty="0">
                <a:solidFill>
                  <a:srgbClr val="002060"/>
                </a:solidFill>
              </a:rPr>
              <a:t>Anne Jolivet-Gougeon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995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EC41EBB-5C4F-4C9B-8F1E-F4DCE6EF7F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32" y="265935"/>
            <a:ext cx="4558230" cy="275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763C0A9-62F5-49F8-ABEF-E1792A7C9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983" y="3122183"/>
            <a:ext cx="8488016" cy="368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11429999" y="3941685"/>
            <a:ext cx="0" cy="204187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1540970" y="3882195"/>
            <a:ext cx="5681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/>
              <a:t>60%</a:t>
            </a:r>
            <a:endParaRPr lang="fr-FR" sz="1500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11429999" y="4719378"/>
            <a:ext cx="0" cy="891309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1540970" y="4987480"/>
            <a:ext cx="5681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/>
              <a:t>18%</a:t>
            </a:r>
            <a:endParaRPr lang="fr-FR" sz="1500" dirty="0"/>
          </a:p>
        </p:txBody>
      </p:sp>
      <p:sp>
        <p:nvSpPr>
          <p:cNvPr id="10" name="Rectangle 9"/>
          <p:cNvSpPr/>
          <p:nvPr/>
        </p:nvSpPr>
        <p:spPr>
          <a:xfrm>
            <a:off x="10457895" y="5699464"/>
            <a:ext cx="559293" cy="30184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0457894" y="4145872"/>
            <a:ext cx="559293" cy="30184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699463" y="655183"/>
            <a:ext cx="35865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500" dirty="0" smtClean="0">
                <a:solidFill>
                  <a:schemeClr val="accent1"/>
                </a:solidFill>
              </a:rPr>
              <a:t>Et ailleurs ?</a:t>
            </a:r>
            <a:endParaRPr lang="fr-FR" sz="45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54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7C09E71-469D-41BA-8C37-EB1221AC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4"/>
            <a:ext cx="10772775" cy="663442"/>
          </a:xfrm>
        </p:spPr>
        <p:txBody>
          <a:bodyPr>
            <a:noAutofit/>
          </a:bodyPr>
          <a:lstStyle/>
          <a:p>
            <a:r>
              <a:rPr lang="fr-FR" sz="4500" dirty="0"/>
              <a:t>Etat des </a:t>
            </a:r>
            <a:r>
              <a:rPr lang="fr-FR" sz="4500" dirty="0" smtClean="0"/>
              <a:t>résistances au CHU de Rennes</a:t>
            </a:r>
            <a:endParaRPr lang="fr-FR" sz="45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92FD114B-1193-497F-AD9C-9FE5988BB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162976"/>
            <a:ext cx="10753725" cy="5495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/>
              <a:t>Staphylocoques :</a:t>
            </a:r>
          </a:p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  <a:p>
            <a:pPr marL="475488" lvl="3" indent="0">
              <a:spcBef>
                <a:spcPts val="1300"/>
              </a:spcBef>
              <a:buNone/>
            </a:pPr>
            <a:endParaRPr lang="fr-FR" dirty="0"/>
          </a:p>
          <a:p>
            <a:pPr marL="475488" lvl="3" indent="0">
              <a:lnSpc>
                <a:spcPct val="100000"/>
              </a:lnSpc>
              <a:spcBef>
                <a:spcPts val="1300"/>
              </a:spcBef>
              <a:buNone/>
            </a:pPr>
            <a:r>
              <a:rPr lang="fr-FR" sz="2000" dirty="0"/>
              <a:t>Résistance à la rifampicine en 2017 : </a:t>
            </a:r>
          </a:p>
          <a:p>
            <a:pPr marL="841248" lvl="4" indent="-91440">
              <a:lnSpc>
                <a:spcPct val="100000"/>
              </a:lnSpc>
              <a:spcBef>
                <a:spcPts val="1300"/>
              </a:spcBef>
            </a:pPr>
            <a:r>
              <a:rPr lang="fr-FR" i="1" dirty="0"/>
              <a:t>S. aureus </a:t>
            </a:r>
            <a:r>
              <a:rPr lang="fr-FR" dirty="0"/>
              <a:t>= </a:t>
            </a:r>
            <a:r>
              <a:rPr lang="fr-FR" dirty="0" smtClean="0"/>
              <a:t>1,5% </a:t>
            </a:r>
            <a:r>
              <a:rPr lang="fr-FR" dirty="0"/>
              <a:t>des souches </a:t>
            </a:r>
            <a:r>
              <a:rPr lang="fr-FR" dirty="0" smtClean="0"/>
              <a:t>isolées (4 souches)</a:t>
            </a:r>
            <a:endParaRPr lang="fr-FR" dirty="0"/>
          </a:p>
          <a:p>
            <a:pPr marL="841248" lvl="4" indent="-91440">
              <a:lnSpc>
                <a:spcPct val="100000"/>
              </a:lnSpc>
              <a:spcBef>
                <a:spcPts val="1300"/>
              </a:spcBef>
            </a:pPr>
            <a:r>
              <a:rPr lang="fr-FR" dirty="0" smtClean="0"/>
              <a:t>SCN </a:t>
            </a:r>
            <a:r>
              <a:rPr lang="fr-FR" dirty="0"/>
              <a:t>= </a:t>
            </a:r>
            <a:r>
              <a:rPr lang="fr-FR" dirty="0" smtClean="0"/>
              <a:t>11% </a:t>
            </a:r>
            <a:r>
              <a:rPr lang="fr-FR" dirty="0"/>
              <a:t>des souches </a:t>
            </a:r>
            <a:r>
              <a:rPr lang="fr-FR" dirty="0" smtClean="0"/>
              <a:t>isolées (26 souches)</a:t>
            </a:r>
            <a:endParaRPr lang="fr-FR" dirty="0"/>
          </a:p>
          <a:p>
            <a:pPr lvl="2">
              <a:lnSpc>
                <a:spcPct val="100000"/>
              </a:lnSpc>
            </a:pPr>
            <a:endParaRPr lang="fr-FR" dirty="0"/>
          </a:p>
          <a:p>
            <a:pPr lvl="2">
              <a:lnSpc>
                <a:spcPct val="100000"/>
              </a:lnSpc>
            </a:pPr>
            <a:r>
              <a:rPr lang="fr-FR" i="0" dirty="0"/>
              <a:t>Résistance aux fluoroquinolones en 2017 :</a:t>
            </a:r>
          </a:p>
          <a:p>
            <a:pPr lvl="3">
              <a:lnSpc>
                <a:spcPct val="100000"/>
              </a:lnSpc>
            </a:pPr>
            <a:r>
              <a:rPr lang="fr-FR" i="1" dirty="0"/>
              <a:t>S. aureus </a:t>
            </a:r>
            <a:r>
              <a:rPr lang="fr-FR" dirty="0"/>
              <a:t>= </a:t>
            </a:r>
            <a:r>
              <a:rPr lang="fr-FR" dirty="0" smtClean="0"/>
              <a:t>11</a:t>
            </a:r>
            <a:r>
              <a:rPr lang="fr-FR" i="0" dirty="0" smtClean="0"/>
              <a:t>% </a:t>
            </a:r>
            <a:r>
              <a:rPr lang="fr-FR" i="0" dirty="0"/>
              <a:t>des souches </a:t>
            </a:r>
            <a:r>
              <a:rPr lang="fr-FR" i="0" dirty="0" smtClean="0"/>
              <a:t>isolées (28 souches)</a:t>
            </a:r>
            <a:endParaRPr lang="fr-FR" dirty="0"/>
          </a:p>
          <a:p>
            <a:pPr lvl="3">
              <a:lnSpc>
                <a:spcPct val="100000"/>
              </a:lnSpc>
            </a:pPr>
            <a:r>
              <a:rPr lang="fr-FR" i="0" dirty="0" smtClean="0"/>
              <a:t>SCN </a:t>
            </a:r>
            <a:r>
              <a:rPr lang="fr-FR" i="0" dirty="0"/>
              <a:t>= </a:t>
            </a:r>
            <a:r>
              <a:rPr lang="fr-FR" dirty="0" smtClean="0"/>
              <a:t>31</a:t>
            </a:r>
            <a:r>
              <a:rPr lang="fr-FR" i="0" dirty="0" smtClean="0"/>
              <a:t>% </a:t>
            </a:r>
            <a:r>
              <a:rPr lang="fr-FR" i="0" dirty="0"/>
              <a:t>des souches </a:t>
            </a:r>
            <a:r>
              <a:rPr lang="fr-FR" i="0" dirty="0" smtClean="0"/>
              <a:t>isolées (72 souches)</a:t>
            </a:r>
            <a:endParaRPr lang="fr-FR" i="0" dirty="0"/>
          </a:p>
          <a:p>
            <a:pPr lvl="2"/>
            <a:endParaRPr lang="fr-FR" dirty="0"/>
          </a:p>
          <a:p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494161"/>
              </p:ext>
            </p:extLst>
          </p:nvPr>
        </p:nvGraphicFramePr>
        <p:xfrm>
          <a:off x="3563583" y="1285598"/>
          <a:ext cx="7151765" cy="17145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84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54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055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433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7660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5225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Germe responsable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2012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2013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2014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2015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2016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2017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Staphylocoques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179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219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656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954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1078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835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i="1" u="none" strike="noStrike" dirty="0">
                          <a:effectLst/>
                        </a:rPr>
                        <a:t>      S. aureus</a:t>
                      </a:r>
                      <a:endParaRPr lang="fr-FR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64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152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256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253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262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            SARM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7 </a:t>
                      </a:r>
                      <a:r>
                        <a:rPr lang="fr-FR" sz="1100" u="none" strike="noStrike" dirty="0" smtClean="0">
                          <a:effectLst/>
                        </a:rPr>
                        <a:t>(11,5%)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11 </a:t>
                      </a:r>
                      <a:r>
                        <a:rPr lang="fr-FR" sz="1100" u="none" strike="noStrike" dirty="0" smtClean="0">
                          <a:effectLst/>
                        </a:rPr>
                        <a:t>(17%)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28 </a:t>
                      </a:r>
                      <a:r>
                        <a:rPr lang="fr-FR" sz="1100" u="none" strike="noStrike" dirty="0" smtClean="0">
                          <a:effectLst/>
                        </a:rPr>
                        <a:t>(18%)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30 </a:t>
                      </a:r>
                      <a:r>
                        <a:rPr lang="fr-FR" sz="1100" u="none" strike="noStrike" dirty="0" smtClean="0">
                          <a:effectLst/>
                        </a:rPr>
                        <a:t>(12%)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39 </a:t>
                      </a:r>
                      <a:r>
                        <a:rPr lang="fr-FR" sz="1100" u="none" strike="noStrike" dirty="0" smtClean="0">
                          <a:effectLst/>
                        </a:rPr>
                        <a:t>(15,5%)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24 </a:t>
                      </a:r>
                      <a:r>
                        <a:rPr lang="fr-FR" sz="1100" u="none" strike="noStrike" dirty="0" smtClean="0">
                          <a:effectLst/>
                        </a:rPr>
                        <a:t>(9,1%)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      SCN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68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193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199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214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232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           meticilline R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15 </a:t>
                      </a:r>
                      <a:r>
                        <a:rPr lang="fr-FR" sz="1100" u="none" strike="noStrike" dirty="0" smtClean="0">
                          <a:effectLst/>
                        </a:rPr>
                        <a:t>(37,5%)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16 </a:t>
                      </a:r>
                      <a:r>
                        <a:rPr lang="fr-FR" sz="1100" u="none" strike="noStrike" dirty="0" smtClean="0">
                          <a:effectLst/>
                        </a:rPr>
                        <a:t>(23,5%)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94 </a:t>
                      </a:r>
                      <a:r>
                        <a:rPr lang="fr-FR" sz="1100" u="none" strike="noStrike" dirty="0" smtClean="0">
                          <a:effectLst/>
                        </a:rPr>
                        <a:t>(48,7%)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65 </a:t>
                      </a:r>
                      <a:r>
                        <a:rPr lang="fr-FR" sz="1100" u="none" strike="noStrike" dirty="0" smtClean="0">
                          <a:effectLst/>
                        </a:rPr>
                        <a:t>(33%)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82 </a:t>
                      </a:r>
                      <a:r>
                        <a:rPr lang="fr-FR" sz="1100" u="none" strike="noStrike" dirty="0" smtClean="0">
                          <a:effectLst/>
                        </a:rPr>
                        <a:t>(38%)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95 </a:t>
                      </a:r>
                      <a:r>
                        <a:rPr lang="fr-FR" sz="1100" u="none" strike="noStrike" dirty="0" smtClean="0">
                          <a:effectLst/>
                        </a:rPr>
                        <a:t>(39%)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8150134"/>
              </p:ext>
            </p:extLst>
          </p:nvPr>
        </p:nvGraphicFramePr>
        <p:xfrm>
          <a:off x="7142849" y="3746376"/>
          <a:ext cx="4105160" cy="2436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596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840995"/>
          </a:xfrm>
        </p:spPr>
        <p:txBody>
          <a:bodyPr>
            <a:normAutofit/>
          </a:bodyPr>
          <a:lstStyle/>
          <a:p>
            <a:r>
              <a:rPr lang="fr-FR" sz="4500" dirty="0"/>
              <a:t>Etat des </a:t>
            </a:r>
            <a:r>
              <a:rPr lang="fr-FR" sz="4500" dirty="0" smtClean="0"/>
              <a:t>résistances au CHU de Rennes</a:t>
            </a:r>
            <a:endParaRPr lang="fr-FR" sz="45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656" y="1491450"/>
            <a:ext cx="10753725" cy="4286416"/>
          </a:xfrm>
        </p:spPr>
        <p:txBody>
          <a:bodyPr>
            <a:normAutofit/>
          </a:bodyPr>
          <a:lstStyle/>
          <a:p>
            <a:pPr marL="91440" lvl="1" indent="-91440">
              <a:spcBef>
                <a:spcPts val="1300"/>
              </a:spcBef>
            </a:pPr>
            <a:endParaRPr lang="fr-FR" dirty="0"/>
          </a:p>
          <a:p>
            <a:pPr marL="0" indent="0">
              <a:buNone/>
            </a:pPr>
            <a:r>
              <a:rPr lang="fr-FR" u="sng" dirty="0"/>
              <a:t>Entérocoques </a:t>
            </a:r>
            <a:r>
              <a:rPr lang="fr-FR" u="sng" dirty="0" smtClean="0"/>
              <a:t>: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Absence </a:t>
            </a:r>
            <a:r>
              <a:rPr lang="fr-FR" dirty="0"/>
              <a:t>d’entérocoque résistant aux glycopeptides</a:t>
            </a:r>
          </a:p>
          <a:p>
            <a:pPr marL="4572" lvl="1" indent="0">
              <a:buNone/>
            </a:pPr>
            <a:r>
              <a:rPr lang="fr-FR" dirty="0"/>
              <a:t>	Résistance à la rifampicine en 2017 : </a:t>
            </a:r>
            <a:r>
              <a:rPr lang="fr-FR" dirty="0" smtClean="0"/>
              <a:t>32% </a:t>
            </a:r>
            <a:r>
              <a:rPr lang="fr-FR" dirty="0"/>
              <a:t>des souches isolées (11 souches)</a:t>
            </a:r>
          </a:p>
          <a:p>
            <a:endParaRPr lang="fr-FR" dirty="0"/>
          </a:p>
          <a:p>
            <a:r>
              <a:rPr lang="fr-FR" u="sng" dirty="0"/>
              <a:t>Streptocoques </a:t>
            </a:r>
            <a:r>
              <a:rPr lang="fr-FR" dirty="0" smtClean="0"/>
              <a:t>: entre 2012 et 2017</a:t>
            </a:r>
          </a:p>
          <a:p>
            <a:pPr marL="0" lvl="4" indent="0">
              <a:buNone/>
            </a:pPr>
            <a:r>
              <a:rPr lang="fr-FR" sz="2400" dirty="0" smtClean="0"/>
              <a:t>	4 souches résistantes ou intermédiaires à l’amoxicilline </a:t>
            </a:r>
          </a:p>
          <a:p>
            <a:pPr marL="0" lvl="4" indent="0">
              <a:buNone/>
            </a:pPr>
            <a:r>
              <a:rPr lang="fr-FR" sz="2400" dirty="0"/>
              <a:t>	9</a:t>
            </a:r>
            <a:r>
              <a:rPr lang="fr-FR" sz="2400" dirty="0" smtClean="0"/>
              <a:t> souches résistantes à la rifampicine</a:t>
            </a:r>
          </a:p>
          <a:p>
            <a:pPr marL="0" lvl="4" indent="0">
              <a:buNone/>
            </a:pPr>
            <a:r>
              <a:rPr lang="fr-FR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7334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743341"/>
          </a:xfrm>
        </p:spPr>
        <p:txBody>
          <a:bodyPr>
            <a:normAutofit/>
          </a:bodyPr>
          <a:lstStyle/>
          <a:p>
            <a:r>
              <a:rPr lang="fr-FR" sz="4500" dirty="0"/>
              <a:t>Etat des </a:t>
            </a:r>
            <a:r>
              <a:rPr lang="fr-FR" sz="4500" dirty="0" smtClean="0"/>
              <a:t>résistances au CHU de Rennes</a:t>
            </a:r>
            <a:endParaRPr lang="fr-FR" sz="45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656" y="1358284"/>
            <a:ext cx="10753725" cy="5499716"/>
          </a:xfrm>
        </p:spPr>
        <p:txBody>
          <a:bodyPr/>
          <a:lstStyle/>
          <a:p>
            <a:r>
              <a:rPr lang="fr-FR" dirty="0"/>
              <a:t>Les bacilles à </a:t>
            </a:r>
            <a:r>
              <a:rPr lang="fr-FR" dirty="0" smtClean="0"/>
              <a:t>Gram </a:t>
            </a:r>
            <a:r>
              <a:rPr lang="fr-FR" dirty="0"/>
              <a:t>négatif : </a:t>
            </a:r>
          </a:p>
          <a:p>
            <a:pPr lvl="1"/>
            <a:r>
              <a:rPr lang="fr-FR" u="sng" dirty="0"/>
              <a:t>Entérobactéries :</a:t>
            </a:r>
          </a:p>
          <a:p>
            <a:pPr lvl="3"/>
            <a:r>
              <a:rPr lang="fr-FR" i="0" dirty="0" smtClean="0"/>
              <a:t>C3G efficaces </a:t>
            </a:r>
            <a:r>
              <a:rPr lang="fr-FR" i="0" dirty="0"/>
              <a:t>dans </a:t>
            </a:r>
            <a:r>
              <a:rPr lang="fr-FR" dirty="0" smtClean="0"/>
              <a:t>92</a:t>
            </a:r>
            <a:r>
              <a:rPr lang="fr-FR" i="0" dirty="0" smtClean="0"/>
              <a:t>% </a:t>
            </a:r>
            <a:r>
              <a:rPr lang="fr-FR" i="0" dirty="0"/>
              <a:t>des cas en moyenne sur l’ensemble de la </a:t>
            </a:r>
            <a:r>
              <a:rPr lang="fr-FR" i="0" dirty="0" smtClean="0"/>
              <a:t>période</a:t>
            </a:r>
          </a:p>
          <a:p>
            <a:pPr lvl="3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i="1" u="sng" dirty="0"/>
          </a:p>
          <a:p>
            <a:pPr lvl="1"/>
            <a:r>
              <a:rPr lang="fr-FR" i="1" u="sng" dirty="0"/>
              <a:t>Pseudomonas </a:t>
            </a:r>
            <a:r>
              <a:rPr lang="fr-FR" i="1" u="sng" dirty="0" err="1"/>
              <a:t>aeruginosa</a:t>
            </a:r>
            <a:r>
              <a:rPr lang="fr-FR" i="1" u="sng" dirty="0"/>
              <a:t> </a:t>
            </a:r>
            <a:r>
              <a:rPr lang="fr-FR" u="sng" dirty="0"/>
              <a:t>:</a:t>
            </a:r>
          </a:p>
          <a:p>
            <a:pPr marL="0" lvl="3" indent="0">
              <a:buNone/>
            </a:pPr>
            <a:r>
              <a:rPr lang="fr-FR" dirty="0"/>
              <a:t>	</a:t>
            </a: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170574"/>
              </p:ext>
            </p:extLst>
          </p:nvPr>
        </p:nvGraphicFramePr>
        <p:xfrm>
          <a:off x="2205300" y="2748522"/>
          <a:ext cx="6946900" cy="136779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9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219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464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139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0934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6163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Germe responsable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2012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2013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2014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2015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2016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2017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Entérobactéries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fr-F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 Ligh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fr-F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 Ligh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79</a:t>
                      </a:r>
                      <a:endParaRPr lang="fr-F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 Ligh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125</a:t>
                      </a:r>
                      <a:endParaRPr lang="fr-F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 Ligh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160</a:t>
                      </a:r>
                      <a:endParaRPr lang="fr-F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 Ligh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100" u="none" strike="noStrike" dirty="0" smtClean="0">
                          <a:effectLst/>
                        </a:rPr>
                        <a:t>159</a:t>
                      </a:r>
                      <a:endParaRPr lang="fr-F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 Ligh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           R C3G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100" u="none" strike="noStrike">
                          <a:effectLst/>
                        </a:rPr>
                        <a:t>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 Ligh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100" u="none" strike="noStrike" dirty="0">
                          <a:effectLst/>
                        </a:rPr>
                        <a:t>3 </a:t>
                      </a:r>
                      <a:r>
                        <a:rPr lang="fr-FR" sz="1100" u="none" strike="noStrike" dirty="0" smtClean="0">
                          <a:effectLst/>
                        </a:rPr>
                        <a:t>(15%)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100" u="none" strike="noStrike" dirty="0">
                          <a:effectLst/>
                        </a:rPr>
                        <a:t>11 </a:t>
                      </a:r>
                      <a:r>
                        <a:rPr lang="fr-FR" sz="1100" u="none" strike="noStrike" dirty="0" smtClean="0">
                          <a:effectLst/>
                        </a:rPr>
                        <a:t>(14%)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100" u="none" strike="noStrike" dirty="0">
                          <a:effectLst/>
                        </a:rPr>
                        <a:t>10 </a:t>
                      </a:r>
                      <a:r>
                        <a:rPr lang="fr-FR" sz="1100" u="none" strike="noStrike" dirty="0" smtClean="0">
                          <a:effectLst/>
                        </a:rPr>
                        <a:t>(8%)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100" u="none" strike="noStrike" dirty="0">
                          <a:effectLst/>
                        </a:rPr>
                        <a:t>10 </a:t>
                      </a:r>
                      <a:r>
                        <a:rPr lang="fr-FR" sz="1100" u="none" strike="noStrike" dirty="0" smtClean="0">
                          <a:effectLst/>
                        </a:rPr>
                        <a:t>(6,2%)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100" u="none" strike="noStrike" dirty="0">
                          <a:effectLst/>
                        </a:rPr>
                        <a:t>11 </a:t>
                      </a:r>
                      <a:r>
                        <a:rPr lang="fr-FR" sz="1100" u="none" strike="noStrike" dirty="0" smtClean="0">
                          <a:effectLst/>
                        </a:rPr>
                        <a:t>(7%)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               dont BLSE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100" u="none" strike="noStrike">
                          <a:effectLst/>
                        </a:rPr>
                        <a:t>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 Ligh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100" u="none" strike="noStrike">
                          <a:effectLst/>
                        </a:rPr>
                        <a:t>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 Ligh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100" u="none" strike="noStrike" dirty="0" smtClean="0">
                          <a:effectLst/>
                        </a:rPr>
                        <a:t>7 (8,8%)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100" u="none" strike="noStrike" dirty="0" smtClean="0">
                          <a:effectLst/>
                        </a:rPr>
                        <a:t>3 (2,5%)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100" u="none" strike="noStrike" dirty="0" smtClean="0">
                          <a:effectLst/>
                        </a:rPr>
                        <a:t>7 (4%)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100" u="none" strike="noStrike" dirty="0" smtClean="0">
                          <a:effectLst/>
                        </a:rPr>
                        <a:t>6 (3,8%)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           R ciprofloxacine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1 </a:t>
                      </a:r>
                      <a:r>
                        <a:rPr lang="fr-FR" sz="1100" u="none" strike="noStrike" dirty="0" smtClean="0">
                          <a:effectLst/>
                        </a:rPr>
                        <a:t>(5%)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11 </a:t>
                      </a:r>
                      <a:r>
                        <a:rPr lang="fr-FR" sz="1100" u="none" strike="noStrike" dirty="0" smtClean="0">
                          <a:effectLst/>
                        </a:rPr>
                        <a:t>(14%)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8 </a:t>
                      </a:r>
                      <a:r>
                        <a:rPr lang="fr-FR" sz="1100" u="none" strike="noStrike" dirty="0" smtClean="0">
                          <a:effectLst/>
                        </a:rPr>
                        <a:t>(6,5%)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12 </a:t>
                      </a:r>
                      <a:r>
                        <a:rPr lang="fr-FR" sz="1100" u="none" strike="noStrike" dirty="0" smtClean="0">
                          <a:effectLst/>
                        </a:rPr>
                        <a:t>(7,5%)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17 </a:t>
                      </a:r>
                      <a:r>
                        <a:rPr lang="fr-FR" sz="1100" u="none" strike="noStrike" dirty="0" smtClean="0">
                          <a:effectLst/>
                        </a:rPr>
                        <a:t>(10,5%)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472818"/>
              </p:ext>
            </p:extLst>
          </p:nvPr>
        </p:nvGraphicFramePr>
        <p:xfrm>
          <a:off x="2205300" y="4839800"/>
          <a:ext cx="6946900" cy="13335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16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11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7309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Germe responsable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2012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2013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2014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2015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2016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2017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P.aeruginosa</a:t>
                      </a:r>
                      <a:endParaRPr lang="fr-FR" sz="11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15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37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29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31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       tazo R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1 (6,7%)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3 (8%)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1 (1,7%)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6 (19,3%)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       ceftazidime R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1 (6,7%)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 (5,4%)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4 (12,9%)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      cipro R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3 (43%)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1 (6,7%)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7 (19%)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 (6,9%)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2 (6,4%)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136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28F20F70-6331-4C79-97DE-BDB6D9B37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/>
              <a:t>2</a:t>
            </a:r>
            <a:r>
              <a:rPr lang="fr-FR" sz="4400" baseline="30000" dirty="0"/>
              <a:t>ème</a:t>
            </a:r>
            <a:r>
              <a:rPr lang="fr-FR" sz="4400" dirty="0"/>
              <a:t> partie : </a:t>
            </a:r>
            <a:br>
              <a:rPr lang="fr-FR" sz="4400" dirty="0"/>
            </a:br>
            <a:r>
              <a:rPr lang="fr-FR" sz="4400" dirty="0"/>
              <a:t/>
            </a:r>
            <a:br>
              <a:rPr lang="fr-FR" sz="4400" dirty="0"/>
            </a:br>
            <a:r>
              <a:rPr lang="fr-FR" sz="4400" dirty="0" smtClean="0"/>
              <a:t>Focus sur les résistances au </a:t>
            </a:r>
            <a:r>
              <a:rPr lang="fr-FR" sz="4400" dirty="0" err="1" smtClean="0"/>
              <a:t>Zyvoxid</a:t>
            </a:r>
            <a:r>
              <a:rPr lang="fr-FR" sz="4400" dirty="0" smtClean="0"/>
              <a:t>® (</a:t>
            </a:r>
            <a:r>
              <a:rPr lang="fr-FR" sz="4400" dirty="0" err="1" smtClean="0"/>
              <a:t>linézolide</a:t>
            </a:r>
            <a:r>
              <a:rPr lang="fr-FR" sz="4400" dirty="0" smtClean="0"/>
              <a:t>) et à la </a:t>
            </a:r>
            <a:r>
              <a:rPr lang="fr-FR" sz="4400" dirty="0" err="1"/>
              <a:t>T</a:t>
            </a:r>
            <a:r>
              <a:rPr lang="fr-FR" sz="4400" dirty="0" err="1" smtClean="0"/>
              <a:t>azocilline</a:t>
            </a:r>
            <a:r>
              <a:rPr lang="fr-FR" sz="4400" dirty="0" smtClean="0"/>
              <a:t>® (</a:t>
            </a:r>
            <a:r>
              <a:rPr lang="fr-FR" sz="4400" dirty="0" err="1" smtClean="0"/>
              <a:t>pipéracilline-tazobactam</a:t>
            </a:r>
            <a:r>
              <a:rPr lang="fr-FR" sz="4400" dirty="0" smtClean="0"/>
              <a:t>)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99895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7224" y="756986"/>
            <a:ext cx="10772775" cy="1658198"/>
          </a:xfrm>
        </p:spPr>
        <p:txBody>
          <a:bodyPr>
            <a:normAutofit/>
          </a:bodyPr>
          <a:lstStyle/>
          <a:p>
            <a:r>
              <a:rPr lang="fr-FR" sz="4500" dirty="0" err="1" smtClean="0"/>
              <a:t>Linézolide</a:t>
            </a:r>
            <a:r>
              <a:rPr lang="fr-FR" sz="4500" dirty="0" smtClean="0"/>
              <a:t> </a:t>
            </a:r>
            <a:endParaRPr lang="fr-FR" sz="45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656" y="2570973"/>
            <a:ext cx="10753725" cy="3766185"/>
          </a:xfrm>
        </p:spPr>
        <p:txBody>
          <a:bodyPr/>
          <a:lstStyle/>
          <a:p>
            <a:pPr fontAlgn="base"/>
            <a:r>
              <a:rPr lang="fr-FR" dirty="0"/>
              <a:t>Antibiotique de la famille des </a:t>
            </a:r>
            <a:r>
              <a:rPr lang="fr-FR" dirty="0" err="1"/>
              <a:t>oxazolidinones</a:t>
            </a:r>
            <a:endParaRPr lang="fr-FR" dirty="0"/>
          </a:p>
          <a:p>
            <a:pPr fontAlgn="base"/>
            <a:endParaRPr lang="fr-FR" dirty="0"/>
          </a:p>
          <a:p>
            <a:pPr fontAlgn="base"/>
            <a:r>
              <a:rPr lang="fr-FR" dirty="0"/>
              <a:t>Apparition sur le marché en 2000 pour traiter les infections à bactéries Gram + </a:t>
            </a:r>
            <a:r>
              <a:rPr lang="fr-FR" dirty="0" err="1"/>
              <a:t>multirésistantes</a:t>
            </a:r>
            <a:r>
              <a:rPr lang="fr-FR" dirty="0"/>
              <a:t> (</a:t>
            </a:r>
            <a:r>
              <a:rPr lang="fr-FR" dirty="0" err="1"/>
              <a:t>Enterocoques</a:t>
            </a:r>
            <a:r>
              <a:rPr lang="fr-FR" dirty="0"/>
              <a:t> </a:t>
            </a:r>
            <a:r>
              <a:rPr lang="fr-FR" dirty="0" smtClean="0"/>
              <a:t>résistants </a:t>
            </a:r>
            <a:r>
              <a:rPr lang="fr-FR" dirty="0"/>
              <a:t>à la </a:t>
            </a:r>
            <a:r>
              <a:rPr lang="fr-FR" dirty="0" smtClean="0"/>
              <a:t>vancomycine(ERV), </a:t>
            </a:r>
            <a:r>
              <a:rPr lang="fr-FR" i="1" dirty="0"/>
              <a:t>Staphylococcus </a:t>
            </a:r>
            <a:r>
              <a:rPr lang="fr-FR" i="1" dirty="0" smtClean="0"/>
              <a:t>aureus </a:t>
            </a:r>
            <a:r>
              <a:rPr lang="fr-FR" dirty="0" smtClean="0"/>
              <a:t>résistants </a:t>
            </a:r>
            <a:r>
              <a:rPr lang="fr-FR" dirty="0"/>
              <a:t>à la </a:t>
            </a:r>
            <a:r>
              <a:rPr lang="fr-FR" dirty="0" err="1" smtClean="0"/>
              <a:t>méticilline</a:t>
            </a:r>
            <a:r>
              <a:rPr lang="fr-FR" dirty="0" smtClean="0"/>
              <a:t>(SARM))</a:t>
            </a:r>
            <a:endParaRPr lang="fr-FR" dirty="0"/>
          </a:p>
          <a:p>
            <a:pPr fontAlgn="base"/>
            <a:endParaRPr lang="fr-FR" dirty="0"/>
          </a:p>
          <a:p>
            <a:pPr fontAlgn="base"/>
            <a:r>
              <a:rPr lang="fr-FR" dirty="0"/>
              <a:t>Les bactéries Gram - possèdent une pompe à efflux qui rend l’antibiotique </a:t>
            </a:r>
            <a:r>
              <a:rPr lang="fr-FR" dirty="0" smtClean="0"/>
              <a:t>inefficace, car </a:t>
            </a:r>
            <a:r>
              <a:rPr lang="fr-FR" dirty="0"/>
              <a:t>n’a pas le temps de s’accumuler dans la cellule.</a:t>
            </a:r>
          </a:p>
          <a:p>
            <a:endParaRPr lang="fr-FR" dirty="0"/>
          </a:p>
        </p:txBody>
      </p:sp>
      <p:pic>
        <p:nvPicPr>
          <p:cNvPr id="4" name="Picture 2" descr="Résultat de recherche d'images pour &quot;linezolid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45" y="678861"/>
            <a:ext cx="3692345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68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500" dirty="0" smtClean="0"/>
              <a:t>Mode d’action </a:t>
            </a:r>
            <a:endParaRPr lang="fr-FR" sz="45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76656" y="2351649"/>
            <a:ext cx="4751129" cy="3848864"/>
          </a:xfrm>
        </p:spPr>
        <p:txBody>
          <a:bodyPr/>
          <a:lstStyle/>
          <a:p>
            <a:r>
              <a:rPr lang="fr-FR" dirty="0" smtClean="0"/>
              <a:t>- Inhibition de la synthèse protéique</a:t>
            </a:r>
          </a:p>
          <a:p>
            <a:r>
              <a:rPr lang="fr-FR" dirty="0" smtClean="0"/>
              <a:t>- Liaison à la sous-unité 50S du ribosome bactérien</a:t>
            </a:r>
          </a:p>
          <a:p>
            <a:r>
              <a:rPr lang="fr-FR" dirty="0" smtClean="0"/>
              <a:t>- Compétition avec l’</a:t>
            </a:r>
            <a:r>
              <a:rPr lang="fr-FR" dirty="0" err="1" smtClean="0"/>
              <a:t>ARNt</a:t>
            </a:r>
            <a:r>
              <a:rPr lang="fr-FR" dirty="0" smtClean="0"/>
              <a:t> par fixation au PTC (</a:t>
            </a:r>
            <a:r>
              <a:rPr lang="fr-FR" dirty="0" err="1" smtClean="0"/>
              <a:t>Peptidyl</a:t>
            </a:r>
            <a:r>
              <a:rPr lang="fr-FR" dirty="0" smtClean="0"/>
              <a:t> </a:t>
            </a:r>
            <a:r>
              <a:rPr lang="fr-FR" dirty="0" err="1"/>
              <a:t>T</a:t>
            </a:r>
            <a:r>
              <a:rPr lang="fr-FR" dirty="0" err="1" smtClean="0"/>
              <a:t>ransferase</a:t>
            </a:r>
            <a:r>
              <a:rPr lang="fr-FR" dirty="0" smtClean="0"/>
              <a:t> Center)</a:t>
            </a:r>
            <a:endParaRPr lang="fr-FR" dirty="0"/>
          </a:p>
        </p:txBody>
      </p:sp>
      <p:pic>
        <p:nvPicPr>
          <p:cNvPr id="8" name="Picture 2" descr="Résultat de recherche d'images pour &quot;linezolid mechanism of action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306" y="1887415"/>
            <a:ext cx="5168494" cy="372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82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500" dirty="0" smtClean="0"/>
              <a:t>Mécanismes de résistance </a:t>
            </a:r>
            <a:endParaRPr lang="fr-FR" sz="45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1692" y="2011680"/>
            <a:ext cx="6178062" cy="3826412"/>
          </a:xfrm>
        </p:spPr>
        <p:txBody>
          <a:bodyPr>
            <a:normAutofit/>
          </a:bodyPr>
          <a:lstStyle/>
          <a:p>
            <a:pPr fontAlgn="base">
              <a:buFont typeface="Wingdings" panose="05000000000000000000" pitchFamily="2" charset="2"/>
              <a:buChar char="§"/>
            </a:pPr>
            <a:r>
              <a:rPr lang="fr-FR" dirty="0" smtClean="0"/>
              <a:t>Mutations </a:t>
            </a:r>
            <a:r>
              <a:rPr lang="fr-FR" dirty="0"/>
              <a:t>ARN 23S :</a:t>
            </a:r>
          </a:p>
          <a:p>
            <a:r>
              <a:rPr lang="fr-FR" dirty="0"/>
              <a:t>→ empêche la fixation </a:t>
            </a:r>
            <a:r>
              <a:rPr lang="fr-FR" dirty="0" smtClean="0"/>
              <a:t>du </a:t>
            </a:r>
            <a:r>
              <a:rPr lang="fr-FR" dirty="0" err="1" smtClean="0"/>
              <a:t>linézolide</a:t>
            </a:r>
            <a:r>
              <a:rPr lang="fr-FR" dirty="0" smtClean="0"/>
              <a:t> au PTC du ribosome 50S </a:t>
            </a:r>
          </a:p>
          <a:p>
            <a:endParaRPr lang="fr-FR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dirty="0" smtClean="0"/>
              <a:t>Mutations </a:t>
            </a:r>
            <a:r>
              <a:rPr lang="fr-FR" dirty="0"/>
              <a:t>des protéines ribosomales L3 et L4 </a:t>
            </a:r>
            <a:endParaRPr lang="fr-FR" dirty="0" smtClean="0"/>
          </a:p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Picture 2" descr="Résultat de recherche d'images pour &quot;linezolid mechanism of action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506" y="1887416"/>
            <a:ext cx="5168494" cy="372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75138" y="6435969"/>
            <a:ext cx="889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/>
              <a:t>Resistance</a:t>
            </a:r>
            <a:r>
              <a:rPr lang="fr-FR" sz="1200" b="1" dirty="0" smtClean="0"/>
              <a:t> to </a:t>
            </a:r>
            <a:r>
              <a:rPr lang="fr-FR" sz="1200" b="1" dirty="0" err="1" smtClean="0"/>
              <a:t>Linezolid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Caused</a:t>
            </a:r>
            <a:r>
              <a:rPr lang="fr-FR" sz="1200" b="1" dirty="0" smtClean="0"/>
              <a:t> by Modifications at </a:t>
            </a:r>
            <a:r>
              <a:rPr lang="fr-FR" sz="1200" b="1" dirty="0" err="1" smtClean="0"/>
              <a:t>Its</a:t>
            </a:r>
            <a:r>
              <a:rPr lang="fr-FR" sz="1200" b="1" dirty="0"/>
              <a:t> </a:t>
            </a:r>
            <a:r>
              <a:rPr lang="fr-FR" sz="1200" b="1" dirty="0" smtClean="0"/>
              <a:t>Binding Site on the Ribosome. </a:t>
            </a:r>
            <a:r>
              <a:rPr lang="fr-FR" sz="1200" b="1" dirty="0" err="1" smtClean="0"/>
              <a:t>Antimicrobial</a:t>
            </a:r>
            <a:r>
              <a:rPr lang="fr-FR" sz="1200" b="1" dirty="0" smtClean="0"/>
              <a:t> Agents and </a:t>
            </a:r>
            <a:r>
              <a:rPr lang="fr-FR" sz="1200" b="1" dirty="0" err="1" smtClean="0"/>
              <a:t>Chemotherapy</a:t>
            </a:r>
            <a:r>
              <a:rPr lang="fr-FR" sz="1200" b="1" dirty="0" smtClean="0"/>
              <a:t>. 2011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283790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4933" y="440788"/>
            <a:ext cx="10753725" cy="2642381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r-FR" dirty="0" smtClean="0"/>
              <a:t>Acquisition d’une </a:t>
            </a:r>
            <a:r>
              <a:rPr lang="fr-FR" dirty="0" err="1"/>
              <a:t>m</a:t>
            </a:r>
            <a:r>
              <a:rPr lang="fr-FR" dirty="0" err="1" smtClean="0"/>
              <a:t>éthytransférase</a:t>
            </a:r>
            <a:r>
              <a:rPr lang="fr-FR" dirty="0" smtClean="0"/>
              <a:t> :</a:t>
            </a:r>
            <a:endParaRPr lang="fr-FR" dirty="0"/>
          </a:p>
          <a:p>
            <a:r>
              <a:rPr lang="fr-FR" dirty="0"/>
              <a:t>→ transmission d’un gène de résistance </a:t>
            </a:r>
            <a:r>
              <a:rPr lang="fr-FR" i="1" dirty="0" err="1"/>
              <a:t>cfr</a:t>
            </a:r>
            <a:r>
              <a:rPr lang="fr-FR" i="1" dirty="0"/>
              <a:t> </a:t>
            </a:r>
            <a:r>
              <a:rPr lang="fr-FR" dirty="0"/>
              <a:t>(plasmide)</a:t>
            </a:r>
          </a:p>
          <a:p>
            <a:r>
              <a:rPr lang="fr-FR" dirty="0"/>
              <a:t>→ résistance croisée aux autres ATB se fixant au PTC = phénotype </a:t>
            </a:r>
            <a:r>
              <a:rPr lang="fr-FR" b="1" dirty="0" err="1"/>
              <a:t>PhLOPSa</a:t>
            </a:r>
            <a:endParaRPr lang="fr-FR" b="1" dirty="0"/>
          </a:p>
          <a:p>
            <a:r>
              <a:rPr lang="fr-FR" dirty="0"/>
              <a:t>( résistance </a:t>
            </a:r>
            <a:r>
              <a:rPr lang="fr-FR" b="1" dirty="0" err="1"/>
              <a:t>Ph</a:t>
            </a:r>
            <a:r>
              <a:rPr lang="fr-FR" dirty="0" err="1"/>
              <a:t>énicolés</a:t>
            </a:r>
            <a:r>
              <a:rPr lang="fr-FR" dirty="0"/>
              <a:t>,</a:t>
            </a:r>
            <a:r>
              <a:rPr lang="fr-FR" b="1" dirty="0"/>
              <a:t> </a:t>
            </a:r>
            <a:r>
              <a:rPr lang="fr-FR" b="1" dirty="0" err="1"/>
              <a:t>L</a:t>
            </a:r>
            <a:r>
              <a:rPr lang="fr-FR" dirty="0" err="1"/>
              <a:t>incosamides</a:t>
            </a:r>
            <a:r>
              <a:rPr lang="fr-FR" dirty="0"/>
              <a:t>, </a:t>
            </a:r>
            <a:r>
              <a:rPr lang="fr-FR" b="1" dirty="0" err="1"/>
              <a:t>O</a:t>
            </a:r>
            <a:r>
              <a:rPr lang="fr-FR" dirty="0" err="1"/>
              <a:t>xazolidinones</a:t>
            </a:r>
            <a:r>
              <a:rPr lang="fr-FR" dirty="0"/>
              <a:t>, </a:t>
            </a:r>
            <a:r>
              <a:rPr lang="fr-FR" b="1" dirty="0" err="1"/>
              <a:t>P</a:t>
            </a:r>
            <a:r>
              <a:rPr lang="fr-FR" dirty="0" err="1"/>
              <a:t>leuromutilines</a:t>
            </a:r>
            <a:r>
              <a:rPr lang="fr-FR" dirty="0"/>
              <a:t>, </a:t>
            </a:r>
            <a:r>
              <a:rPr lang="fr-FR" b="1" dirty="0" err="1"/>
              <a:t>S</a:t>
            </a:r>
            <a:r>
              <a:rPr lang="fr-FR" dirty="0" err="1"/>
              <a:t>treptogramines</a:t>
            </a:r>
            <a:r>
              <a:rPr lang="fr-FR" dirty="0"/>
              <a:t> </a:t>
            </a:r>
            <a:r>
              <a:rPr lang="fr-FR" b="1" dirty="0"/>
              <a:t>A</a:t>
            </a:r>
            <a:r>
              <a:rPr lang="fr-FR" dirty="0"/>
              <a:t>)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174629" y="3338145"/>
            <a:ext cx="4971649" cy="273440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04092" y="6303384"/>
            <a:ext cx="115355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/>
              <a:t>Structure-Activity </a:t>
            </a:r>
            <a:r>
              <a:rPr lang="fr-FR" sz="900" b="1" dirty="0" err="1"/>
              <a:t>Relationships</a:t>
            </a:r>
            <a:r>
              <a:rPr lang="fr-FR" sz="900" b="1" dirty="0"/>
              <a:t> of Diverse </a:t>
            </a:r>
            <a:r>
              <a:rPr lang="fr-FR" sz="900" b="1" dirty="0" err="1"/>
              <a:t>Oxazolidinones</a:t>
            </a:r>
            <a:r>
              <a:rPr lang="fr-FR" sz="900" b="1" dirty="0"/>
              <a:t> for </a:t>
            </a:r>
            <a:r>
              <a:rPr lang="fr-FR" sz="900" b="1" dirty="0" err="1"/>
              <a:t>Linezolid-Resistant</a:t>
            </a:r>
            <a:r>
              <a:rPr lang="fr-FR" sz="900" b="1" dirty="0"/>
              <a:t> </a:t>
            </a:r>
            <a:r>
              <a:rPr lang="fr-FR" sz="900" b="1" i="1" dirty="0"/>
              <a:t>Staphylococcus aureus</a:t>
            </a:r>
            <a:r>
              <a:rPr lang="fr-FR" sz="900" b="1" dirty="0"/>
              <a:t> </a:t>
            </a:r>
            <a:r>
              <a:rPr lang="fr-FR" sz="900" b="1" dirty="0" err="1"/>
              <a:t>Strains</a:t>
            </a:r>
            <a:r>
              <a:rPr lang="fr-FR" sz="900" b="1" dirty="0"/>
              <a:t> </a:t>
            </a:r>
            <a:r>
              <a:rPr lang="fr-FR" sz="900" b="1" dirty="0" err="1"/>
              <a:t>Possessing</a:t>
            </a:r>
            <a:r>
              <a:rPr lang="fr-FR" sz="900" b="1" dirty="0"/>
              <a:t> the </a:t>
            </a:r>
            <a:r>
              <a:rPr lang="fr-FR" sz="900" b="1" i="1" dirty="0" err="1"/>
              <a:t>cfr</a:t>
            </a:r>
            <a:r>
              <a:rPr lang="fr-FR" sz="900" b="1" dirty="0" err="1"/>
              <a:t>Methyltransferase</a:t>
            </a:r>
            <a:r>
              <a:rPr lang="fr-FR" sz="900" b="1" dirty="0"/>
              <a:t> Gene or Ribosomal </a:t>
            </a:r>
            <a:r>
              <a:rPr lang="fr-FR" sz="900" b="1" dirty="0" smtClean="0"/>
              <a:t>Mutations. </a:t>
            </a:r>
            <a:r>
              <a:rPr lang="fr-FR" sz="900" b="1" dirty="0" err="1" smtClean="0"/>
              <a:t>Antimicrobial</a:t>
            </a:r>
            <a:r>
              <a:rPr lang="fr-FR" sz="900" b="1" dirty="0" smtClean="0"/>
              <a:t> agent and </a:t>
            </a:r>
            <a:r>
              <a:rPr lang="fr-FR" sz="900" b="1" dirty="0" err="1" smtClean="0"/>
              <a:t>chemotherapy</a:t>
            </a:r>
            <a:r>
              <a:rPr lang="fr-FR" sz="900" b="1" dirty="0" smtClean="0"/>
              <a:t>. 2010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637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832117"/>
          </a:xfrm>
        </p:spPr>
        <p:txBody>
          <a:bodyPr>
            <a:normAutofit/>
          </a:bodyPr>
          <a:lstStyle/>
          <a:p>
            <a:r>
              <a:rPr lang="fr-FR" sz="4500" dirty="0" smtClean="0"/>
              <a:t>Résistances au CHU de Rennes</a:t>
            </a:r>
            <a:endParaRPr lang="fr-FR" sz="45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656" y="1430215"/>
            <a:ext cx="10753725" cy="4347650"/>
          </a:xfrm>
        </p:spPr>
        <p:txBody>
          <a:bodyPr/>
          <a:lstStyle/>
          <a:p>
            <a:r>
              <a:rPr lang="fr-FR" dirty="0" smtClean="0"/>
              <a:t>Absence de résistance au </a:t>
            </a:r>
            <a:r>
              <a:rPr lang="fr-FR" dirty="0" err="1" smtClean="0"/>
              <a:t>linézolide</a:t>
            </a:r>
            <a:r>
              <a:rPr lang="fr-FR" dirty="0" smtClean="0"/>
              <a:t> chez les staphylocoques et les entérocoques isolés de POA entre 2012 et 2017 au CHU de Rennes.</a:t>
            </a:r>
          </a:p>
          <a:p>
            <a:endParaRPr lang="fr-FR" dirty="0" smtClean="0"/>
          </a:p>
        </p:txBody>
      </p:sp>
      <p:pic>
        <p:nvPicPr>
          <p:cNvPr id="4" name="Image 3"/>
          <p:cNvPicPr/>
          <p:nvPr/>
        </p:nvPicPr>
        <p:blipFill rotWithShape="1">
          <a:blip r:embed="rId2"/>
          <a:srcRect l="8856" t="33611" r="49877" b="43720"/>
          <a:stretch/>
        </p:blipFill>
        <p:spPr bwMode="auto">
          <a:xfrm>
            <a:off x="345374" y="4045834"/>
            <a:ext cx="4713619" cy="18168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45374" y="365664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Staphylococcus </a:t>
            </a:r>
            <a:r>
              <a:rPr lang="fr-FR" i="1" dirty="0" err="1" smtClean="0"/>
              <a:t>sp</a:t>
            </a:r>
            <a:r>
              <a:rPr lang="fr-FR" i="1" dirty="0" smtClean="0"/>
              <a:t>.</a:t>
            </a:r>
            <a:endParaRPr lang="fr-FR" i="1" dirty="0"/>
          </a:p>
        </p:txBody>
      </p:sp>
      <p:pic>
        <p:nvPicPr>
          <p:cNvPr id="6" name="Image 5"/>
          <p:cNvPicPr/>
          <p:nvPr/>
        </p:nvPicPr>
        <p:blipFill rotWithShape="1">
          <a:blip r:embed="rId3"/>
          <a:srcRect l="9041" t="38053" r="50000" b="43497"/>
          <a:stretch/>
        </p:blipFill>
        <p:spPr bwMode="auto">
          <a:xfrm>
            <a:off x="6065855" y="2978987"/>
            <a:ext cx="4467982" cy="12957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065855" y="2546039"/>
            <a:ext cx="3886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Enterococcus</a:t>
            </a:r>
            <a:r>
              <a:rPr lang="fr-FR" i="1" dirty="0" smtClean="0"/>
              <a:t> </a:t>
            </a:r>
            <a:r>
              <a:rPr lang="fr-FR" i="1" dirty="0" err="1" smtClean="0"/>
              <a:t>sp</a:t>
            </a:r>
            <a:r>
              <a:rPr lang="fr-FR" i="1" dirty="0" smtClean="0"/>
              <a:t>.</a:t>
            </a:r>
            <a:endParaRPr lang="fr-FR" i="1" dirty="0"/>
          </a:p>
        </p:txBody>
      </p:sp>
      <p:pic>
        <p:nvPicPr>
          <p:cNvPr id="8" name="Image 7"/>
          <p:cNvPicPr/>
          <p:nvPr/>
        </p:nvPicPr>
        <p:blipFill rotWithShape="1">
          <a:blip r:embed="rId4"/>
          <a:srcRect l="8671" t="42204" r="50185" b="36118"/>
          <a:stretch/>
        </p:blipFill>
        <p:spPr bwMode="auto">
          <a:xfrm>
            <a:off x="6065855" y="4710549"/>
            <a:ext cx="4325579" cy="15495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6065855" y="4307980"/>
            <a:ext cx="3670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Pneumocoques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345374" y="5603631"/>
            <a:ext cx="4812780" cy="3751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822254" y="3932842"/>
            <a:ext cx="4812780" cy="3751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931878" y="5544028"/>
            <a:ext cx="4601960" cy="318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773737" y="2655332"/>
            <a:ext cx="428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ym typeface="Wingdings" panose="05000000000000000000" pitchFamily="2" charset="2"/>
              </a:rPr>
              <a:t> « </a:t>
            </a:r>
            <a:r>
              <a:rPr lang="fr-FR" b="1" u="sng" dirty="0" smtClean="0"/>
              <a:t>Cut off » </a:t>
            </a:r>
            <a:r>
              <a:rPr lang="fr-FR" b="1" u="sng" dirty="0"/>
              <a:t>CMI CASFM/EUCAST </a:t>
            </a:r>
            <a:r>
              <a:rPr lang="fr-FR" b="1" u="sng" dirty="0" smtClean="0"/>
              <a:t>2018 :</a:t>
            </a:r>
            <a:endParaRPr lang="fr-FR" b="1" u="sng" dirty="0"/>
          </a:p>
        </p:txBody>
      </p:sp>
    </p:spTree>
    <p:extLst>
      <p:ext uri="{BB962C8B-B14F-4D97-AF65-F5344CB8AC3E}">
        <p14:creationId xmlns:p14="http://schemas.microsoft.com/office/powerpoint/2010/main" val="346853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28F20F70-6331-4C79-97DE-BDB6D9B37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/>
              <a:t>1</a:t>
            </a:r>
            <a:r>
              <a:rPr lang="fr-FR" sz="4400" baseline="30000" dirty="0"/>
              <a:t>ère</a:t>
            </a:r>
            <a:r>
              <a:rPr lang="fr-FR" sz="4400" dirty="0"/>
              <a:t> partie : </a:t>
            </a:r>
            <a:r>
              <a:rPr lang="fr-FR" sz="4400" dirty="0" smtClean="0"/>
              <a:t/>
            </a:r>
            <a:br>
              <a:rPr lang="fr-FR" sz="4400" dirty="0" smtClean="0"/>
            </a:br>
            <a:r>
              <a:rPr lang="fr-FR" sz="4400" dirty="0"/>
              <a:t/>
            </a:r>
            <a:br>
              <a:rPr lang="fr-FR" sz="4400" dirty="0"/>
            </a:br>
            <a:r>
              <a:rPr lang="fr-FR" sz="4400" dirty="0"/>
              <a:t>Epidémiologie bactérienne des IOA au CHU de Rennes 2012-2017</a:t>
            </a:r>
            <a:br>
              <a:rPr lang="fr-FR" sz="4400" dirty="0"/>
            </a:b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112805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942405"/>
          </a:xfrm>
        </p:spPr>
        <p:txBody>
          <a:bodyPr>
            <a:normAutofit/>
          </a:bodyPr>
          <a:lstStyle/>
          <a:p>
            <a:r>
              <a:rPr lang="fr-FR" sz="4500" dirty="0" smtClean="0"/>
              <a:t>Et ailleurs ?</a:t>
            </a:r>
            <a:endParaRPr lang="fr-FR" sz="4500" dirty="0"/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 rotWithShape="1">
          <a:blip r:embed="rId2"/>
          <a:srcRect l="24908" t="21909" r="27306" b="56412"/>
          <a:stretch/>
        </p:blipFill>
        <p:spPr bwMode="auto">
          <a:xfrm>
            <a:off x="550416" y="1615736"/>
            <a:ext cx="5139896" cy="1543148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265666" y="1607195"/>
            <a:ext cx="5125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Rapports annuels ZAAPS et LEADER (2 programmes d’études de surveillance des </a:t>
            </a:r>
            <a:r>
              <a:rPr lang="fr-FR" sz="2400" dirty="0" smtClean="0"/>
              <a:t>résistances </a:t>
            </a:r>
            <a:r>
              <a:rPr lang="fr-FR" sz="2400" dirty="0" smtClean="0"/>
              <a:t>au </a:t>
            </a:r>
            <a:r>
              <a:rPr lang="fr-FR" sz="2400" dirty="0" err="1" smtClean="0"/>
              <a:t>linézolide</a:t>
            </a:r>
            <a:r>
              <a:rPr lang="fr-FR" sz="2400" dirty="0" smtClean="0"/>
              <a:t>)</a:t>
            </a:r>
          </a:p>
          <a:p>
            <a:r>
              <a:rPr lang="fr-FR" sz="2400" dirty="0" smtClean="0">
                <a:sym typeface="Wingdings" panose="05000000000000000000" pitchFamily="2" charset="2"/>
              </a:rPr>
              <a:t> 0,2% et 0,8% de R respectivement</a:t>
            </a:r>
            <a:endParaRPr lang="fr-FR" sz="2400" dirty="0"/>
          </a:p>
        </p:txBody>
      </p:sp>
      <p:pic>
        <p:nvPicPr>
          <p:cNvPr id="6" name="Image 5"/>
          <p:cNvPicPr/>
          <p:nvPr/>
        </p:nvPicPr>
        <p:blipFill rotWithShape="1">
          <a:blip r:embed="rId3"/>
          <a:srcRect l="23247" t="32287" r="29151" b="45112"/>
          <a:stretch/>
        </p:blipFill>
        <p:spPr bwMode="auto">
          <a:xfrm>
            <a:off x="592175" y="3991380"/>
            <a:ext cx="4929394" cy="1569660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107835" y="3991380"/>
            <a:ext cx="54410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sym typeface="Wingdings" panose="05000000000000000000" pitchFamily="2" charset="2"/>
              </a:rPr>
              <a:t>Staphylococcus aureus </a:t>
            </a:r>
            <a:r>
              <a:rPr lang="fr-FR" sz="2400" dirty="0" smtClean="0">
                <a:sym typeface="Wingdings" panose="05000000000000000000" pitchFamily="2" charset="2"/>
              </a:rPr>
              <a:t>résistants au </a:t>
            </a:r>
            <a:r>
              <a:rPr lang="fr-FR" sz="2400" dirty="0" err="1" smtClean="0">
                <a:sym typeface="Wingdings" panose="05000000000000000000" pitchFamily="2" charset="2"/>
              </a:rPr>
              <a:t>linézolide</a:t>
            </a:r>
            <a:r>
              <a:rPr lang="fr-FR" sz="2400" dirty="0" smtClean="0">
                <a:sym typeface="Wingdings" panose="05000000000000000000" pitchFamily="2" charset="2"/>
              </a:rPr>
              <a:t> : 0,05% </a:t>
            </a:r>
          </a:p>
          <a:p>
            <a:r>
              <a:rPr lang="fr-FR" sz="2400" dirty="0" smtClean="0">
                <a:sym typeface="Wingdings" panose="05000000000000000000" pitchFamily="2" charset="2"/>
              </a:rPr>
              <a:t>et </a:t>
            </a:r>
            <a:r>
              <a:rPr lang="fr-FR" sz="2400" i="1" dirty="0" smtClean="0">
                <a:sym typeface="Wingdings" panose="05000000000000000000" pitchFamily="2" charset="2"/>
              </a:rPr>
              <a:t>Staphylococcus </a:t>
            </a:r>
            <a:r>
              <a:rPr lang="fr-FR" sz="2400" dirty="0" smtClean="0">
                <a:sym typeface="Wingdings" panose="05000000000000000000" pitchFamily="2" charset="2"/>
              </a:rPr>
              <a:t>à</a:t>
            </a:r>
            <a:r>
              <a:rPr lang="fr-FR" sz="2400" i="1" dirty="0" smtClean="0">
                <a:sym typeface="Wingdings" panose="05000000000000000000" pitchFamily="2" charset="2"/>
              </a:rPr>
              <a:t> </a:t>
            </a:r>
            <a:r>
              <a:rPr lang="fr-FR" sz="2400" dirty="0" err="1" smtClean="0">
                <a:sym typeface="Wingdings" panose="05000000000000000000" pitchFamily="2" charset="2"/>
              </a:rPr>
              <a:t>coagulase</a:t>
            </a:r>
            <a:r>
              <a:rPr lang="fr-FR" sz="2400" dirty="0" smtClean="0">
                <a:sym typeface="Wingdings" panose="05000000000000000000" pitchFamily="2" charset="2"/>
              </a:rPr>
              <a:t> négative résistants au </a:t>
            </a:r>
            <a:r>
              <a:rPr lang="fr-FR" sz="2400" dirty="0" err="1" smtClean="0">
                <a:sym typeface="Wingdings" panose="05000000000000000000" pitchFamily="2" charset="2"/>
              </a:rPr>
              <a:t>linézolide</a:t>
            </a:r>
            <a:r>
              <a:rPr lang="fr-FR" sz="2400" dirty="0" smtClean="0">
                <a:sym typeface="Wingdings" panose="05000000000000000000" pitchFamily="2" charset="2"/>
              </a:rPr>
              <a:t> : 1,4% </a:t>
            </a:r>
          </a:p>
        </p:txBody>
      </p:sp>
    </p:spTree>
    <p:extLst>
      <p:ext uri="{BB962C8B-B14F-4D97-AF65-F5344CB8AC3E}">
        <p14:creationId xmlns:p14="http://schemas.microsoft.com/office/powerpoint/2010/main" val="180515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/>
          <p:nvPr/>
        </p:nvPicPr>
        <p:blipFill rotWithShape="1">
          <a:blip r:embed="rId2"/>
          <a:srcRect l="21955" t="40128" r="14945" b="4292"/>
          <a:stretch/>
        </p:blipFill>
        <p:spPr bwMode="auto">
          <a:xfrm>
            <a:off x="667286" y="2710595"/>
            <a:ext cx="4889452" cy="38894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/>
          <p:cNvPicPr/>
          <p:nvPr/>
        </p:nvPicPr>
        <p:blipFill rotWithShape="1">
          <a:blip r:embed="rId3"/>
          <a:srcRect l="22326" t="32517" r="4059" b="3831"/>
          <a:stretch/>
        </p:blipFill>
        <p:spPr bwMode="auto">
          <a:xfrm>
            <a:off x="6119445" y="2710595"/>
            <a:ext cx="5498124" cy="38894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19445" y="5380893"/>
            <a:ext cx="3552093" cy="1875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/>
          <p:nvPr/>
        </p:nvPicPr>
        <p:blipFill rotWithShape="1">
          <a:blip r:embed="rId4"/>
          <a:srcRect l="6642" t="31595" r="37893" b="48299"/>
          <a:stretch/>
        </p:blipFill>
        <p:spPr bwMode="auto">
          <a:xfrm>
            <a:off x="855320" y="211015"/>
            <a:ext cx="6518495" cy="15591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5120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500" dirty="0" err="1" smtClean="0"/>
              <a:t>Pipéracilline-tazobactam</a:t>
            </a:r>
            <a:r>
              <a:rPr lang="fr-FR" sz="4500" dirty="0" smtClean="0"/>
              <a:t> </a:t>
            </a:r>
            <a:endParaRPr lang="fr-FR" sz="4500" dirty="0"/>
          </a:p>
        </p:txBody>
      </p:sp>
      <p:pic>
        <p:nvPicPr>
          <p:cNvPr id="4" name="Picture 2" descr="Résultat de recherche d'images pour &quot;pipéracilline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16" y="2174894"/>
            <a:ext cx="174166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ésultat de recherche d'images pour &quot;tazobactam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432" y="2426922"/>
            <a:ext cx="225238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512276" y="4479150"/>
            <a:ext cx="193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pipéracilline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462954" y="4335134"/>
            <a:ext cx="230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tazobactam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91662" y="5242711"/>
            <a:ext cx="10726615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dirty="0" smtClean="0"/>
              <a:t>Association d’une </a:t>
            </a:r>
            <a:r>
              <a:rPr lang="fr-FR" sz="2400" dirty="0" err="1" smtClean="0"/>
              <a:t>uréido</a:t>
            </a:r>
            <a:r>
              <a:rPr lang="fr-FR" sz="2400" dirty="0" smtClean="0"/>
              <a:t>-pénicilline et d’un inhibiteur de béta-</a:t>
            </a:r>
            <a:r>
              <a:rPr lang="fr-FR" sz="2400" dirty="0" err="1" smtClean="0"/>
              <a:t>lactamases</a:t>
            </a:r>
            <a:endParaRPr lang="fr-FR" sz="2400" dirty="0" smtClean="0"/>
          </a:p>
          <a:p>
            <a:pPr marL="285750" indent="-285750">
              <a:buFontTx/>
              <a:buChar char="-"/>
            </a:pPr>
            <a:r>
              <a:rPr lang="fr-FR" sz="2400" dirty="0" smtClean="0"/>
              <a:t>Antibiotique à large spectre, actif sur les bactéries Gram – (incluant les espèces anaérobies strictes)</a:t>
            </a:r>
          </a:p>
        </p:txBody>
      </p:sp>
    </p:spTree>
    <p:extLst>
      <p:ext uri="{BB962C8B-B14F-4D97-AF65-F5344CB8AC3E}">
        <p14:creationId xmlns:p14="http://schemas.microsoft.com/office/powerpoint/2010/main" val="243230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500" dirty="0" smtClean="0"/>
              <a:t>Mode d’action </a:t>
            </a:r>
            <a:endParaRPr lang="fr-FR" sz="4500" dirty="0"/>
          </a:p>
        </p:txBody>
      </p:sp>
      <p:sp>
        <p:nvSpPr>
          <p:cNvPr id="4" name="AutoShape 2" descr="Résultat de recherche d'images pour &quot;beta lactamas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Résultat de recherche d'images pour &quot;beta lactamas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0" name="Picture 6" descr="Résultat de recherche d'images pour &quot;beta lactamas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793" y="4726596"/>
            <a:ext cx="5019675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6"/>
          <p:cNvCxnSpPr/>
          <p:nvPr/>
        </p:nvCxnSpPr>
        <p:spPr>
          <a:xfrm>
            <a:off x="8065477" y="4911967"/>
            <a:ext cx="984738" cy="13247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>
            <a:off x="8124092" y="4911967"/>
            <a:ext cx="867508" cy="13247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èche vers le bas 9"/>
          <p:cNvSpPr/>
          <p:nvPr/>
        </p:nvSpPr>
        <p:spPr>
          <a:xfrm>
            <a:off x="8253046" y="3829780"/>
            <a:ext cx="609600" cy="879231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637584" y="2930767"/>
            <a:ext cx="184052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tazobactam</a:t>
            </a:r>
            <a:endParaRPr lang="fr-FR" sz="2800" dirty="0"/>
          </a:p>
        </p:txBody>
      </p:sp>
      <p:pic>
        <p:nvPicPr>
          <p:cNvPr id="1032" name="Picture 8" descr="Résultat de recherche d'images pour &quot;peptidoglycan synthesis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3"/>
          <a:stretch/>
        </p:blipFill>
        <p:spPr bwMode="auto">
          <a:xfrm>
            <a:off x="612775" y="3439255"/>
            <a:ext cx="4815010" cy="27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2461845" y="1711569"/>
            <a:ext cx="194603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pipéracilline</a:t>
            </a:r>
            <a:endParaRPr lang="fr-FR" sz="2800" dirty="0"/>
          </a:p>
        </p:txBody>
      </p:sp>
      <p:sp>
        <p:nvSpPr>
          <p:cNvPr id="15" name="Flèche vers le bas 14"/>
          <p:cNvSpPr/>
          <p:nvPr/>
        </p:nvSpPr>
        <p:spPr>
          <a:xfrm>
            <a:off x="3169624" y="2371761"/>
            <a:ext cx="530471" cy="82061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915508" y="2371761"/>
            <a:ext cx="2731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Inhibe la synthèse de la paroi bactérienne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87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001021"/>
          </a:xfrm>
        </p:spPr>
        <p:txBody>
          <a:bodyPr>
            <a:normAutofit/>
          </a:bodyPr>
          <a:lstStyle/>
          <a:p>
            <a:r>
              <a:rPr lang="fr-FR" sz="4500" dirty="0" smtClean="0"/>
              <a:t>Principaux mécanismes </a:t>
            </a:r>
            <a:r>
              <a:rPr lang="fr-FR" sz="4500" dirty="0"/>
              <a:t>de résistance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656" y="1746738"/>
            <a:ext cx="10753725" cy="4443047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Concernent </a:t>
            </a:r>
            <a:r>
              <a:rPr lang="fr-FR" dirty="0"/>
              <a:t>les e</a:t>
            </a:r>
            <a:r>
              <a:rPr lang="fr-FR" dirty="0" smtClean="0"/>
              <a:t>ntérobactéries</a:t>
            </a:r>
            <a:r>
              <a:rPr lang="fr-FR" dirty="0"/>
              <a:t>, </a:t>
            </a:r>
            <a:r>
              <a:rPr lang="fr-FR" i="1" dirty="0"/>
              <a:t>Pseudomonas </a:t>
            </a:r>
            <a:r>
              <a:rPr lang="fr-FR" i="1" dirty="0" err="1"/>
              <a:t>aeruginosa</a:t>
            </a:r>
            <a:r>
              <a:rPr lang="fr-FR" dirty="0"/>
              <a:t>, </a:t>
            </a:r>
            <a:r>
              <a:rPr lang="fr-FR" i="1" dirty="0" err="1"/>
              <a:t>Acinetobacter</a:t>
            </a:r>
            <a:r>
              <a:rPr lang="fr-FR" i="1" dirty="0"/>
              <a:t> du complexe </a:t>
            </a:r>
            <a:r>
              <a:rPr lang="fr-FR" i="1" dirty="0" err="1"/>
              <a:t>baumanii</a:t>
            </a:r>
            <a:endParaRPr lang="fr-FR" i="1" dirty="0"/>
          </a:p>
          <a:p>
            <a:endParaRPr lang="fr-FR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dirty="0" smtClean="0">
                <a:sym typeface="Wingdings" panose="05000000000000000000" pitchFamily="2" charset="2"/>
              </a:rPr>
              <a:t>Enzymatique </a:t>
            </a:r>
            <a:r>
              <a:rPr lang="fr-FR" dirty="0">
                <a:sym typeface="Wingdings" panose="05000000000000000000" pitchFamily="2" charset="2"/>
              </a:rPr>
              <a:t>:</a:t>
            </a:r>
          </a:p>
          <a:p>
            <a:pPr marL="342900" indent="-342900">
              <a:buAutoNum type="arabicPeriod"/>
            </a:pPr>
            <a:r>
              <a:rPr lang="fr-FR" dirty="0" smtClean="0">
                <a:sym typeface="Wingdings" panose="05000000000000000000" pitchFamily="2" charset="2"/>
              </a:rPr>
              <a:t>Pénicillinase de haut niveau</a:t>
            </a:r>
          </a:p>
          <a:p>
            <a:pPr marL="342900" indent="-342900">
              <a:buAutoNum type="arabicPeriod"/>
            </a:pPr>
            <a:r>
              <a:rPr lang="fr-FR" dirty="0" smtClean="0">
                <a:sym typeface="Wingdings" panose="05000000000000000000" pitchFamily="2" charset="2"/>
              </a:rPr>
              <a:t>Hyperproduction </a:t>
            </a:r>
            <a:r>
              <a:rPr lang="fr-FR" dirty="0">
                <a:sym typeface="Wingdings" panose="05000000000000000000" pitchFamily="2" charset="2"/>
              </a:rPr>
              <a:t>de la </a:t>
            </a:r>
            <a:r>
              <a:rPr lang="fr-FR" dirty="0" err="1" smtClean="0">
                <a:sym typeface="Wingdings" panose="05000000000000000000" pitchFamily="2" charset="2"/>
              </a:rPr>
              <a:t>céphalosporinase</a:t>
            </a:r>
            <a:endParaRPr lang="fr-FR" dirty="0">
              <a:sym typeface="Wingdings" panose="05000000000000000000" pitchFamily="2" charset="2"/>
            </a:endParaRPr>
          </a:p>
          <a:p>
            <a:pPr marL="342900" indent="-342900">
              <a:buAutoNum type="arabicPeriod"/>
            </a:pPr>
            <a:r>
              <a:rPr lang="fr-FR" dirty="0" err="1" smtClean="0">
                <a:sym typeface="Wingdings" panose="05000000000000000000" pitchFamily="2" charset="2"/>
              </a:rPr>
              <a:t>Bétalactame</a:t>
            </a:r>
            <a:r>
              <a:rPr lang="fr-FR" dirty="0" smtClean="0">
                <a:sym typeface="Wingdings" panose="05000000000000000000" pitchFamily="2" charset="2"/>
              </a:rPr>
              <a:t> à spectre étendu (BLSE )</a:t>
            </a:r>
          </a:p>
          <a:p>
            <a:pPr marL="342900" indent="-342900">
              <a:buAutoNum type="arabicPeriod"/>
            </a:pPr>
            <a:r>
              <a:rPr lang="fr-FR" dirty="0" smtClean="0">
                <a:sym typeface="Wingdings" panose="05000000000000000000" pitchFamily="2" charset="2"/>
              </a:rPr>
              <a:t>Acquisition </a:t>
            </a:r>
            <a:r>
              <a:rPr lang="fr-FR" dirty="0">
                <a:sym typeface="Wingdings" panose="05000000000000000000" pitchFamily="2" charset="2"/>
              </a:rPr>
              <a:t>d’une </a:t>
            </a:r>
            <a:r>
              <a:rPr lang="fr-FR" dirty="0" err="1">
                <a:sym typeface="Wingdings" panose="05000000000000000000" pitchFamily="2" charset="2"/>
              </a:rPr>
              <a:t>carbapénémase</a:t>
            </a:r>
            <a:r>
              <a:rPr lang="fr-FR" dirty="0">
                <a:sym typeface="Wingdings" panose="05000000000000000000" pitchFamily="2" charset="2"/>
              </a:rPr>
              <a:t> (rare)</a:t>
            </a:r>
          </a:p>
          <a:p>
            <a:pPr marL="342900" indent="-342900">
              <a:buAutoNum type="arabicPeriod"/>
            </a:pPr>
            <a:endParaRPr lang="fr-FR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FR" dirty="0">
                <a:sym typeface="Wingdings" panose="05000000000000000000" pitchFamily="2" charset="2"/>
              </a:rPr>
              <a:t>Efflux </a:t>
            </a:r>
          </a:p>
          <a:p>
            <a:pPr marL="285750" indent="-285750">
              <a:buFont typeface="Wingdings"/>
              <a:buChar char="à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990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A1F70A9-A64C-4261-810D-B638B9948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772676"/>
          </a:xfrm>
        </p:spPr>
        <p:txBody>
          <a:bodyPr>
            <a:normAutofit/>
          </a:bodyPr>
          <a:lstStyle/>
          <a:p>
            <a:r>
              <a:rPr lang="fr-FR" sz="4500" dirty="0"/>
              <a:t>Résistances au </a:t>
            </a:r>
            <a:r>
              <a:rPr lang="fr-FR" sz="4500"/>
              <a:t>CHU </a:t>
            </a:r>
            <a:r>
              <a:rPr lang="fr-FR" sz="4500" smtClean="0"/>
              <a:t>de Rennes</a:t>
            </a:r>
            <a:endParaRPr lang="fr-FR" sz="4500" dirty="0"/>
          </a:p>
        </p:txBody>
      </p:sp>
      <p:graphicFrame>
        <p:nvGraphicFramePr>
          <p:cNvPr id="5" name="Graphique 4">
            <a:extLst>
              <a:ext uri="{FF2B5EF4-FFF2-40B4-BE49-F238E27FC236}">
                <a16:creationId xmlns="" xmlns:a16="http://schemas.microsoft.com/office/drawing/2014/main" id="{00000000-0008-0000-0B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3227146"/>
              </p:ext>
            </p:extLst>
          </p:nvPr>
        </p:nvGraphicFramePr>
        <p:xfrm>
          <a:off x="6513443" y="141991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>
            <a:extLst>
              <a:ext uri="{FF2B5EF4-FFF2-40B4-BE49-F238E27FC236}">
                <a16:creationId xmlns="" xmlns:a16="http://schemas.microsoft.com/office/drawing/2014/main" id="{00000000-0008-0000-0B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4435624"/>
              </p:ext>
            </p:extLst>
          </p:nvPr>
        </p:nvGraphicFramePr>
        <p:xfrm>
          <a:off x="4957460" y="4119239"/>
          <a:ext cx="5945001" cy="2546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2772207"/>
              </p:ext>
            </p:extLst>
          </p:nvPr>
        </p:nvGraphicFramePr>
        <p:xfrm>
          <a:off x="498629" y="172004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1540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BBE7258-F7D1-4F15-9DAB-84CB77490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500" dirty="0"/>
              <a:t>Points à retenir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EA7A7FBA-B973-40DB-BA30-F1E0B7B2052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dirty="0"/>
              <a:t>Stabilité de la répartition des différentes espèces bactériennes sur ces 6 dernières années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dirty="0"/>
              <a:t>Prédominance des staphylocoques avec plus de 55% des </a:t>
            </a:r>
            <a:r>
              <a:rPr lang="fr-FR" dirty="0" smtClean="0"/>
              <a:t>isolats</a:t>
            </a:r>
            <a:r>
              <a:rPr lang="fr-FR" dirty="0"/>
              <a:t> </a:t>
            </a:r>
            <a:r>
              <a:rPr lang="fr-FR" dirty="0" smtClean="0"/>
              <a:t>avec 50% de </a:t>
            </a:r>
            <a:r>
              <a:rPr lang="fr-FR" i="1" dirty="0" err="1" smtClean="0"/>
              <a:t>S.aureus</a:t>
            </a:r>
            <a:r>
              <a:rPr lang="fr-FR" dirty="0" smtClean="0"/>
              <a:t> et 50% de SCN</a:t>
            </a:r>
          </a:p>
          <a:p>
            <a:pPr marL="0" indent="0">
              <a:buNone/>
            </a:pPr>
            <a:endParaRPr lang="fr-FR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r-FR" dirty="0" smtClean="0"/>
              <a:t>Résistance acquise au </a:t>
            </a:r>
            <a:r>
              <a:rPr lang="fr-FR" dirty="0" err="1" smtClean="0"/>
              <a:t>linézolide</a:t>
            </a:r>
            <a:r>
              <a:rPr lang="fr-FR" dirty="0" smtClean="0"/>
              <a:t> très rare chez les bactéries Gram +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dirty="0" smtClean="0"/>
              <a:t>Résistance acquise à la </a:t>
            </a:r>
            <a:r>
              <a:rPr lang="fr-FR" dirty="0" err="1"/>
              <a:t>T</a:t>
            </a:r>
            <a:r>
              <a:rPr lang="fr-FR" dirty="0" err="1" smtClean="0"/>
              <a:t>azocilline</a:t>
            </a:r>
            <a:r>
              <a:rPr lang="fr-FR" dirty="0" smtClean="0"/>
              <a:t> inférieure à 10% et stable de 2012 à 2017 sur cette étude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72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7224" y="1964918"/>
            <a:ext cx="10772775" cy="1658198"/>
          </a:xfrm>
        </p:spPr>
        <p:txBody>
          <a:bodyPr/>
          <a:lstStyle/>
          <a:p>
            <a:r>
              <a:rPr lang="fr-FR" dirty="0" smtClean="0"/>
              <a:t>Merci de votre attention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503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8D39D91E-3F99-4633-91CA-2C4AF8F77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302634"/>
          </a:xfrm>
        </p:spPr>
        <p:txBody>
          <a:bodyPr>
            <a:normAutofit/>
          </a:bodyPr>
          <a:lstStyle/>
          <a:p>
            <a:r>
              <a:rPr lang="fr-FR" sz="4500" dirty="0"/>
              <a:t>Matériels et méthodes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="" xmlns:a16="http://schemas.microsoft.com/office/drawing/2014/main" id="{20012BC5-6401-4E09-BE6D-D43805D26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211567"/>
          </a:xfrm>
        </p:spPr>
        <p:txBody>
          <a:bodyPr>
            <a:normAutofit/>
          </a:bodyPr>
          <a:lstStyle/>
          <a:p>
            <a:r>
              <a:rPr lang="fr-FR" dirty="0"/>
              <a:t>Recensement rétrospectif de 2012 à 2017 au CHU de Rennes</a:t>
            </a:r>
          </a:p>
          <a:p>
            <a:r>
              <a:rPr lang="fr-FR" dirty="0"/>
              <a:t>Utilisation du système d’exploitation du laboratoire, </a:t>
            </a:r>
            <a:r>
              <a:rPr lang="fr-FR" dirty="0" err="1"/>
              <a:t>TDSynergy</a:t>
            </a:r>
            <a:endParaRPr lang="fr-FR" dirty="0"/>
          </a:p>
          <a:p>
            <a:r>
              <a:rPr lang="fr-FR" dirty="0"/>
              <a:t>Ensemble des espèces bactériennes isolées de POA ou LAR, en présence ou non de matériels </a:t>
            </a:r>
          </a:p>
          <a:p>
            <a:r>
              <a:rPr lang="fr-FR" dirty="0"/>
              <a:t>Exclusion des IOA vasculaires, pied diabétique 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Etude des résistances : prise en compte de toutes les espèces bactériennes isolées pour lesquelles un antibiogramme a été réalisé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599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5595161-C318-49C5-BBA5-ED495014C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500" dirty="0"/>
              <a:t>Limites à considérer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89B3FEDD-0583-46FD-9F4A-C51A3675D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635" y="2446686"/>
            <a:ext cx="10753725" cy="3766185"/>
          </a:xfrm>
        </p:spPr>
        <p:txBody>
          <a:bodyPr/>
          <a:lstStyle/>
          <a:p>
            <a:r>
              <a:rPr lang="fr-FR" dirty="0"/>
              <a:t>Prise en compte de tous les POA et LAR reçus au laboratoire 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Pas de </a:t>
            </a:r>
            <a:r>
              <a:rPr lang="fr-FR" dirty="0"/>
              <a:t>d</a:t>
            </a:r>
            <a:r>
              <a:rPr lang="fr-FR" dirty="0" smtClean="0"/>
              <a:t>istinction infection/colonisation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904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AB78EAA-C918-4E2B-88B5-4DD67119C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914" y="599828"/>
            <a:ext cx="2313786" cy="1157591"/>
          </a:xfrm>
        </p:spPr>
        <p:txBody>
          <a:bodyPr>
            <a:normAutofit/>
          </a:bodyPr>
          <a:lstStyle/>
          <a:p>
            <a:r>
              <a:rPr lang="fr-FR" sz="4500" dirty="0"/>
              <a:t>Résultats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98173B01-7FC1-4A2A-8894-79D2CF241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8227" y="2442308"/>
            <a:ext cx="7315200" cy="2917409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Entre 2012 et 2017, 8792 POA et 6870 LAR reçus au laboratoire de bactériologie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1642 souches bactériennes isolées de LAR</a:t>
            </a:r>
          </a:p>
          <a:p>
            <a:pPr algn="ctr"/>
            <a:r>
              <a:rPr lang="fr-FR" dirty="0"/>
              <a:t>5503 souches bactériennes isolées de POA</a:t>
            </a:r>
          </a:p>
        </p:txBody>
      </p:sp>
      <p:sp>
        <p:nvSpPr>
          <p:cNvPr id="6" name="Flèche : bas 5">
            <a:extLst>
              <a:ext uri="{FF2B5EF4-FFF2-40B4-BE49-F238E27FC236}">
                <a16:creationId xmlns="" xmlns:a16="http://schemas.microsoft.com/office/drawing/2014/main" id="{9C49E165-47FA-4474-B434-8EF2091F28F3}"/>
              </a:ext>
            </a:extLst>
          </p:cNvPr>
          <p:cNvSpPr/>
          <p:nvPr/>
        </p:nvSpPr>
        <p:spPr>
          <a:xfrm>
            <a:off x="5548945" y="3282989"/>
            <a:ext cx="695805" cy="7117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916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="" xmlns:a16="http://schemas.microsoft.com/office/drawing/2014/main" id="{08CD44D0-9955-417A-8CD3-8D8922FAAC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1847163"/>
              </p:ext>
            </p:extLst>
          </p:nvPr>
        </p:nvGraphicFramePr>
        <p:xfrm>
          <a:off x="6631955" y="358727"/>
          <a:ext cx="5152734" cy="3372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>
            <a:extLst>
              <a:ext uri="{FF2B5EF4-FFF2-40B4-BE49-F238E27FC236}">
                <a16:creationId xmlns="" xmlns:a16="http://schemas.microsoft.com/office/drawing/2014/main" id="{3482F661-C54B-4DD2-ABC1-7C57695E0C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232709"/>
              </p:ext>
            </p:extLst>
          </p:nvPr>
        </p:nvGraphicFramePr>
        <p:xfrm>
          <a:off x="3114321" y="3990905"/>
          <a:ext cx="5679900" cy="2867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2F80A8CE-990E-440D-889C-B6C2F4FC6A92}"/>
              </a:ext>
            </a:extLst>
          </p:cNvPr>
          <p:cNvSpPr txBox="1"/>
          <p:nvPr/>
        </p:nvSpPr>
        <p:spPr>
          <a:xfrm>
            <a:off x="1969884" y="3361872"/>
            <a:ext cx="4900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Soit 46% de documentation bactérienne</a:t>
            </a:r>
          </a:p>
        </p:txBody>
      </p:sp>
      <p:sp>
        <p:nvSpPr>
          <p:cNvPr id="7" name="Flèche : bas 6">
            <a:extLst>
              <a:ext uri="{FF2B5EF4-FFF2-40B4-BE49-F238E27FC236}">
                <a16:creationId xmlns="" xmlns:a16="http://schemas.microsoft.com/office/drawing/2014/main" id="{59A7BB1C-FD58-4B5F-983D-7AA802C3C7DE}"/>
              </a:ext>
            </a:extLst>
          </p:cNvPr>
          <p:cNvSpPr/>
          <p:nvPr/>
        </p:nvSpPr>
        <p:spPr>
          <a:xfrm rot="16200000">
            <a:off x="1183689" y="3223003"/>
            <a:ext cx="532568" cy="647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477594"/>
              </p:ext>
            </p:extLst>
          </p:nvPr>
        </p:nvGraphicFramePr>
        <p:xfrm>
          <a:off x="1004657" y="53705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3605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52948B4-9828-4736-A084-CBAFF3E4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31" y="291703"/>
            <a:ext cx="11754100" cy="775086"/>
          </a:xfrm>
        </p:spPr>
        <p:txBody>
          <a:bodyPr>
            <a:noAutofit/>
          </a:bodyPr>
          <a:lstStyle/>
          <a:p>
            <a:r>
              <a:rPr lang="fr-FR" sz="4000" dirty="0" smtClean="0"/>
              <a:t>Distribution des espèces bactériennes au CHU de Rennes</a:t>
            </a:r>
            <a:endParaRPr lang="fr-FR" sz="4000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8155849"/>
              </p:ext>
            </p:extLst>
          </p:nvPr>
        </p:nvGraphicFramePr>
        <p:xfrm>
          <a:off x="6782540" y="1077439"/>
          <a:ext cx="5220071" cy="5561815"/>
        </p:xfrm>
        <a:graphic>
          <a:graphicData uri="http://schemas.openxmlformats.org/drawingml/2006/table">
            <a:tbl>
              <a:tblPr firstRow="1" bandCol="1">
                <a:tableStyleId>{3B4B98B0-60AC-42C2-AFA5-B58CD77FA1E5}</a:tableStyleId>
              </a:tblPr>
              <a:tblGrid>
                <a:gridCol w="16853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83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523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610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302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34568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 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POA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LAR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62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Germe responsable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total (n=5503)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%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total (n=1642)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%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4568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 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4568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Staphylocoques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2912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53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1009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62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4568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i="1" u="none" strike="noStrike" dirty="0">
                          <a:effectLst/>
                        </a:rPr>
                        <a:t>      S.</a:t>
                      </a:r>
                      <a:r>
                        <a:rPr lang="fr-FR" sz="900" i="1" u="none" strike="noStrike" baseline="0" dirty="0">
                          <a:effectLst/>
                        </a:rPr>
                        <a:t> aureus</a:t>
                      </a:r>
                      <a:endParaRPr lang="fr-F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1559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28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472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29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4543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      SCN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1353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25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537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33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62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 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 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4568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BGN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1012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18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115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7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4568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       Entérobactéries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827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15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91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6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4568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       BGN non fermentants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185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3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24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62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 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4568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Enterocoques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203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4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30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2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62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 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34568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Streptocoques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477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9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170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10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34568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      alphaH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163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3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64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4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34568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      betaH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314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6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106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6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462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 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34568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Corynebacteries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162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3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35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2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462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 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34568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Anaérobies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520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10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186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11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332896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i="1" u="none" strike="noStrike" dirty="0">
                          <a:effectLst/>
                        </a:rPr>
                        <a:t>       </a:t>
                      </a:r>
                      <a:r>
                        <a:rPr lang="fr-FR" sz="900" i="1" u="none" strike="noStrike" dirty="0" err="1">
                          <a:effectLst/>
                        </a:rPr>
                        <a:t>Cutibacterium</a:t>
                      </a:r>
                      <a:r>
                        <a:rPr lang="fr-FR" sz="900" i="1" u="none" strike="noStrike" baseline="0" dirty="0">
                          <a:effectLst/>
                        </a:rPr>
                        <a:t> </a:t>
                      </a:r>
                      <a:r>
                        <a:rPr lang="fr-FR" sz="900" i="1" u="none" strike="noStrike" baseline="0" dirty="0" err="1">
                          <a:effectLst/>
                        </a:rPr>
                        <a:t>acnes</a:t>
                      </a:r>
                      <a:endParaRPr lang="fr-FR" sz="900" i="1" u="none" strike="noStrike" dirty="0">
                        <a:effectLst/>
                      </a:endParaRPr>
                    </a:p>
                    <a:p>
                      <a:pPr algn="l" fontAlgn="b"/>
                      <a:r>
                        <a:rPr lang="fr-FR" sz="900" i="1" u="none" strike="noStrike" dirty="0">
                          <a:effectLst/>
                        </a:rPr>
                        <a:t> (ex </a:t>
                      </a:r>
                      <a:r>
                        <a:rPr lang="fr-FR" sz="900" i="1" u="none" strike="noStrike" dirty="0" err="1">
                          <a:effectLst/>
                        </a:rPr>
                        <a:t>Propionibacterium</a:t>
                      </a:r>
                      <a:r>
                        <a:rPr lang="fr-FR" sz="900" i="1" u="none" strike="noStrike" baseline="0" dirty="0">
                          <a:effectLst/>
                        </a:rPr>
                        <a:t> </a:t>
                      </a:r>
                      <a:r>
                        <a:rPr lang="fr-FR" sz="900" i="1" u="none" strike="noStrike" baseline="0" dirty="0" err="1">
                          <a:effectLst/>
                        </a:rPr>
                        <a:t>acnes</a:t>
                      </a:r>
                      <a:r>
                        <a:rPr lang="fr-FR" sz="900" i="1" u="none" strike="noStrike" baseline="0" dirty="0">
                          <a:effectLst/>
                        </a:rPr>
                        <a:t>)</a:t>
                      </a:r>
                      <a:endParaRPr lang="fr-F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312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6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163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10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3093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 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 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246294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autres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206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4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89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49" marR="8049" marT="8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177555" y="1873188"/>
            <a:ext cx="62232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Prédominance des staphylocoques :</a:t>
            </a:r>
          </a:p>
          <a:p>
            <a:r>
              <a:rPr lang="fr-FR" dirty="0"/>
              <a:t>	</a:t>
            </a:r>
            <a:r>
              <a:rPr lang="fr-FR" dirty="0" smtClean="0"/>
              <a:t>POA : 53% </a:t>
            </a:r>
            <a:r>
              <a:rPr lang="fr-FR" i="1" dirty="0" smtClean="0"/>
              <a:t>S. aureus </a:t>
            </a:r>
            <a:r>
              <a:rPr lang="fr-FR" dirty="0" smtClean="0"/>
              <a:t>et 47% SCN</a:t>
            </a:r>
          </a:p>
          <a:p>
            <a:r>
              <a:rPr lang="fr-FR" dirty="0" smtClean="0"/>
              <a:t>	LAR : 46% </a:t>
            </a:r>
            <a:r>
              <a:rPr lang="fr-FR" i="1" dirty="0"/>
              <a:t>S. aureus </a:t>
            </a:r>
            <a:r>
              <a:rPr lang="fr-FR" dirty="0" smtClean="0"/>
              <a:t>et 54% SCN</a:t>
            </a:r>
          </a:p>
          <a:p>
            <a:endParaRPr lang="fr-FR" dirty="0"/>
          </a:p>
          <a:p>
            <a:r>
              <a:rPr lang="fr-FR" dirty="0"/>
              <a:t>1127 BGN ont été isolés :</a:t>
            </a:r>
          </a:p>
          <a:p>
            <a:r>
              <a:rPr lang="fr-FR" dirty="0"/>
              <a:t>	</a:t>
            </a:r>
            <a:r>
              <a:rPr lang="fr-FR" dirty="0" smtClean="0"/>
              <a:t>82% </a:t>
            </a:r>
            <a:r>
              <a:rPr lang="fr-FR" dirty="0"/>
              <a:t>entérobactéries</a:t>
            </a:r>
          </a:p>
          <a:p>
            <a:r>
              <a:rPr lang="fr-FR" dirty="0"/>
              <a:t>	</a:t>
            </a:r>
            <a:r>
              <a:rPr lang="fr-FR" dirty="0" smtClean="0"/>
              <a:t>18% </a:t>
            </a:r>
            <a:r>
              <a:rPr lang="fr-FR" dirty="0"/>
              <a:t>BGN non </a:t>
            </a:r>
            <a:r>
              <a:rPr lang="fr-FR" dirty="0" err="1"/>
              <a:t>fermentants</a:t>
            </a:r>
            <a:endParaRPr lang="fr-FR" dirty="0"/>
          </a:p>
          <a:p>
            <a:endParaRPr lang="fr-FR" dirty="0"/>
          </a:p>
          <a:p>
            <a:r>
              <a:rPr lang="fr-FR" dirty="0"/>
              <a:t>Entérobactéries : </a:t>
            </a:r>
            <a:r>
              <a:rPr lang="fr-FR" i="1" dirty="0"/>
              <a:t>E. coli, </a:t>
            </a:r>
            <a:r>
              <a:rPr lang="fr-FR" i="1" dirty="0" err="1"/>
              <a:t>Klebsiella</a:t>
            </a:r>
            <a:r>
              <a:rPr lang="fr-FR" i="1" dirty="0"/>
              <a:t> </a:t>
            </a:r>
            <a:r>
              <a:rPr lang="fr-FR" i="1" dirty="0" err="1"/>
              <a:t>spp</a:t>
            </a:r>
            <a:r>
              <a:rPr lang="fr-FR" i="1" dirty="0"/>
              <a:t>, </a:t>
            </a:r>
            <a:r>
              <a:rPr lang="fr-FR" i="1" dirty="0" err="1"/>
              <a:t>Enterobacter</a:t>
            </a:r>
            <a:r>
              <a:rPr lang="fr-FR" i="1" dirty="0"/>
              <a:t> </a:t>
            </a:r>
            <a:r>
              <a:rPr lang="fr-FR" i="1" dirty="0" err="1"/>
              <a:t>spp</a:t>
            </a:r>
            <a:r>
              <a:rPr lang="fr-FR" i="1" dirty="0"/>
              <a:t> </a:t>
            </a:r>
            <a:r>
              <a:rPr lang="fr-FR" dirty="0"/>
              <a:t>les plus fréquents</a:t>
            </a:r>
          </a:p>
          <a:p>
            <a:endParaRPr lang="fr-FR" dirty="0"/>
          </a:p>
          <a:p>
            <a:r>
              <a:rPr lang="fr-FR" dirty="0"/>
              <a:t>BGN non </a:t>
            </a:r>
            <a:r>
              <a:rPr lang="fr-FR" dirty="0" err="1"/>
              <a:t>fermentants</a:t>
            </a:r>
            <a:r>
              <a:rPr lang="fr-FR" dirty="0"/>
              <a:t> : espèce la plus fréquente : </a:t>
            </a:r>
            <a:r>
              <a:rPr lang="fr-FR" i="1" dirty="0"/>
              <a:t>Pseudomonas </a:t>
            </a:r>
            <a:r>
              <a:rPr lang="fr-FR" i="1" dirty="0" err="1"/>
              <a:t>aeruginosa</a:t>
            </a:r>
            <a:r>
              <a:rPr lang="fr-FR" i="1" dirty="0"/>
              <a:t>, </a:t>
            </a:r>
            <a:r>
              <a:rPr lang="fr-FR" dirty="0"/>
              <a:t>en cause dans 1,8% des IOA</a:t>
            </a:r>
            <a:endParaRPr lang="fr-FR" i="1" dirty="0"/>
          </a:p>
          <a:p>
            <a:r>
              <a:rPr lang="fr-FR" i="1" dirty="0"/>
              <a:t>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817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phique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5212600"/>
              </p:ext>
            </p:extLst>
          </p:nvPr>
        </p:nvGraphicFramePr>
        <p:xfrm>
          <a:off x="299507" y="1521095"/>
          <a:ext cx="3784804" cy="2649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4420066"/>
              </p:ext>
            </p:extLst>
          </p:nvPr>
        </p:nvGraphicFramePr>
        <p:xfrm>
          <a:off x="-164633" y="4025757"/>
          <a:ext cx="3697542" cy="2685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6309829"/>
              </p:ext>
            </p:extLst>
          </p:nvPr>
        </p:nvGraphicFramePr>
        <p:xfrm>
          <a:off x="4020689" y="3963205"/>
          <a:ext cx="4040707" cy="2685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2436544"/>
              </p:ext>
            </p:extLst>
          </p:nvPr>
        </p:nvGraphicFramePr>
        <p:xfrm>
          <a:off x="7786255" y="3910348"/>
          <a:ext cx="4271077" cy="2730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itre 1">
            <a:extLst>
              <a:ext uri="{FF2B5EF4-FFF2-40B4-BE49-F238E27FC236}">
                <a16:creationId xmlns="" xmlns:a16="http://schemas.microsoft.com/office/drawing/2014/main" id="{E480EFBD-08B3-40FF-BAF8-C214E90763C6}"/>
              </a:ext>
            </a:extLst>
          </p:cNvPr>
          <p:cNvSpPr txBox="1">
            <a:spLocks/>
          </p:cNvSpPr>
          <p:nvPr/>
        </p:nvSpPr>
        <p:spPr>
          <a:xfrm>
            <a:off x="708661" y="324455"/>
            <a:ext cx="10772775" cy="5455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Évolution de la distribution </a:t>
            </a:r>
            <a:r>
              <a:rPr lang="fr-FR" sz="4000" dirty="0" smtClean="0"/>
              <a:t>au CHU de rennes =&gt; </a:t>
            </a:r>
            <a:r>
              <a:rPr lang="fr-FR" sz="4000" dirty="0">
                <a:solidFill>
                  <a:srgbClr val="FF0000"/>
                </a:solidFill>
              </a:rPr>
              <a:t>POA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08661" y="1074198"/>
            <a:ext cx="7662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Distribution stable au cours des 6 années</a:t>
            </a: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2872717"/>
              </p:ext>
            </p:extLst>
          </p:nvPr>
        </p:nvGraphicFramePr>
        <p:xfrm>
          <a:off x="3952759" y="1466633"/>
          <a:ext cx="4072653" cy="2682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9973108"/>
              </p:ext>
            </p:extLst>
          </p:nvPr>
        </p:nvGraphicFramePr>
        <p:xfrm>
          <a:off x="7540101" y="1336998"/>
          <a:ext cx="4651899" cy="2864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16019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978E8CA-BC4A-4580-AC99-94DBFBB1C30C}"/>
              </a:ext>
            </a:extLst>
          </p:cNvPr>
          <p:cNvSpPr txBox="1">
            <a:spLocks/>
          </p:cNvSpPr>
          <p:nvPr/>
        </p:nvSpPr>
        <p:spPr>
          <a:xfrm>
            <a:off x="708661" y="324455"/>
            <a:ext cx="10772775" cy="5455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Évolution de la </a:t>
            </a:r>
            <a:r>
              <a:rPr lang="fr-FR" sz="4000" dirty="0" smtClean="0"/>
              <a:t>distribution au CHU de Rennes </a:t>
            </a:r>
            <a:r>
              <a:rPr lang="fr-FR" sz="4000" dirty="0"/>
              <a:t>=&gt; </a:t>
            </a:r>
            <a:r>
              <a:rPr lang="fr-FR" sz="4000" dirty="0">
                <a:solidFill>
                  <a:srgbClr val="FF0000"/>
                </a:solidFill>
              </a:rPr>
              <a:t>LAR</a:t>
            </a:r>
          </a:p>
        </p:txBody>
      </p:sp>
      <p:graphicFrame>
        <p:nvGraphicFramePr>
          <p:cNvPr id="3" name="Graphique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4483399"/>
              </p:ext>
            </p:extLst>
          </p:nvPr>
        </p:nvGraphicFramePr>
        <p:xfrm>
          <a:off x="241177" y="107197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5290305"/>
              </p:ext>
            </p:extLst>
          </p:nvPr>
        </p:nvGraphicFramePr>
        <p:xfrm>
          <a:off x="4147351" y="113412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0670524"/>
              </p:ext>
            </p:extLst>
          </p:nvPr>
        </p:nvGraphicFramePr>
        <p:xfrm>
          <a:off x="7485356" y="109861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3506344"/>
              </p:ext>
            </p:extLst>
          </p:nvPr>
        </p:nvGraphicFramePr>
        <p:xfrm>
          <a:off x="-202706" y="398385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9107731"/>
              </p:ext>
            </p:extLst>
          </p:nvPr>
        </p:nvGraphicFramePr>
        <p:xfrm>
          <a:off x="4085208" y="388619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3682609"/>
              </p:ext>
            </p:extLst>
          </p:nvPr>
        </p:nvGraphicFramePr>
        <p:xfrm>
          <a:off x="7476478" y="379742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04309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étropolitain">
  <a:themeElements>
    <a:clrScheme name="Métropolitai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étropolitai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étropolitai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79CFCA13-9412-4290-BB4B-85112F88857B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TM02900720[[fn=Intégrale]]</Template>
  <TotalTime>1304</TotalTime>
  <Words>1115</Words>
  <Application>Microsoft Office PowerPoint</Application>
  <PresentationFormat>Personnalisé</PresentationFormat>
  <Paragraphs>428</Paragraphs>
  <Slides>27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5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HDOfficeLightV0</vt:lpstr>
      <vt:lpstr>1_HDOfficeLightV0</vt:lpstr>
      <vt:lpstr>2_HDOfficeLightV0</vt:lpstr>
      <vt:lpstr>3_HDOfficeLightV0</vt:lpstr>
      <vt:lpstr>Métropolitain</vt:lpstr>
      <vt:lpstr>Bases microbiologiques du nouveau protocole Linézolide-Tazocilline®  Epidémiologie bactérienne des IOA au CHU de Rennes 2012-2017  </vt:lpstr>
      <vt:lpstr>1ère partie :   Epidémiologie bactérienne des IOA au CHU de Rennes 2012-2017 </vt:lpstr>
      <vt:lpstr>Matériels et méthodes</vt:lpstr>
      <vt:lpstr>Limites à considérer</vt:lpstr>
      <vt:lpstr>Résultats</vt:lpstr>
      <vt:lpstr>Présentation PowerPoint</vt:lpstr>
      <vt:lpstr>Distribution des espèces bactériennes au CHU de Rennes</vt:lpstr>
      <vt:lpstr>Présentation PowerPoint</vt:lpstr>
      <vt:lpstr>Présentation PowerPoint</vt:lpstr>
      <vt:lpstr>Présentation PowerPoint</vt:lpstr>
      <vt:lpstr>Etat des résistances au CHU de Rennes</vt:lpstr>
      <vt:lpstr>Etat des résistances au CHU de Rennes</vt:lpstr>
      <vt:lpstr>Etat des résistances au CHU de Rennes</vt:lpstr>
      <vt:lpstr>2ème partie :   Focus sur les résistances au Zyvoxid® (linézolide) et à la Tazocilline® (pipéracilline-tazobactam)</vt:lpstr>
      <vt:lpstr>Linézolide </vt:lpstr>
      <vt:lpstr>Mode d’action </vt:lpstr>
      <vt:lpstr>Mécanismes de résistance </vt:lpstr>
      <vt:lpstr>Présentation PowerPoint</vt:lpstr>
      <vt:lpstr>Résistances au CHU de Rennes</vt:lpstr>
      <vt:lpstr>Et ailleurs ?</vt:lpstr>
      <vt:lpstr>Présentation PowerPoint</vt:lpstr>
      <vt:lpstr>Pipéracilline-tazobactam </vt:lpstr>
      <vt:lpstr>Mode d’action </vt:lpstr>
      <vt:lpstr>Principaux mécanismes de résistance </vt:lpstr>
      <vt:lpstr>Résistances au CHU de Rennes</vt:lpstr>
      <vt:lpstr>Points à retenir</vt:lpstr>
      <vt:lpstr>Merci de votre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Matériels et méthodes</dc:title>
  <dc:creator>Eléna Guillotel</dc:creator>
  <cp:lastModifiedBy> UBACTVIRO</cp:lastModifiedBy>
  <cp:revision>98</cp:revision>
  <dcterms:created xsi:type="dcterms:W3CDTF">2018-03-19T17:59:02Z</dcterms:created>
  <dcterms:modified xsi:type="dcterms:W3CDTF">2018-03-21T16:59:04Z</dcterms:modified>
</cp:coreProperties>
</file>