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2"/>
    <p:restoredTop sz="68266"/>
  </p:normalViewPr>
  <p:slideViewPr>
    <p:cSldViewPr snapToGrid="0" snapToObjects="1">
      <p:cViewPr varScale="1">
        <p:scale>
          <a:sx n="56" d="100"/>
          <a:sy n="56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1797D-91F2-AC4E-B063-36705BD133F4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5F8A3-3B80-8F48-8E65-B64D5A7A3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35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Abstract</a:t>
            </a:r>
          </a:p>
          <a:p>
            <a:r>
              <a:rPr lang="fr-FR" dirty="0"/>
              <a:t>Background</a:t>
            </a:r>
          </a:p>
          <a:p>
            <a:r>
              <a:rPr lang="fr-FR" dirty="0"/>
              <a:t>A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compromise </a:t>
            </a:r>
            <a:r>
              <a:rPr lang="fr-FR" dirty="0" err="1"/>
              <a:t>receipt</a:t>
            </a:r>
            <a:r>
              <a:rPr lang="fr-FR" dirty="0"/>
              <a:t> of </a:t>
            </a:r>
            <a:r>
              <a:rPr lang="fr-FR" dirty="0" err="1"/>
              <a:t>recommended</a:t>
            </a:r>
            <a:r>
              <a:rPr lang="fr-FR" dirty="0"/>
              <a:t> </a:t>
            </a:r>
            <a:r>
              <a:rPr lang="fr-FR" dirty="0" err="1"/>
              <a:t>antibiotic</a:t>
            </a:r>
            <a:r>
              <a:rPr lang="fr-FR" dirty="0"/>
              <a:t> </a:t>
            </a:r>
            <a:r>
              <a:rPr lang="fr-FR" dirty="0" err="1"/>
              <a:t>prophylaxis</a:t>
            </a:r>
            <a:r>
              <a:rPr lang="fr-FR" dirty="0"/>
              <a:t> </a:t>
            </a:r>
            <a:r>
              <a:rPr lang="fr-FR" dirty="0" err="1"/>
              <a:t>intended</a:t>
            </a:r>
            <a:r>
              <a:rPr lang="fr-FR" dirty="0"/>
              <a:t> to </a:t>
            </a:r>
            <a:r>
              <a:rPr lang="fr-FR" dirty="0" err="1"/>
              <a:t>prevent</a:t>
            </a:r>
            <a:r>
              <a:rPr lang="fr-FR" dirty="0"/>
              <a:t> </a:t>
            </a:r>
            <a:r>
              <a:rPr lang="fr-FR" dirty="0" err="1"/>
              <a:t>surgical</a:t>
            </a:r>
            <a:r>
              <a:rPr lang="fr-FR" dirty="0"/>
              <a:t> site infections (</a:t>
            </a:r>
            <a:r>
              <a:rPr lang="fr-FR" dirty="0" err="1"/>
              <a:t>SSIs</a:t>
            </a:r>
            <a:r>
              <a:rPr lang="fr-FR" dirty="0"/>
              <a:t>). Most patients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are not </a:t>
            </a:r>
            <a:r>
              <a:rPr lang="fr-FR" dirty="0" err="1"/>
              <a:t>allergic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the impact of a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on the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SSIs</a:t>
            </a:r>
            <a:r>
              <a:rPr lang="fr-FR" dirty="0"/>
              <a:t>.</a:t>
            </a:r>
          </a:p>
          <a:p>
            <a:r>
              <a:rPr lang="fr-FR" dirty="0" err="1"/>
              <a:t>Methods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retrospective</a:t>
            </a:r>
            <a:r>
              <a:rPr lang="fr-FR" dirty="0"/>
              <a:t> </a:t>
            </a:r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of Massachusetts General </a:t>
            </a:r>
            <a:r>
              <a:rPr lang="fr-FR" dirty="0" err="1"/>
              <a:t>Hospital</a:t>
            </a:r>
            <a:r>
              <a:rPr lang="fr-FR" dirty="0"/>
              <a:t> hip </a:t>
            </a:r>
            <a:r>
              <a:rPr lang="fr-FR" dirty="0" err="1"/>
              <a:t>arthroplasty</a:t>
            </a:r>
            <a:r>
              <a:rPr lang="fr-FR" dirty="0"/>
              <a:t>, </a:t>
            </a:r>
            <a:r>
              <a:rPr lang="fr-FR" dirty="0" err="1"/>
              <a:t>knee</a:t>
            </a:r>
            <a:r>
              <a:rPr lang="fr-FR" dirty="0"/>
              <a:t> </a:t>
            </a:r>
            <a:r>
              <a:rPr lang="fr-FR" dirty="0" err="1"/>
              <a:t>arthroplasty</a:t>
            </a:r>
            <a:r>
              <a:rPr lang="fr-FR" dirty="0"/>
              <a:t>, </a:t>
            </a:r>
            <a:r>
              <a:rPr lang="fr-FR" dirty="0" err="1"/>
              <a:t>hysterectomy</a:t>
            </a:r>
            <a:r>
              <a:rPr lang="fr-FR" dirty="0"/>
              <a:t>, colon </a:t>
            </a:r>
            <a:r>
              <a:rPr lang="fr-FR" dirty="0" err="1"/>
              <a:t>surgery</a:t>
            </a:r>
            <a:r>
              <a:rPr lang="fr-FR" dirty="0"/>
              <a:t>, and </a:t>
            </a:r>
            <a:r>
              <a:rPr lang="fr-FR" dirty="0" err="1"/>
              <a:t>coronary</a:t>
            </a:r>
            <a:r>
              <a:rPr lang="fr-FR" dirty="0"/>
              <a:t> </a:t>
            </a:r>
            <a:r>
              <a:rPr lang="fr-FR" dirty="0" err="1"/>
              <a:t>artery</a:t>
            </a:r>
            <a:r>
              <a:rPr lang="fr-FR" dirty="0"/>
              <a:t> bypass </a:t>
            </a:r>
            <a:r>
              <a:rPr lang="fr-FR" dirty="0" err="1"/>
              <a:t>grafting</a:t>
            </a:r>
            <a:r>
              <a:rPr lang="fr-FR" dirty="0"/>
              <a:t> patients </a:t>
            </a:r>
            <a:r>
              <a:rPr lang="fr-FR" dirty="0" err="1"/>
              <a:t>from</a:t>
            </a:r>
            <a:r>
              <a:rPr lang="fr-FR" dirty="0"/>
              <a:t> 2010 to 2014,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patients </a:t>
            </a:r>
            <a:r>
              <a:rPr lang="fr-FR" dirty="0" err="1"/>
              <a:t>with</a:t>
            </a:r>
            <a:r>
              <a:rPr lang="fr-FR" dirty="0"/>
              <a:t> and </a:t>
            </a:r>
            <a:r>
              <a:rPr lang="fr-FR" dirty="0" err="1"/>
              <a:t>without</a:t>
            </a:r>
            <a:r>
              <a:rPr lang="fr-FR" dirty="0"/>
              <a:t> a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. The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an SSI, as </a:t>
            </a:r>
            <a:r>
              <a:rPr lang="fr-FR" dirty="0" err="1"/>
              <a:t>defined</a:t>
            </a:r>
            <a:r>
              <a:rPr lang="fr-FR" dirty="0"/>
              <a:t> by the </a:t>
            </a:r>
            <a:r>
              <a:rPr lang="fr-FR" dirty="0" err="1"/>
              <a:t>Centers</a:t>
            </a:r>
            <a:r>
              <a:rPr lang="fr-FR" dirty="0"/>
              <a:t> for </a:t>
            </a:r>
            <a:r>
              <a:rPr lang="fr-FR" dirty="0" err="1"/>
              <a:t>Disease</a:t>
            </a:r>
            <a:r>
              <a:rPr lang="fr-FR" dirty="0"/>
              <a:t> Control and </a:t>
            </a:r>
            <a:r>
              <a:rPr lang="fr-FR" dirty="0" err="1"/>
              <a:t>Prevention’s</a:t>
            </a:r>
            <a:r>
              <a:rPr lang="fr-FR" dirty="0"/>
              <a:t> National Healthcare </a:t>
            </a:r>
            <a:r>
              <a:rPr lang="fr-FR" dirty="0" err="1"/>
              <a:t>Safety</a:t>
            </a:r>
            <a:r>
              <a:rPr lang="fr-FR" dirty="0"/>
              <a:t> Network. The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perioperative</a:t>
            </a:r>
            <a:r>
              <a:rPr lang="fr-FR" dirty="0"/>
              <a:t> </a:t>
            </a:r>
            <a:r>
              <a:rPr lang="fr-FR" dirty="0" err="1"/>
              <a:t>antibiotic</a:t>
            </a:r>
            <a:r>
              <a:rPr lang="fr-FR" dirty="0"/>
              <a:t> use.</a:t>
            </a:r>
          </a:p>
          <a:p>
            <a:r>
              <a:rPr lang="fr-FR" dirty="0" err="1"/>
              <a:t>Results</a:t>
            </a:r>
            <a:endParaRPr lang="fr-FR" dirty="0"/>
          </a:p>
          <a:p>
            <a:r>
              <a:rPr lang="fr-FR" dirty="0"/>
              <a:t>Of 8385 patients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underwent</a:t>
            </a:r>
            <a:r>
              <a:rPr lang="fr-FR" dirty="0"/>
              <a:t> 9004 </a:t>
            </a:r>
            <a:r>
              <a:rPr lang="fr-FR" dirty="0" err="1"/>
              <a:t>procedures</a:t>
            </a:r>
            <a:r>
              <a:rPr lang="fr-FR" dirty="0"/>
              <a:t>, 922 (11%) </a:t>
            </a:r>
            <a:r>
              <a:rPr lang="fr-FR" dirty="0" err="1"/>
              <a:t>reported</a:t>
            </a:r>
            <a:r>
              <a:rPr lang="fr-FR" dirty="0"/>
              <a:t> a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, and 241 (2.7%) </a:t>
            </a:r>
            <a:r>
              <a:rPr lang="fr-FR" dirty="0" err="1"/>
              <a:t>had</a:t>
            </a:r>
            <a:r>
              <a:rPr lang="fr-FR" dirty="0"/>
              <a:t> an SSI. In </a:t>
            </a:r>
            <a:r>
              <a:rPr lang="fr-FR" dirty="0" err="1"/>
              <a:t>multivariable</a:t>
            </a:r>
            <a:r>
              <a:rPr lang="fr-FR" dirty="0"/>
              <a:t> </a:t>
            </a:r>
            <a:r>
              <a:rPr lang="fr-FR" dirty="0" err="1"/>
              <a:t>logistic</a:t>
            </a:r>
            <a:r>
              <a:rPr lang="fr-FR" dirty="0"/>
              <a:t> </a:t>
            </a:r>
            <a:r>
              <a:rPr lang="fr-FR" dirty="0" err="1"/>
              <a:t>regression</a:t>
            </a:r>
            <a:r>
              <a:rPr lang="fr-FR" dirty="0"/>
              <a:t>, patients </a:t>
            </a:r>
            <a:r>
              <a:rPr lang="fr-FR" dirty="0" err="1"/>
              <a:t>reporting</a:t>
            </a:r>
            <a:r>
              <a:rPr lang="fr-FR" dirty="0"/>
              <a:t> a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odds</a:t>
            </a:r>
            <a:r>
              <a:rPr lang="fr-FR" dirty="0"/>
              <a:t> (</a:t>
            </a:r>
            <a:r>
              <a:rPr lang="fr-FR" dirty="0" err="1"/>
              <a:t>adjusted</a:t>
            </a:r>
            <a:r>
              <a:rPr lang="fr-FR" dirty="0"/>
              <a:t> </a:t>
            </a:r>
            <a:r>
              <a:rPr lang="fr-FR" dirty="0" err="1"/>
              <a:t>odds</a:t>
            </a:r>
            <a:r>
              <a:rPr lang="fr-FR" dirty="0"/>
              <a:t> ratio, 1.51; 95% confidence </a:t>
            </a:r>
            <a:r>
              <a:rPr lang="fr-FR" dirty="0" err="1"/>
              <a:t>interval</a:t>
            </a:r>
            <a:r>
              <a:rPr lang="fr-FR" dirty="0"/>
              <a:t>, 1.02–2.22) of SSI.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reporters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administered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cefazolin</a:t>
            </a:r>
            <a:r>
              <a:rPr lang="fr-FR" dirty="0"/>
              <a:t> (12% vs 92%; </a:t>
            </a:r>
            <a:r>
              <a:rPr lang="fr-FR" i="1" dirty="0"/>
              <a:t>P</a:t>
            </a:r>
            <a:r>
              <a:rPr lang="fr-FR" dirty="0"/>
              <a:t> &lt; .001) and more </a:t>
            </a:r>
            <a:r>
              <a:rPr lang="fr-FR" dirty="0" err="1"/>
              <a:t>clindamycin</a:t>
            </a:r>
            <a:r>
              <a:rPr lang="fr-FR" dirty="0"/>
              <a:t> (49% vs 3%; </a:t>
            </a:r>
            <a:r>
              <a:rPr lang="fr-FR" i="1" dirty="0"/>
              <a:t>P</a:t>
            </a:r>
            <a:r>
              <a:rPr lang="fr-FR" dirty="0"/>
              <a:t> &lt; .001), </a:t>
            </a:r>
            <a:r>
              <a:rPr lang="fr-FR" dirty="0" err="1"/>
              <a:t>vancomycin</a:t>
            </a:r>
            <a:r>
              <a:rPr lang="fr-FR" dirty="0"/>
              <a:t> (35% vs 3%; </a:t>
            </a:r>
            <a:r>
              <a:rPr lang="fr-FR" i="1" dirty="0"/>
              <a:t>P</a:t>
            </a:r>
            <a:r>
              <a:rPr lang="fr-FR" dirty="0"/>
              <a:t> &lt; .001), and </a:t>
            </a:r>
            <a:r>
              <a:rPr lang="fr-FR" dirty="0" err="1"/>
              <a:t>gentamicin</a:t>
            </a:r>
            <a:r>
              <a:rPr lang="fr-FR" dirty="0"/>
              <a:t> (24% vs 3%; </a:t>
            </a:r>
            <a:r>
              <a:rPr lang="fr-FR" i="1" dirty="0"/>
              <a:t>P</a:t>
            </a:r>
            <a:r>
              <a:rPr lang="fr-FR" dirty="0"/>
              <a:t> &lt; .001)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a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. The </a:t>
            </a:r>
            <a:r>
              <a:rPr lang="fr-FR" dirty="0" err="1"/>
              <a:t>increased</a:t>
            </a:r>
            <a:r>
              <a:rPr lang="fr-FR" dirty="0"/>
              <a:t> SSI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entirely</a:t>
            </a:r>
            <a:r>
              <a:rPr lang="fr-FR" dirty="0"/>
              <a:t> </a:t>
            </a:r>
            <a:r>
              <a:rPr lang="fr-FR" dirty="0" err="1"/>
              <a:t>mediated</a:t>
            </a:r>
            <a:r>
              <a:rPr lang="fr-FR" dirty="0"/>
              <a:t> by the patients’ </a:t>
            </a:r>
            <a:r>
              <a:rPr lang="fr-FR" dirty="0" err="1"/>
              <a:t>receipt</a:t>
            </a:r>
            <a:r>
              <a:rPr lang="fr-FR" dirty="0"/>
              <a:t> of an alternative </a:t>
            </a:r>
            <a:r>
              <a:rPr lang="fr-FR" dirty="0" err="1"/>
              <a:t>perioperative</a:t>
            </a:r>
            <a:r>
              <a:rPr lang="fr-FR" dirty="0"/>
              <a:t> </a:t>
            </a:r>
            <a:r>
              <a:rPr lang="fr-FR" dirty="0" err="1"/>
              <a:t>antibiotic</a:t>
            </a:r>
            <a:r>
              <a:rPr lang="fr-FR" dirty="0"/>
              <a:t>; </a:t>
            </a:r>
            <a:r>
              <a:rPr lang="fr-FR" dirty="0" err="1"/>
              <a:t>between</a:t>
            </a:r>
            <a:r>
              <a:rPr lang="fr-FR" dirty="0"/>
              <a:t> 112 and 124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to </a:t>
            </a:r>
            <a:r>
              <a:rPr lang="fr-FR" dirty="0" err="1"/>
              <a:t>prevent</a:t>
            </a:r>
            <a:r>
              <a:rPr lang="fr-FR" dirty="0"/>
              <a:t> 1 SSI.</a:t>
            </a:r>
          </a:p>
          <a:p>
            <a:r>
              <a:rPr lang="fr-FR" dirty="0"/>
              <a:t>Conclusions</a:t>
            </a:r>
          </a:p>
          <a:p>
            <a:r>
              <a:rPr lang="fr-FR" dirty="0"/>
              <a:t>Patients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penicillin</a:t>
            </a:r>
            <a:r>
              <a:rPr lang="fr-FR" dirty="0"/>
              <a:t> </a:t>
            </a:r>
            <a:r>
              <a:rPr lang="fr-FR" dirty="0" err="1"/>
              <a:t>allergy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a 50%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odds</a:t>
            </a:r>
            <a:r>
              <a:rPr lang="fr-FR" dirty="0"/>
              <a:t> of SSI, </a:t>
            </a:r>
            <a:r>
              <a:rPr lang="fr-FR" dirty="0" err="1"/>
              <a:t>attributable</a:t>
            </a:r>
            <a:r>
              <a:rPr lang="fr-FR" dirty="0"/>
              <a:t> to the </a:t>
            </a:r>
            <a:r>
              <a:rPr lang="fr-FR" dirty="0" err="1"/>
              <a:t>receipt</a:t>
            </a:r>
            <a:r>
              <a:rPr lang="fr-FR" dirty="0"/>
              <a:t> of second-line </a:t>
            </a:r>
            <a:r>
              <a:rPr lang="fr-FR" dirty="0" err="1"/>
              <a:t>perioperative</a:t>
            </a:r>
            <a:r>
              <a:rPr lang="fr-FR" dirty="0"/>
              <a:t> </a:t>
            </a:r>
            <a:r>
              <a:rPr lang="fr-FR" dirty="0" err="1"/>
              <a:t>antibiotics</a:t>
            </a:r>
            <a:r>
              <a:rPr lang="fr-FR" dirty="0"/>
              <a:t>. Clarification of </a:t>
            </a:r>
            <a:r>
              <a:rPr lang="fr-FR" dirty="0" err="1"/>
              <a:t>penicillin</a:t>
            </a:r>
            <a:r>
              <a:rPr lang="fr-FR" dirty="0"/>
              <a:t> allergies as part of routine </a:t>
            </a:r>
            <a:r>
              <a:rPr lang="fr-FR" dirty="0" err="1"/>
              <a:t>preoperative</a:t>
            </a:r>
            <a:r>
              <a:rPr lang="fr-FR" dirty="0"/>
              <a:t> care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SSI </a:t>
            </a:r>
            <a:r>
              <a:rPr lang="fr-FR" dirty="0" err="1"/>
              <a:t>risk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F8A3-3B80-8F48-8E65-B64D5A7A39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2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objective.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association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airborne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colony-forming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(CFU) at incision sites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implantation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prostheses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incidence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incisional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prosthesis-related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infections. </a:t>
            </a:r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design. setting. patients. </a:t>
            </a:r>
            <a:endParaRPr lang="fr-FR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public institution. </a:t>
            </a:r>
            <a:endParaRPr lang="fr-FR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undergoing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hip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arthroplasty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spinal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bypass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implantation. </a:t>
            </a:r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1:1 ratio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intervention group or the control group.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(Air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System),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airborne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CFU at incision sites,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intervention group.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control group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routine operating room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conditions.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for 12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airborne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incision sites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incidence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incisional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prosthesis-related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infection. </a:t>
            </a:r>
            <a:endParaRPr lang="fr-FR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Data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294 patients, 148 in the intervention group and 146 in the control group. CFU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incision site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intervention group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control group (P &lt; .001).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airborne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CFU at the incision site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incidence of implant infection (P = .021).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Airborne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times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implant infection versus no implant infection. All 4 of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prosthesis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control group. </a:t>
            </a:r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airborne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incision site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effective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prosthesis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infections. Trial Registration: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clinicaltrials.gov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Identifier: NCT01610271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F8A3-3B80-8F48-8E65-B64D5A7A39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9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invasive dental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joint infection (PJI)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prophylactic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infection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unclear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participants. All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Taiwanese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(N=255,568)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knee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hip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arthroplasty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1997, and 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30, 2009,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dental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57,066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1:1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nondental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propensity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score, and index date. The dental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use 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nonuse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prophylactic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nonantibiotic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subcohorts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6,513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pairs. </a:t>
            </a:r>
            <a:endParaRPr lang="fr-FR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PJI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328 patients (0.57%) in the dental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348 patients (0.61%) in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nondental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between-cohort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1-year cumulative incidence (0.6%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P=.3).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Multivariate-adjusted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Cox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revealed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association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dental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PJI.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PJI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13 patients (0.2%) in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subcohort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12 patients (0.18%) in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nonantibiotic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subcohorts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 = .8).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Multivariate-adjusted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association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incidence of PJI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prophylactic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conclusions. The </a:t>
            </a:r>
            <a:r>
              <a:rPr lang="fr-FR" dirty="0" err="1"/>
              <a:t>risk</a:t>
            </a:r>
            <a:r>
              <a:rPr lang="fr-FR" dirty="0"/>
              <a:t> of PJI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dental </a:t>
            </a:r>
            <a:r>
              <a:rPr lang="fr-FR" dirty="0" err="1"/>
              <a:t>procedure</a:t>
            </a:r>
            <a:r>
              <a:rPr lang="fr-FR" dirty="0"/>
              <a:t> in patients </a:t>
            </a:r>
            <a:r>
              <a:rPr lang="fr-FR" dirty="0" err="1"/>
              <a:t>with</a:t>
            </a:r>
            <a:r>
              <a:rPr lang="fr-FR" dirty="0"/>
              <a:t> hip or </a:t>
            </a:r>
            <a:r>
              <a:rPr lang="fr-FR" dirty="0" err="1"/>
              <a:t>knee</a:t>
            </a:r>
            <a:r>
              <a:rPr lang="fr-FR" dirty="0"/>
              <a:t> replacement and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unaffected</a:t>
            </a:r>
            <a:r>
              <a:rPr lang="fr-FR" dirty="0"/>
              <a:t> by </a:t>
            </a:r>
            <a:r>
              <a:rPr lang="fr-FR" dirty="0" err="1"/>
              <a:t>antibiotic</a:t>
            </a:r>
            <a:r>
              <a:rPr lang="fr-FR" dirty="0"/>
              <a:t> </a:t>
            </a:r>
            <a:r>
              <a:rPr lang="fr-FR" dirty="0" err="1"/>
              <a:t>prophylaxis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F8A3-3B80-8F48-8E65-B64D5A7A39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01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Streptococci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not an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infrequent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of periprosthetic joint infection (PJI). Management by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debridement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anti-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implant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retention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(DAIR)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good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prognosis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the real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likelihood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multicenter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international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2003–2012. Eligible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streptococcal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PJI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DAIR. 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endpoint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infection, </a:t>
            </a:r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relapse/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infection, or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salvage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462 cases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72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50% men). 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Streptococcus aga- </a:t>
            </a:r>
            <a:endParaRPr lang="fr-FR" dirty="0"/>
          </a:p>
          <a:p>
            <a:r>
              <a:rPr lang="fr-F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lactiae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(34%), and 52% of all cases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hematogenous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β-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lactams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37% of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rifampin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evaluable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444 patients: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187 (42.1%; 95% con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37.5%–46.7%) a er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62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debridement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for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802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Independent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tors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hazard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ratios)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rheumatoid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(2.36),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post-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 (2.20),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bacteremia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(1.69). Independent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predictors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exchange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removable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components (0.60),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rifampin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(0.98 per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long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(≥21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β-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lactams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monotherapy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(0.48) or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rifampin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(0.34).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F8A3-3B80-8F48-8E65-B64D5A7A396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2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81646-F66F-AF40-AC07-F2370C605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B375FF-DE85-3146-83D6-563A9A23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9D920A-0A86-1D4B-8604-963D9EA3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919BF-3569-4E49-95F4-84A34458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48E9F-F92E-CE4A-A018-4988999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54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CE443-F405-F142-A2B7-96CF3CEB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896176-EAB1-9C40-85F7-594B225A8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34230-E900-B14C-B0EC-8305F294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AE1A5-360B-DB48-96FA-BA00B9BF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A3AEA0-C632-394D-8E40-27F95AAB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71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440BE7-4FAE-9242-9FBE-932CA0FBD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0B29D-F458-6248-A809-D8B017EA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1A4A0-C543-3743-BE18-988A6FC5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D5942-8EDE-5947-A6D6-12DDAA4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8C889-2CFA-284E-B101-DEA56C6F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61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42821-88FA-6740-81F6-FD6858EB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20A75-2C96-3740-A97E-F8BD38CF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87AE3-DA89-314B-9319-F55013B5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82190-2FCF-B14D-8F07-CD45B411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D5809-2B15-4E48-8A83-0C49DD78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01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DB37E-8DEF-F448-8B84-9D880A9F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95FA61-786F-744E-AAFD-02FB9936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49FC13-AB65-8E45-859F-928D37C8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E28B1-1474-2045-8566-61E45C90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485A13-6C56-5E4A-B372-6AA4B32D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7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7A485-B0BC-7640-81AA-80FA8D34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AB095-FB3E-0A42-8C20-35D31A491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154DD9-054A-6648-BAD8-F030275E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17AEA-C8F1-934E-AAF0-93A2AA4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DFB7D-EAB7-194D-B86B-19E06EE9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39A8BD-D78A-E046-97E8-F613572B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209EF-F3B3-AD47-9D43-F74C6E36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560129-615D-184C-8D1B-180B45935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9C90E2-E995-4643-9483-936A3AD1C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5A1B4A-0CD6-AD48-B872-CDA68A50B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0CB1D4-5480-B347-8E60-5920C4E8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8938B5-28E3-2F43-B7E2-D4BDEB9D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F54B4-C78D-9F4C-988B-DB9C7415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C6970B-BEE9-D646-9B0F-EEDB1BC3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84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59D5B-4C5B-484F-8015-DF118077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11DA42-0B39-CD45-8258-B450BC52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04B621-4C4E-4648-B55C-645FA085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B4444A-8F81-3449-BC3A-565C2CD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08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A1203E-435C-ED49-8023-81D3D3AB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963821-D039-3C4A-B9D6-BBB2D299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68065E-4D68-9948-8AC8-148F3588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4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EDD5B-FBFE-B342-B4EF-D554E3E8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279449-BF79-D34F-A658-8F5B9FF8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2C7154-A3E2-1E44-982E-090C545A2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71D7C8-9CA0-D045-9B7B-03C18345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D5A8FC-32C6-A843-9924-B0EDE28F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F27B8F-1794-C243-82AE-CCA82510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96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4EEFB-674B-9D4B-BBA7-6CF509C4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0E6741D-19F4-D243-8333-DCD861F93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491EAF-520F-2A49-8328-489B82E40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E4E830-E728-804C-B739-9604B083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D71801-B066-9248-86EB-7957AB9B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3DDDFC-2345-0948-91E3-9567DE1A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86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1EFF2F-0624-2247-9726-8F1616FE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CB81E9-45FD-424F-A41B-C8DEF647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F321F-9033-B04F-91D7-353D1DA75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CCFB-CA9B-8E46-BF9E-DF29B7591ED8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C8E66B-F8D1-7E47-B172-6CF55B471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FD4B2-DB7F-0F47-B76E-5BF9C76B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F449-1C72-D342-BB36-E05BBBF3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7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2C043-8B60-2445-A7A6-9B3FBA0F9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Soirée de bibliographie du CRIOGO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91CCAE-01FC-7C4E-A5C8-EF7040C13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6800"/>
            <a:ext cx="9144000" cy="2730500"/>
          </a:xfrm>
        </p:spPr>
        <p:txBody>
          <a:bodyPr>
            <a:normAutofit/>
          </a:bodyPr>
          <a:lstStyle/>
          <a:p>
            <a:r>
              <a:rPr lang="fr-FR" dirty="0"/>
              <a:t>21 mars 2018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600" i="1" dirty="0"/>
              <a:t>Bibliographie générale – Dr Cédric Arvieux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29345D-16B3-3640-AE77-C1107020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33362"/>
            <a:ext cx="4233180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BF94F-7146-BE48-8E0D-BD394CF3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BCBEF33-74AE-4045-871E-0F17E0F0A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700" y="175323"/>
            <a:ext cx="7721600" cy="250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28C61E-0450-6B4F-AE15-FB561ADEAED4}"/>
              </a:ext>
            </a:extLst>
          </p:cNvPr>
          <p:cNvSpPr txBox="1"/>
          <p:nvPr/>
        </p:nvSpPr>
        <p:spPr>
          <a:xfrm>
            <a:off x="1104900" y="3390900"/>
            <a:ext cx="8801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2010-2014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9004 chirurgies pour 8385 patients, dont 922 (11%)  »allergiques » à la pénicilline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241 infections de sites opératoires (2,7%)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Les patients rapportant une histoire d’allergie à la pénicilline ont 50% de majoration de risque de faire une infection de site opératoire (OR : 1,51 IC</a:t>
            </a:r>
            <a:r>
              <a:rPr lang="fr-FR" b="1" baseline="-25000" dirty="0"/>
              <a:t>95</a:t>
            </a:r>
            <a:r>
              <a:rPr lang="fr-FR" b="1" dirty="0"/>
              <a:t> 1,02-2,20)</a:t>
            </a:r>
            <a:endParaRPr lang="fr-FR" b="1" baseline="-25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7ECDD2-2FAC-2143-8519-5991B10CC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384" y="365125"/>
            <a:ext cx="1549396" cy="44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17D45-CF8C-5444-86B3-7B3B0113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E2A1C7-B9A5-754A-AFD2-44D33B8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6" y="365125"/>
            <a:ext cx="7380076" cy="262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116C1B-7DB1-1D4E-89F0-BD3D781D140B}"/>
              </a:ext>
            </a:extLst>
          </p:cNvPr>
          <p:cNvSpPr txBox="1"/>
          <p:nvPr/>
        </p:nvSpPr>
        <p:spPr>
          <a:xfrm>
            <a:off x="838200" y="3579532"/>
            <a:ext cx="6629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Essai randomisé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300 patients (prothèses de hanche, matériel rachidien, prothèse vasculaires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« l’Air </a:t>
            </a:r>
            <a:r>
              <a:rPr lang="fr-FR" dirty="0" err="1"/>
              <a:t>Barrier</a:t>
            </a:r>
            <a:r>
              <a:rPr lang="fr-FR" dirty="0"/>
              <a:t> System » versus soins habituels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 Le nombre de CFU au site opératoire est diminuée dans le groupe « ABS » (p&lt;0,01)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 Le nombre de CFU est </a:t>
            </a:r>
            <a:r>
              <a:rPr lang="fr-FR" dirty="0" err="1">
                <a:sym typeface="Wingdings" pitchFamily="2" charset="2"/>
              </a:rPr>
              <a:t>prédicitif</a:t>
            </a:r>
            <a:r>
              <a:rPr lang="fr-FR" dirty="0">
                <a:sym typeface="Wingdings" pitchFamily="2" charset="2"/>
              </a:rPr>
              <a:t> de l’infection : 4 fois plus de CFU dans les 4 infections de prothèses rapportées.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100% des 4 infections dans le groupe contrôle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EA8C43-566D-F744-B0A6-E40777BD3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362" y="2849954"/>
            <a:ext cx="4423844" cy="34600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5C6325-68C8-1844-A533-39626939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384" y="365125"/>
            <a:ext cx="1549396" cy="44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48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0E492-207C-CD40-871D-9DB32504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BE89DE-5FED-4347-BA77-275346A25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728" y="188325"/>
            <a:ext cx="7942987" cy="275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96194-03C5-EC4D-B576-76F65C129BE0}"/>
              </a:ext>
            </a:extLst>
          </p:cNvPr>
          <p:cNvSpPr/>
          <p:nvPr/>
        </p:nvSpPr>
        <p:spPr>
          <a:xfrm>
            <a:off x="168728" y="1883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dirty="0"/>
              <a:t>Infect Control </a:t>
            </a:r>
            <a:r>
              <a:rPr lang="fr-FR" dirty="0" err="1"/>
              <a:t>Hosp</a:t>
            </a:r>
            <a:r>
              <a:rPr lang="fr-FR" dirty="0"/>
              <a:t> </a:t>
            </a:r>
            <a:r>
              <a:rPr lang="fr-FR" dirty="0" err="1"/>
              <a:t>Epidemiol</a:t>
            </a:r>
            <a:r>
              <a:rPr lang="fr-FR" dirty="0"/>
              <a:t> 2016;1–8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C004D2-B3D6-7A42-9523-25ADE3ED1812}"/>
              </a:ext>
            </a:extLst>
          </p:cNvPr>
          <p:cNvSpPr txBox="1"/>
          <p:nvPr/>
        </p:nvSpPr>
        <p:spPr>
          <a:xfrm>
            <a:off x="838200" y="3579532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de cohorte </a:t>
            </a:r>
            <a:r>
              <a:rPr lang="fr-FR" dirty="0" err="1"/>
              <a:t>retrospective</a:t>
            </a:r>
            <a:r>
              <a:rPr lang="fr-FR" dirty="0"/>
              <a:t>, 1997 –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Screening : 255 568 taiwanais ayant eu une PTG ou 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57 066 porteurs de prothèse ont reçu des soins dentaires, apparié 1:1 à des sujets sans procédure dentai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Appariement secondaire sur l’</a:t>
            </a:r>
            <a:r>
              <a:rPr lang="fr-FR" dirty="0" err="1"/>
              <a:t>antibiothéprophylaxie</a:t>
            </a:r>
            <a:r>
              <a:rPr lang="fr-FR" dirty="0"/>
              <a:t> au cours des soins dentaires (6 513 personnes)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 328 patients (0.57%) ont eu une infection de prothèse dans le groupe soins dentaires versus 338 (0,61%) dans le groupe comparateur. </a:t>
            </a:r>
            <a:r>
              <a:rPr lang="fr-FR" b="1" dirty="0">
                <a:sym typeface="Wingdings" pitchFamily="2" charset="2"/>
              </a:rPr>
              <a:t>L’incidence cumulée à un an après les soins est de 0.6% dans les deux groupes et elle n‘est pas influencée par l’antibioprophylaxie avant les soins dentaires.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3A7059-EE21-6D45-905A-09012644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384" y="365125"/>
            <a:ext cx="1549396" cy="44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00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9C20E-6167-8547-ADFA-D718A100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6318793-D2ED-9449-82F1-E06B91E01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054" y="160110"/>
            <a:ext cx="7079930" cy="331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11B9DA-1E39-924E-962C-67C11C4A4E3B}"/>
              </a:ext>
            </a:extLst>
          </p:cNvPr>
          <p:cNvSpPr txBox="1"/>
          <p:nvPr/>
        </p:nvSpPr>
        <p:spPr>
          <a:xfrm>
            <a:off x="838200" y="3579532"/>
            <a:ext cx="955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de cohorte rétrospective, 2003 – 2012. C</a:t>
            </a:r>
            <a:r>
              <a:rPr lang="fr-FR" dirty="0">
                <a:sym typeface="Wingdings" pitchFamily="2" charset="2"/>
              </a:rPr>
              <a:t>ritère d’inclusion : infection de prothèse à Streptococcus traitée avec rétention de l’implant.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472 patients, Age médian 72 ans, 50% d’hommes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Wingdings" pitchFamily="2" charset="2"/>
              </a:rPr>
              <a:t>Strepto</a:t>
            </a:r>
            <a:r>
              <a:rPr lang="fr-FR" dirty="0">
                <a:sym typeface="Wingdings" pitchFamily="2" charset="2"/>
              </a:rPr>
              <a:t> le + fréquent : </a:t>
            </a:r>
            <a:r>
              <a:rPr lang="fr-FR" i="1" dirty="0">
                <a:sym typeface="Wingdings" pitchFamily="2" charset="2"/>
              </a:rPr>
              <a:t>S. </a:t>
            </a:r>
            <a:r>
              <a:rPr lang="fr-FR" i="1" dirty="0" err="1">
                <a:sym typeface="Wingdings" pitchFamily="2" charset="2"/>
              </a:rPr>
              <a:t>agalactiae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dirty="0">
                <a:sym typeface="Wingdings" pitchFamily="2" charset="2"/>
              </a:rPr>
              <a:t>(34%), avec bactériémie fréquente.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L’évolution est évaluable pour 444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itchFamily="2" charset="2"/>
              </a:rPr>
              <a:t>42,1% d’échec 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1D220-9A97-EF40-A7BF-88BBC3081180}"/>
              </a:ext>
            </a:extLst>
          </p:cNvPr>
          <p:cNvSpPr/>
          <p:nvPr/>
        </p:nvSpPr>
        <p:spPr>
          <a:xfrm>
            <a:off x="343054" y="5366830"/>
            <a:ext cx="400034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itchFamily="2" charset="2"/>
              </a:rPr>
              <a:t>Facteurs de risque: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PR (2.36)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Infection tardive (2.20)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Bactériémie (1.69)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C8A2A-54DF-5543-9308-E6A4A5BC992C}"/>
              </a:ext>
            </a:extLst>
          </p:cNvPr>
          <p:cNvSpPr/>
          <p:nvPr/>
        </p:nvSpPr>
        <p:spPr>
          <a:xfrm>
            <a:off x="5867554" y="5366830"/>
            <a:ext cx="5841846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itchFamily="2" charset="2"/>
              </a:rPr>
              <a:t>Facteurs favorables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Changement des pièces mobiles (0,6)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Utilisation de la rifampicine </a:t>
            </a:r>
            <a:r>
              <a:rPr lang="fr-FR" sz="1200" dirty="0">
                <a:sym typeface="Wingdings" pitchFamily="2" charset="2"/>
              </a:rPr>
              <a:t>(.98 par jour de traitement pendant les 30 premiers jours)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Traitements prolongés (&gt;21 jours) par B-</a:t>
            </a:r>
            <a:r>
              <a:rPr lang="fr-FR" dirty="0" err="1">
                <a:sym typeface="Wingdings" pitchFamily="2" charset="2"/>
              </a:rPr>
              <a:t>lacatamines</a:t>
            </a:r>
            <a:endParaRPr lang="fr-FR" dirty="0">
              <a:sym typeface="Wingdings" pitchFamily="2" charset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981D92-F0B4-2A42-AC61-89213F9F0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384" y="365125"/>
            <a:ext cx="1549396" cy="44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105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950</Words>
  <Application>Microsoft Macintosh PowerPoint</Application>
  <PresentationFormat>Grand écran</PresentationFormat>
  <Paragraphs>66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Soirée de bibliographie du CRIOGO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Arvieux</dc:creator>
  <cp:lastModifiedBy>Cedric Arvieux</cp:lastModifiedBy>
  <cp:revision>10</cp:revision>
  <dcterms:created xsi:type="dcterms:W3CDTF">2018-03-20T20:40:30Z</dcterms:created>
  <dcterms:modified xsi:type="dcterms:W3CDTF">2018-03-22T16:12:56Z</dcterms:modified>
</cp:coreProperties>
</file>