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2" r:id="rId13"/>
    <p:sldId id="273" r:id="rId14"/>
    <p:sldId id="275" r:id="rId15"/>
    <p:sldId id="271" r:id="rId16"/>
    <p:sldId id="270" r:id="rId17"/>
    <p:sldId id="267" r:id="rId1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>
      <p:cViewPr>
        <p:scale>
          <a:sx n="70" d="100"/>
          <a:sy n="70" d="100"/>
        </p:scale>
        <p:origin x="-1974" y="-72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c:style val="2"/>
  <c:chart>
    <c:autoTitleDeleted val="1"/>
    <c:plotArea>
      <c:layout>
        <c:manualLayout>
          <c:xMode val="edge"/>
          <c:yMode val="edge"/>
          <c:x val="0.02"/>
          <c:y val="7.0386663579532299E-2"/>
          <c:w val="0.72175999999999996"/>
          <c:h val="0.90962414139075409"/>
        </c:manualLayout>
      </c:layout>
      <c:pieChart>
        <c:varyColors val="1"/>
        <c:ser>
          <c:idx val="0"/>
          <c:order val="0"/>
          <c:tx>
            <c:v/>
          </c:tx>
          <c:dPt>
            <c:idx val="0"/>
            <c:bubble3D val="0"/>
            <c:spPr>
              <a:solidFill>
                <a:srgbClr val="0045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F-4FDD-BF92-C4E213F98CAF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F-4FDD-BF92-C4E213F98CAF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9F-4FDD-BF92-C4E213F98CAF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9F-4FDD-BF92-C4E213F98CAF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9F-4FDD-BF92-C4E213F98CAF}"/>
              </c:ext>
            </c:extLst>
          </c:dPt>
          <c:dPt>
            <c:idx val="5"/>
            <c:bubble3D val="0"/>
            <c:spPr>
              <a:solidFill>
                <a:srgbClr val="83CA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9F-4FDD-BF92-C4E213F98CAF}"/>
              </c:ext>
            </c:extLst>
          </c:dPt>
          <c:dPt>
            <c:idx val="6"/>
            <c:bubble3D val="0"/>
            <c:spPr>
              <a:solidFill>
                <a:srgbClr val="31400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9F-4FDD-BF92-C4E213F98CAF}"/>
              </c:ext>
            </c:extLst>
          </c:dPt>
          <c:dPt>
            <c:idx val="7"/>
            <c:bubble3D val="0"/>
            <c:spPr>
              <a:solidFill>
                <a:srgbClr val="AE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9F-4FDD-BF92-C4E213F98CAF}"/>
              </c:ext>
            </c:extLst>
          </c:dPt>
          <c:dPt>
            <c:idx val="8"/>
            <c:bubble3D val="0"/>
            <c:spPr>
              <a:solidFill>
                <a:srgbClr val="4B1F6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69F-4FDD-BF92-C4E213F98CAF}"/>
              </c:ext>
            </c:extLst>
          </c:dPt>
          <c:dPt>
            <c:idx val="9"/>
            <c:bubble3D val="0"/>
            <c:spPr>
              <a:solidFill>
                <a:srgbClr val="FF950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69F-4FDD-BF92-C4E213F98CAF}"/>
              </c:ext>
            </c:extLst>
          </c:dPt>
          <c:cat>
            <c:strLit>
              <c:ptCount val="10"/>
              <c:pt idx="0">
                <c:v>SAMS</c:v>
              </c:pt>
              <c:pt idx="1">
                <c:v>SARM</c:v>
              </c:pt>
              <c:pt idx="2">
                <c:v>SEMS</c:v>
              </c:pt>
              <c:pt idx="3">
                <c:v>SERM</c:v>
              </c:pt>
              <c:pt idx="4">
                <c:v>Autres SCN</c:v>
              </c:pt>
              <c:pt idx="5">
                <c:v>Streptocoques</c:v>
              </c:pt>
              <c:pt idx="6">
                <c:v>Enterocoques</c:v>
              </c:pt>
              <c:pt idx="7">
                <c:v>BGN</c:v>
              </c:pt>
              <c:pt idx="8">
                <c:v>P. Aeruginosa</c:v>
              </c:pt>
              <c:pt idx="9">
                <c:v>Autres</c:v>
              </c:pt>
            </c:strLit>
          </c:cat>
          <c:val>
            <c:numLit>
              <c:formatCode>General</c:formatCode>
              <c:ptCount val="10"/>
              <c:pt idx="0">
                <c:v>44.6</c:v>
              </c:pt>
              <c:pt idx="1">
                <c:v>6.6</c:v>
              </c:pt>
              <c:pt idx="2">
                <c:v>4.5</c:v>
              </c:pt>
              <c:pt idx="3">
                <c:v>0</c:v>
              </c:pt>
              <c:pt idx="4">
                <c:v>6.6</c:v>
              </c:pt>
              <c:pt idx="5">
                <c:v>8.9</c:v>
              </c:pt>
              <c:pt idx="6">
                <c:v>6.6</c:v>
              </c:pt>
              <c:pt idx="7">
                <c:v>15.5</c:v>
              </c:pt>
              <c:pt idx="8">
                <c:v>4.5</c:v>
              </c:pt>
              <c:pt idx="9">
                <c:v>2.2000000000000002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69F-4FDD-BF92-C4E213F98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c:style val="2"/>
  <c:chart>
    <c:autoTitleDeleted val="1"/>
    <c:plotArea>
      <c:layout>
        <c:manualLayout>
          <c:xMode val="edge"/>
          <c:yMode val="edge"/>
          <c:x val="2.0000004240883003E-2"/>
          <c:y val="7.0365464038026959E-2"/>
          <c:w val="0.73267169903980056"/>
          <c:h val="0.90968574941340474"/>
        </c:manualLayout>
      </c:layout>
      <c:pieChart>
        <c:varyColors val="1"/>
        <c:ser>
          <c:idx val="0"/>
          <c:order val="0"/>
          <c:tx>
            <c:v/>
          </c:tx>
          <c:dPt>
            <c:idx val="0"/>
            <c:bubble3D val="0"/>
            <c:spPr>
              <a:solidFill>
                <a:srgbClr val="0045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E6-4967-B335-B66819EA54B4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E6-4967-B335-B66819EA54B4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E6-4967-B335-B66819EA54B4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E6-4967-B335-B66819EA54B4}"/>
              </c:ext>
            </c:extLst>
          </c:dPt>
          <c:dPt>
            <c:idx val="4"/>
            <c:bubble3D val="0"/>
            <c:spPr>
              <a:solidFill>
                <a:srgbClr val="7E00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E6-4967-B335-B66819EA54B4}"/>
              </c:ext>
            </c:extLst>
          </c:dPt>
          <c:dPt>
            <c:idx val="5"/>
            <c:bubble3D val="0"/>
            <c:spPr>
              <a:solidFill>
                <a:srgbClr val="83CA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E6-4967-B335-B66819EA54B4}"/>
              </c:ext>
            </c:extLst>
          </c:dPt>
          <c:dPt>
            <c:idx val="6"/>
            <c:bubble3D val="0"/>
            <c:spPr>
              <a:solidFill>
                <a:srgbClr val="31400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E6-4967-B335-B66819EA54B4}"/>
              </c:ext>
            </c:extLst>
          </c:dPt>
          <c:dPt>
            <c:idx val="7"/>
            <c:bubble3D val="0"/>
            <c:spPr>
              <a:solidFill>
                <a:srgbClr val="AE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E6-4967-B335-B66819EA54B4}"/>
              </c:ext>
            </c:extLst>
          </c:dPt>
          <c:dPt>
            <c:idx val="8"/>
            <c:bubble3D val="0"/>
            <c:spPr>
              <a:solidFill>
                <a:srgbClr val="4B1F6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CE6-4967-B335-B66819EA54B4}"/>
              </c:ext>
            </c:extLst>
          </c:dPt>
          <c:dPt>
            <c:idx val="9"/>
            <c:bubble3D val="0"/>
            <c:spPr>
              <a:solidFill>
                <a:srgbClr val="FF950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CE6-4967-B335-B66819EA54B4}"/>
              </c:ext>
            </c:extLst>
          </c:dPt>
          <c:cat>
            <c:strLit>
              <c:ptCount val="10"/>
              <c:pt idx="0">
                <c:v>SAMS</c:v>
              </c:pt>
              <c:pt idx="1">
                <c:v>SARM</c:v>
              </c:pt>
              <c:pt idx="2">
                <c:v>SEMS</c:v>
              </c:pt>
              <c:pt idx="3">
                <c:v>SERM</c:v>
              </c:pt>
              <c:pt idx="4">
                <c:v>Autres SCN</c:v>
              </c:pt>
              <c:pt idx="5">
                <c:v>Streptocoques</c:v>
              </c:pt>
              <c:pt idx="6">
                <c:v>Enterocoques</c:v>
              </c:pt>
              <c:pt idx="7">
                <c:v>BGN</c:v>
              </c:pt>
              <c:pt idx="8">
                <c:v>P. Aeruginosa</c:v>
              </c:pt>
              <c:pt idx="9">
                <c:v>Autres</c:v>
              </c:pt>
            </c:strLit>
          </c:cat>
          <c:val>
            <c:numLit>
              <c:formatCode>General</c:formatCode>
              <c:ptCount val="10"/>
              <c:pt idx="0">
                <c:v>29.6</c:v>
              </c:pt>
              <c:pt idx="1">
                <c:v>9.1999999999999993</c:v>
              </c:pt>
              <c:pt idx="2">
                <c:v>0</c:v>
              </c:pt>
              <c:pt idx="3">
                <c:v>13</c:v>
              </c:pt>
              <c:pt idx="4">
                <c:v>14.8</c:v>
              </c:pt>
              <c:pt idx="5">
                <c:v>14.8</c:v>
              </c:pt>
              <c:pt idx="6">
                <c:v>3.7</c:v>
              </c:pt>
              <c:pt idx="7">
                <c:v>13</c:v>
              </c:pt>
              <c:pt idx="8">
                <c:v>1.9</c:v>
              </c:pt>
              <c:pt idx="9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CE6-4967-B335-B66819EA5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6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8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CEFC537-B57D-44B8-AACC-A327A2F8E84E}" type="slidenum">
              <a:t>‹N°›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Espace réservé de l'en-tête 1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Espace réservé de la date 2"/>
          <p:cNvSpPr txBox="1">
            <a:spLocks noGrp="1"/>
          </p:cNvSpPr>
          <p:nvPr>
            <p:ph type="dt" sz="quarter" idx="7"/>
          </p:nvPr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7EDA8A2-F717-43D6-BC25-DAD68210FD66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Espace réservé du pied de page 3"/>
          <p:cNvSpPr txBox="1">
            <a:spLocks noGrp="1"/>
          </p:cNvSpPr>
          <p:nvPr>
            <p:ph type="ftr" sz="quarter" idx="9"/>
          </p:nvPr>
        </p:nvSpPr>
        <p:spPr>
          <a:xfrm>
            <a:off x="0" y="1015524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numéro de diapositive 4"/>
          <p:cNvSpPr txBox="1">
            <a:spLocks noGrp="1"/>
          </p:cNvSpPr>
          <p:nvPr>
            <p:ph type="sldNum" sz="quarter" idx="8"/>
          </p:nvPr>
        </p:nvSpPr>
        <p:spPr>
          <a:xfrm>
            <a:off x="4281480" y="1015524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66FE26-C242-4093-A95E-97D8053F2706}" type="slidenum">
              <a:t>‹N°›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632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7648426-0164-4146-B8F9-B1A4D10F53EC}" type="datetime1">
              <a:rPr lang="fr-FR"/>
              <a:pPr lvl="0"/>
              <a:t>21/03/2018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839" y="1336680"/>
            <a:ext cx="4809960" cy="36082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755639" y="5145120"/>
            <a:ext cx="6048360" cy="4210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'image des diapositives 7"/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Espace réservé des notes 8"/>
          <p:cNvSpPr txBox="1">
            <a:spLocks noGrp="1"/>
          </p:cNvSpPr>
          <p:nvPr>
            <p:ph type="body" sz="quarter" idx="4294967295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fr-FR"/>
          </a:p>
        </p:txBody>
      </p:sp>
      <p:sp>
        <p:nvSpPr>
          <p:cNvPr id="8" name="Espace réservé de l'en-tête 9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e la date 10"/>
          <p:cNvSpPr txBox="1">
            <a:spLocks noGrp="1"/>
          </p:cNvSpPr>
          <p:nvPr>
            <p:ph type="dt" sz="quarter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pied de page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numéro de diapositive 12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078AFF5-69F8-4DB7-8F09-974677F51810}" type="slidenum">
              <a:t>‹N°›</a:t>
            </a:fld>
            <a:endParaRPr lang="fr-FR"/>
          </a:p>
        </p:txBody>
      </p:sp>
      <p:sp>
        <p:nvSpPr>
          <p:cNvPr id="12" name="Espace réservé du pied de page 5"/>
          <p:cNvSpPr txBox="1">
            <a:spLocks noGrp="1"/>
          </p:cNvSpPr>
          <p:nvPr>
            <p:ph type="ftr" sz="quarter" idx="9"/>
          </p:nvPr>
        </p:nvSpPr>
        <p:spPr>
          <a:xfrm>
            <a:off x="0" y="1015524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numéro de diapositive 6"/>
          <p:cNvSpPr txBox="1">
            <a:spLocks noGrp="1"/>
          </p:cNvSpPr>
          <p:nvPr>
            <p:ph type="sldNum" sz="quarter" idx="8"/>
          </p:nvPr>
        </p:nvSpPr>
        <p:spPr>
          <a:xfrm>
            <a:off x="4281480" y="1015524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9BD48AE-A574-4E63-B442-5C640EF5E18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8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095C76F-941E-4DBB-BE66-411626665614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B003C96-5F7C-4DE7-AAC7-CE2385E6BAD1}" type="slidenum">
              <a:t>1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DEB78FC-5AD1-4AB0-8F05-8406C2B93972}" type="slidenum">
              <a:t>1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r>
              <a:rPr lang="fr-FR" dirty="0"/>
              <a:t>15 pays, </a:t>
            </a:r>
            <a:r>
              <a:rPr lang="fr-FR" dirty="0" err="1"/>
              <a:t>Memes</a:t>
            </a:r>
            <a:r>
              <a:rPr lang="fr-FR" dirty="0"/>
              <a:t> critères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20 changements de prothèse en 1 temps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78 en 2 temps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7 ablations définitives de la prothèse</a:t>
            </a:r>
          </a:p>
          <a:p>
            <a:pPr marL="457200" lvl="1" indent="0">
              <a:buFontTx/>
              <a:buNone/>
            </a:pPr>
            <a:r>
              <a:rPr lang="fr-FR" dirty="0"/>
              <a:t>Différences non retrouvées en appariement</a:t>
            </a:r>
          </a:p>
        </p:txBody>
      </p:sp>
    </p:spTree>
    <p:extLst>
      <p:ext uri="{BB962C8B-B14F-4D97-AF65-F5344CB8AC3E}">
        <p14:creationId xmlns:p14="http://schemas.microsoft.com/office/powerpoint/2010/main" val="15841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différence significative 1 temps vs 2 temps</a:t>
            </a:r>
          </a:p>
          <a:p>
            <a:r>
              <a:rPr lang="fr-FR" dirty="0"/>
              <a:t>Types d’échec les plus fréquents pour DAIR : nécessité antibiothérapie suspensive ou rechute durant le suivi (vs réinfection à autre germe et décès lié à l’infection pour PEC non conservatrice). Mais pas plus de mort liée à l’infection entre les 2 groupes</a:t>
            </a:r>
          </a:p>
          <a:p>
            <a:r>
              <a:rPr lang="fr-FR" dirty="0"/>
              <a:t>Quasi toujours bactériémie dans les cas de décès</a:t>
            </a:r>
          </a:p>
          <a:p>
            <a:r>
              <a:rPr lang="fr-FR" dirty="0"/>
              <a:t>Changement des pièces mobiles (facteur protecteur OR = 0,35) : 36,4% d’échec contre 52,4% en l’absence de changement. Mais toujours bien au dessus des 24,8% en cas de changement de prothèse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078AFF5-69F8-4DB7-8F09-974677F51810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9BD48AE-A574-4E63-B442-5C640EF5E18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7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Infection SA : risque échec tardif, autres : risque échec précoce (plutôt nécessité retrait de la prothèse, et décès dus à l’infection)</a:t>
            </a:r>
          </a:p>
          <a:p>
            <a:r>
              <a:rPr lang="fr-FR" dirty="0"/>
              <a:t>Risque d’échec avec SA : 53,9% en cas de DAIR vs 26,1% en cas de non conservateur p&lt; 0,001 (47,1% vs 59% en cas de changement des pièces mobiles, p=0,16, </a:t>
            </a:r>
            <a:r>
              <a:rPr lang="fr-FR" dirty="0" err="1"/>
              <a:t>tjs</a:t>
            </a:r>
            <a:r>
              <a:rPr lang="fr-FR" dirty="0"/>
              <a:t> supérieur à non conservateur (p=0,02)</a:t>
            </a:r>
          </a:p>
          <a:p>
            <a:r>
              <a:rPr lang="fr-FR" dirty="0"/>
              <a:t>Avec autres microorganismes : 38,7% en cas de DAIR vs 23,7% (p= 0,04) . Changement pièces mobiles : 29,6% vs 47% (p=0,01) quasi identique à PEC non conservatrice </a:t>
            </a:r>
            <a:r>
              <a:rPr lang="fr-FR" dirty="0">
                <a:sym typeface="Wingdings" panose="05000000000000000000" pitchFamily="2" charset="2"/>
              </a:rPr>
              <a:t> pas d’</a:t>
            </a:r>
            <a:r>
              <a:rPr lang="fr-FR" dirty="0" err="1">
                <a:sym typeface="Wingdings" panose="05000000000000000000" pitchFamily="2" charset="2"/>
              </a:rPr>
              <a:t>interet</a:t>
            </a:r>
            <a:r>
              <a:rPr lang="fr-FR" dirty="0">
                <a:sym typeface="Wingdings" panose="05000000000000000000" pitchFamily="2" charset="2"/>
              </a:rPr>
              <a:t> changement de prothèse dans ces cas (p=0,41)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078AFF5-69F8-4DB7-8F09-974677F51810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9BD48AE-A574-4E63-B442-5C640EF5E18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33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notre étude, taux de succès : 61% (différence importante entre infections tardives et précoces (43,9% versus 77,3%, p=0,005)) </a:t>
            </a:r>
          </a:p>
          <a:p>
            <a:r>
              <a:rPr lang="fr-FR" dirty="0"/>
              <a:t>Importance notamment du germe ++++ (mauvais pronostic </a:t>
            </a:r>
            <a:r>
              <a:rPr lang="fr-FR" dirty="0" err="1"/>
              <a:t>staph</a:t>
            </a:r>
            <a:r>
              <a:rPr lang="fr-FR" dirty="0"/>
              <a:t> aureus lié à rapidité de création du biofilm?)</a:t>
            </a:r>
          </a:p>
        </p:txBody>
      </p:sp>
    </p:spTree>
    <p:extLst>
      <p:ext uri="{BB962C8B-B14F-4D97-AF65-F5344CB8AC3E}">
        <p14:creationId xmlns:p14="http://schemas.microsoft.com/office/powerpoint/2010/main" val="262108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Pronostic fonctionnel dans l’étude européenne : parmi le groupe sans échec, même pourcentage de rémission complète sans douleur que ce soit après PEC conservatrice ou non conservatrice (85,9%). En cas de changement de prothèse en 2eme intention (après DAIR), la rémission sans douleur n’est que de 63,4% (p=0,007) (35% de </a:t>
            </a:r>
            <a:r>
              <a:rPr lang="fr-FR"/>
              <a:t>douleurs persistantes)</a:t>
            </a:r>
            <a:endParaRPr lang="fr-FR" dirty="0"/>
          </a:p>
          <a:p>
            <a:r>
              <a:rPr lang="fr-FR" dirty="0"/>
              <a:t>NB : pas de différence prothèse cimentée ou non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078AFF5-69F8-4DB7-8F09-974677F51810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9BD48AE-A574-4E63-B442-5C640EF5E18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16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DBDE58B-6D23-4456-8D6D-C8CA2D596FDB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3BEA245-438F-4E55-81F0-DD74F2381350}" type="slidenum">
              <a:t>17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9EE9200-DABF-40F3-AB47-70ACD1B43CAA}" type="slidenum">
              <a:t>17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8966C1-8CD8-4E46-843A-C7DAF008B150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BB090A4-BCDC-4B82-83E2-8E76D4E7574D}" type="slidenum">
              <a:t>2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A3113C-11E6-4A2B-A538-23CC10B7C813}" type="slidenum">
              <a:t>2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60B3919-F653-4584-8B53-DCDFCAC18964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4EED34B-295B-4B1B-AF13-187312B46809}" type="slidenum">
              <a:t>3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201C9D-E00C-4E3E-930E-BA038DF9378B}" type="slidenum">
              <a:t>3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E1C500-5E9E-431A-B558-07A67B2217E7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8826281-06A9-4C13-A542-891608F4702F}" type="slidenum">
              <a:t>4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B6A6CC3-6CA8-467E-AF4B-0AC29F15D62E}" type="slidenum">
              <a:t>4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6125EA0-28DB-4B14-8DBE-8F1C80BC18D3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DDB5C08-D2CD-43DD-93B0-EE469E0190A9}" type="slidenum">
              <a:t>5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79D5D1-719D-40AD-A290-324EE9AAF9E6}" type="slidenum">
              <a:t>5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4281480" y="0"/>
            <a:ext cx="3276720" cy="53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D95A25A-68D7-4976-B26F-F0D6FA5D063F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21/03/2018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u numéro de diapositive 12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67697-FF95-44E4-836B-A0910827CBAB}" type="slidenum">
              <a:t>6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7F8B249-D7BC-4524-B959-4B91AB55EFE4}" type="slidenum">
              <a:t>6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defRPr sz="2400">
                <a:ln>
                  <a:noFill/>
                </a:ln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A03E9-F3F5-4B44-A04D-D7A4D2AF4C55}" type="slidenum">
              <a:t>‹N°›</a:t>
            </a:fld>
            <a:endParaRPr lang="fr-FR"/>
          </a:p>
        </p:txBody>
      </p:sp>
      <p:sp>
        <p:nvSpPr>
          <p:cNvPr id="7" name="Espace réservé du texte 6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461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A82E5D-D6C1-491A-9255-552708E1AA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1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64562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1B30C3-21DC-4423-B24B-93C0B522EC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9892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38A9C-B6CF-41A0-8756-CDCAA38523A7}" type="slidenum">
              <a:t>‹N°›</a:t>
            </a:fld>
            <a:endParaRPr lang="fr-FR"/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93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909554-FF1A-4A15-97AD-48B9CC89730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1B4BD-3614-4B22-80BE-86CF3968333C}" type="slidenum">
              <a:t>‹N°›</a:t>
            </a:fld>
            <a:endParaRPr lang="fr-FR"/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136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493EC-93E8-4D6A-A0A0-1B18E5D676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0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FEBC4-3343-4E37-85F2-D8938643BD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651C6-9D51-46C0-AFB1-854141C3EDF3}" type="slidenum">
              <a:t>‹N°›</a:t>
            </a:fld>
            <a:endParaRPr lang="fr-FR"/>
          </a:p>
        </p:txBody>
      </p:sp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375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76C96-4BFC-4C5D-BE15-338DE4BE9C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15D63-83B2-439D-B2F5-61AF01DCC6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CDFF8A1-A0BC-4857-A9E8-3BEF9E684189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fr-FR" sz="32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spcAft>
                <a:spcPts val="1414"/>
              </a:spcAft>
              <a:buNone/>
            </a:pPr>
            <a:r>
              <a:rPr lang="fr-FR" b="1" dirty="0">
                <a:latin typeface="Calibri" pitchFamily="34"/>
              </a:rPr>
              <a:t>Devenir des infections de prothèses aiguës après prise en charge conservatrice,  au CHU de Rennes de 2013 à 2015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400" b="1" dirty="0">
              <a:latin typeface="Calibri" pitchFamily="34"/>
            </a:endParaRP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1600" dirty="0">
                <a:latin typeface="Calibri" pitchFamily="34"/>
              </a:rPr>
              <a:t>Réunion de bibliographie CRIOGO 21.03.18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1600" dirty="0">
              <a:latin typeface="Calibri" pitchFamily="34"/>
            </a:endParaRP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1600" dirty="0">
                <a:latin typeface="Calibri" pitchFamily="34"/>
              </a:rPr>
              <a:t>Marine Sebillotte</a:t>
            </a: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1600" dirty="0">
                <a:latin typeface="Calibri" pitchFamily="34"/>
              </a:rPr>
              <a:t>Interne, DESC Maladies infectieuses, CHU de Rennes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400" dirty="0">
              <a:latin typeface="Calibri" pitchFamily="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360" y="5745240"/>
            <a:ext cx="1529640" cy="114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74599" y="5881680"/>
            <a:ext cx="1811160" cy="100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583928" y="11300"/>
            <a:ext cx="648072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Résultats (4) : Facteurs de risque d’échec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98872"/>
              </p:ext>
            </p:extLst>
          </p:nvPr>
        </p:nvGraphicFramePr>
        <p:xfrm>
          <a:off x="71760" y="1475581"/>
          <a:ext cx="7920880" cy="553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Odds</a:t>
                      </a:r>
                      <a:r>
                        <a:rPr lang="fr-FR" sz="1400" dirty="0"/>
                        <a:t>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Analyse multivariée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153">
                <a:tc>
                  <a:txBody>
                    <a:bodyPr/>
                    <a:lstStyle/>
                    <a:p>
                      <a:r>
                        <a:rPr lang="fr-FR" sz="1400" dirty="0"/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[0.27 ; 1.64]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385">
                <a:tc>
                  <a:txBody>
                    <a:bodyPr/>
                    <a:lstStyle/>
                    <a:p>
                      <a:r>
                        <a:rPr lang="fr-FR" sz="14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 [0.89 ; 1.08]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617">
                <a:tc>
                  <a:txBody>
                    <a:bodyPr/>
                    <a:lstStyle/>
                    <a:p>
                      <a:r>
                        <a:rPr lang="fr-FR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 [0.96 ; 1.03]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r>
                        <a:rPr lang="fr-FR" sz="1400" dirty="0"/>
                        <a:t>Anticoagulants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2.56 [0.79 ; 8.22]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089">
                <a:tc>
                  <a:txBody>
                    <a:bodyPr/>
                    <a:lstStyle/>
                    <a:p>
                      <a:r>
                        <a:rPr lang="fr-FR" sz="1400" dirty="0"/>
                        <a:t>Diabète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 [0.26 ; 5.98]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321">
                <a:tc>
                  <a:txBody>
                    <a:bodyPr/>
                    <a:lstStyle/>
                    <a:p>
                      <a:r>
                        <a:rPr lang="fr-FR" sz="1400" dirty="0"/>
                        <a:t>Immunodépression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 [0.78 ; 68.39]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15.07 [0.90 ; 253.54] (p = 0.06)</a:t>
                      </a:r>
                      <a:endParaRPr lang="fr-FR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561">
                <a:tc>
                  <a:txBody>
                    <a:bodyPr/>
                    <a:lstStyle/>
                    <a:p>
                      <a:r>
                        <a:rPr lang="fr-FR" sz="1400" dirty="0"/>
                        <a:t>Indication de la prothèse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[0.15 ; 2.37]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400" dirty="0"/>
                        <a:t>Prothèse primaire/révisée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 [0.73 ; 6.32]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fr-FR" sz="1400" dirty="0"/>
                        <a:t>Articulation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0.83 [0.33 ; 2.07]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Bactériémie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5.45 [2.07 ; 14.37]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</a:rPr>
                        <a:t>0,0006 *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6.24 [2.18 ; 17.92] (p = 0.0007) *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Changement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 de la pièce mobile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0.18 [0.05 ; 0.67]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</a:rPr>
                        <a:t>0,0106 *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0.15 [0.04 ; 0.62] (p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= 0,0089)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*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i="1" dirty="0">
                          <a:solidFill>
                            <a:srgbClr val="000000"/>
                          </a:solidFill>
                        </a:rPr>
                        <a:t>Staphylococcus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4.09 [1.58 ; 10.59]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</a:rPr>
                        <a:t>0,0037 *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2.92 [0.93 ; 9.18] (p = 0.067)</a:t>
                      </a:r>
                      <a:endParaRPr lang="fr-FR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Résistance à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la méticilline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 [0.50 ; 4.75]</a:t>
                      </a:r>
                      <a:endParaRPr lang="fr-FR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Délai de la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0.98 [0.92 ; 1.04]</a:t>
                      </a:r>
                      <a:endParaRPr lang="fr-FR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</a:rPr>
                        <a:t>0,51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fr-FR" sz="1400" dirty="0"/>
                        <a:t>Durée du traitement IV (&lt;</a:t>
                      </a:r>
                      <a:r>
                        <a:rPr lang="fr-FR" sz="1400" baseline="0" dirty="0"/>
                        <a:t> ou &gt; 15j)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 [0.89 ; 6.88]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</a:rPr>
                        <a:t>0,106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fr-FR" sz="1400" dirty="0"/>
                        <a:t>Utilisation de </a:t>
                      </a:r>
                      <a:r>
                        <a:rPr lang="fr-FR" sz="1400" dirty="0" err="1"/>
                        <a:t>Bétalactamines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[0.29 ; 2.52]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fr-FR" sz="1400" dirty="0"/>
                        <a:t>Utilisation de Rifampicine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 [0.26 ; 1.70]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r="50015" b="15937"/>
          <a:stretch/>
        </p:blipFill>
        <p:spPr>
          <a:xfrm>
            <a:off x="7605243" y="2857500"/>
            <a:ext cx="2448272" cy="155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l="51549" b="16863"/>
          <a:stretch/>
        </p:blipFill>
        <p:spPr>
          <a:xfrm>
            <a:off x="7621464" y="5295900"/>
            <a:ext cx="2448272" cy="159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0963" y="4543425"/>
            <a:ext cx="7573153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BDD70B-D933-457F-A928-DC781F58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11" y="899517"/>
            <a:ext cx="8733735" cy="952818"/>
          </a:xfrm>
        </p:spPr>
        <p:txBody>
          <a:bodyPr/>
          <a:lstStyle/>
          <a:p>
            <a:pPr>
              <a:buNone/>
            </a:pPr>
            <a:r>
              <a:rPr lang="fr-FR" dirty="0"/>
              <a:t>Et au niveau européen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="" xmlns:a16="http://schemas.microsoft.com/office/drawing/2014/main" id="{42C2DF69-215A-4BD0-82C0-CBF0DA68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928"/>
          <a:stretch/>
        </p:blipFill>
        <p:spPr>
          <a:xfrm>
            <a:off x="86263" y="2627709"/>
            <a:ext cx="9907829" cy="16071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7B4EDCA-3D02-41C0-8BBA-14207913F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3" t="37295" r="26427" b="16266"/>
          <a:stretch/>
        </p:blipFill>
        <p:spPr>
          <a:xfrm>
            <a:off x="86263" y="4434154"/>
            <a:ext cx="5256584" cy="28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1649" y="467469"/>
            <a:ext cx="8667039" cy="68781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fr-FR" dirty="0"/>
              <a:t>Etude européenne (1)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FE4DC9B-F717-4781-8BB5-D3395695D3BF}"/>
              </a:ext>
            </a:extLst>
          </p:cNvPr>
          <p:cNvSpPr txBox="1"/>
          <p:nvPr/>
        </p:nvSpPr>
        <p:spPr>
          <a:xfrm>
            <a:off x="501649" y="1475581"/>
            <a:ext cx="9077325" cy="51706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/>
              <a:t>27 centres, Janvier 2005 à Décembre 2015</a:t>
            </a:r>
          </a:p>
          <a:p>
            <a:r>
              <a:rPr lang="fr-FR" sz="2000" dirty="0"/>
              <a:t>445 patients :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340 prises en charge conservatrice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105 prises en charge non conservatrice</a:t>
            </a:r>
          </a:p>
          <a:p>
            <a:endParaRPr lang="fr-FR" sz="2000" dirty="0"/>
          </a:p>
          <a:p>
            <a:r>
              <a:rPr lang="fr-FR" sz="2000" dirty="0"/>
              <a:t>Prise en charge conservatrice par DAIR, plus souvent réalisée en cas de :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Infection de prothèse de genou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Infection d’une prothèse cimentée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Symptômes &lt; 10j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Présence de fièvre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Porte d’entrée identifiée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Infection par </a:t>
            </a:r>
            <a:r>
              <a:rPr lang="fr-FR" sz="2000" i="1" dirty="0"/>
              <a:t>Streptocoques</a:t>
            </a:r>
            <a:r>
              <a:rPr lang="fr-FR" sz="2000" dirty="0"/>
              <a:t> (mais moins en cas d’infection à </a:t>
            </a:r>
            <a:r>
              <a:rPr lang="fr-FR" sz="2000" i="1" dirty="0" err="1"/>
              <a:t>Enterocoque</a:t>
            </a:r>
            <a:r>
              <a:rPr lang="fr-FR" sz="2000" dirty="0"/>
              <a:t>)</a:t>
            </a:r>
          </a:p>
          <a:p>
            <a:endParaRPr lang="fr-FR" dirty="0"/>
          </a:p>
          <a:p>
            <a:r>
              <a:rPr lang="fr-FR" dirty="0"/>
              <a:t>92% des infections : </a:t>
            </a:r>
            <a:r>
              <a:rPr lang="fr-FR" dirty="0" err="1"/>
              <a:t>monomicrobiennes</a:t>
            </a:r>
            <a:endParaRPr lang="fr-FR" dirty="0"/>
          </a:p>
          <a:p>
            <a:endParaRPr lang="fr-FR" dirty="0"/>
          </a:p>
          <a:p>
            <a:r>
              <a:rPr lang="fr-FR" dirty="0"/>
              <a:t>Porte d’entrée la plus fréquente = cutanée (36,5%)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FEAFD24-B2A8-4CAB-8935-479E9938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146089"/>
            <a:ext cx="9071640" cy="1262160"/>
          </a:xfrm>
        </p:spPr>
        <p:txBody>
          <a:bodyPr/>
          <a:lstStyle/>
          <a:p>
            <a:pPr>
              <a:buNone/>
            </a:pPr>
            <a:r>
              <a:rPr lang="fr-FR" dirty="0"/>
              <a:t>Etude européenne (2)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5A8DA78-3F0A-4D65-A2B2-735B115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9" y="1285397"/>
            <a:ext cx="9072000" cy="4988880"/>
          </a:xfrm>
        </p:spPr>
        <p:txBody>
          <a:bodyPr/>
          <a:lstStyle/>
          <a:p>
            <a:pPr marL="108000" indent="0">
              <a:buNone/>
            </a:pPr>
            <a:r>
              <a:rPr lang="fr-FR" sz="2000" dirty="0"/>
              <a:t>Taux d'échec du DAIR 45% (153 /340)  vs 24,8% (26/105) (p&lt;0,001)</a:t>
            </a:r>
          </a:p>
          <a:p>
            <a:pPr marL="108000" indent="0">
              <a:buNone/>
            </a:pPr>
            <a:endParaRPr lang="fr-FR" sz="2000" dirty="0"/>
          </a:p>
          <a:p>
            <a:pPr marL="10800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970C635-F2DE-4B11-9B82-11D3C5E9D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5" t="21891" r="23570" b="18981"/>
          <a:stretch/>
        </p:blipFill>
        <p:spPr>
          <a:xfrm>
            <a:off x="287784" y="1835621"/>
            <a:ext cx="9071640" cy="543394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171047B-9448-40D3-8D6A-AEBB067187CE}"/>
              </a:ext>
            </a:extLst>
          </p:cNvPr>
          <p:cNvSpPr txBox="1"/>
          <p:nvPr/>
        </p:nvSpPr>
        <p:spPr>
          <a:xfrm>
            <a:off x="4248224" y="2411685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AEE1AAF-BB85-4C5F-A7E6-C06EA2E6D5E4}"/>
              </a:ext>
            </a:extLst>
          </p:cNvPr>
          <p:cNvSpPr txBox="1"/>
          <p:nvPr/>
        </p:nvSpPr>
        <p:spPr>
          <a:xfrm>
            <a:off x="9035484" y="4427909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5422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4896810-BBFD-457B-BB55-0220D92C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Etude européenne (3)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AB183FD-2939-45D9-95CD-9B0EBCDE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285397"/>
            <a:ext cx="9072000" cy="5972958"/>
          </a:xfrm>
        </p:spPr>
        <p:txBody>
          <a:bodyPr numCol="2"/>
          <a:lstStyle/>
          <a:p>
            <a:pPr marL="108000" indent="0">
              <a:buNone/>
            </a:pPr>
            <a:r>
              <a:rPr lang="fr-FR" sz="2000" dirty="0"/>
              <a:t>Facteurs d'échec retrouvés : </a:t>
            </a:r>
          </a:p>
          <a:p>
            <a:r>
              <a:rPr lang="fr-FR" sz="2000" dirty="0"/>
              <a:t>Infection à </a:t>
            </a:r>
            <a:r>
              <a:rPr lang="fr-FR" sz="2000" i="1" dirty="0"/>
              <a:t>Staphylococcus aureus</a:t>
            </a:r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dirty="0"/>
          </a:p>
          <a:p>
            <a:pPr marL="108000" indent="0">
              <a:buNone/>
            </a:pPr>
            <a:endParaRPr lang="fr-FR" sz="2000" dirty="0"/>
          </a:p>
          <a:p>
            <a:pPr marL="108000" indent="0">
              <a:buNone/>
            </a:pPr>
            <a:endParaRPr lang="fr-FR" sz="2000" dirty="0"/>
          </a:p>
          <a:p>
            <a:r>
              <a:rPr lang="fr-FR" sz="2000" dirty="0"/>
              <a:t>Fracture à l'origine de la PTH (OR 5.4)</a:t>
            </a:r>
          </a:p>
          <a:p>
            <a:r>
              <a:rPr lang="fr-FR" sz="2000" dirty="0"/>
              <a:t>Polyarthrite rhumatoïde (OR 5.1)</a:t>
            </a:r>
          </a:p>
          <a:p>
            <a:r>
              <a:rPr lang="fr-FR" sz="2000" dirty="0"/>
              <a:t>BPCO (OR 2.9)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Age &gt; 80 ans (OR 2.6)</a:t>
            </a:r>
          </a:p>
          <a:p>
            <a:r>
              <a:rPr lang="fr-FR" sz="2000" dirty="0"/>
              <a:t>Sexe masculin (OR 2.0) </a:t>
            </a:r>
          </a:p>
          <a:p>
            <a:r>
              <a:rPr lang="fr-FR" sz="2000" dirty="0"/>
              <a:t>CRP &gt; 150 mg/l (OR 2.0)</a:t>
            </a:r>
          </a:p>
          <a:p>
            <a:pPr marL="10800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EB5D04B-0666-4C29-8399-EED091F9E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9" t="29672" r="22855" b="40915"/>
          <a:stretch/>
        </p:blipFill>
        <p:spPr>
          <a:xfrm>
            <a:off x="935856" y="2339677"/>
            <a:ext cx="7632848" cy="27363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67CEF5F-75F3-44CB-9E50-2A438A2A06C7}"/>
              </a:ext>
            </a:extLst>
          </p:cNvPr>
          <p:cNvSpPr txBox="1"/>
          <p:nvPr/>
        </p:nvSpPr>
        <p:spPr>
          <a:xfrm>
            <a:off x="4536256" y="2937807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27DFEE3-73F5-4820-A743-F334DA3F176C}"/>
              </a:ext>
            </a:extLst>
          </p:cNvPr>
          <p:cNvSpPr txBox="1"/>
          <p:nvPr/>
        </p:nvSpPr>
        <p:spPr>
          <a:xfrm>
            <a:off x="8424688" y="3153831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5934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3808" y="179437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fr-FR" dirty="0"/>
              <a:t>Discussion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C7388431-1DE7-4760-B7A2-DF8ABF36A753}"/>
              </a:ext>
            </a:extLst>
          </p:cNvPr>
          <p:cNvSpPr txBox="1"/>
          <p:nvPr/>
        </p:nvSpPr>
        <p:spPr>
          <a:xfrm>
            <a:off x="503808" y="1400175"/>
            <a:ext cx="9131752" cy="46474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Taux </a:t>
            </a:r>
            <a:r>
              <a:rPr lang="fr-FR" sz="2000" dirty="0"/>
              <a:t>de succès du DAIR très variable, de 14 à 89</a:t>
            </a:r>
            <a:r>
              <a:rPr lang="fr-FR" sz="2000" dirty="0" smtClean="0"/>
              <a:t>% </a:t>
            </a:r>
            <a:r>
              <a:rPr lang="fr-FR" sz="2000" dirty="0"/>
              <a:t>(55 à 70% depuis l'utilisation de Rifampicine). </a:t>
            </a:r>
          </a:p>
          <a:p>
            <a:endParaRPr lang="fr-FR" sz="2000" dirty="0"/>
          </a:p>
          <a:p>
            <a:r>
              <a:rPr lang="fr-FR" sz="2000" dirty="0"/>
              <a:t>50% des patients rechutant dans les 3 premiers mois 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Autres facteurs d‘échec fréquemment retrouvés dans la littérature : </a:t>
            </a:r>
          </a:p>
          <a:p>
            <a:r>
              <a:rPr lang="fr-FR" sz="2000" dirty="0"/>
              <a:t>- pas d’utilisation de Rifampicine</a:t>
            </a:r>
          </a:p>
          <a:p>
            <a:r>
              <a:rPr lang="fr-FR" sz="2000" dirty="0"/>
              <a:t>- délai entre l'apparition des signes cliniques et la chirurgie (fixé entre 5jours et 3 semaines selon les études)</a:t>
            </a:r>
          </a:p>
          <a:p>
            <a:r>
              <a:rPr lang="fr-FR" sz="2000" dirty="0"/>
              <a:t>- réalisation de plusieurs DAIR </a:t>
            </a:r>
          </a:p>
          <a:p>
            <a:r>
              <a:rPr lang="fr-FR" sz="2000" dirty="0"/>
              <a:t>- résistance à la méticilline (discuté) 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91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Conclusion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808" y="1763613"/>
            <a:ext cx="9072000" cy="4988880"/>
          </a:xfrm>
        </p:spPr>
        <p:txBody>
          <a:bodyPr/>
          <a:lstStyle/>
          <a:p>
            <a:pPr marL="107950" indent="0">
              <a:buNone/>
            </a:pPr>
            <a:r>
              <a:rPr lang="fr-FR" sz="2000" dirty="0">
                <a:cs typeface="Arial"/>
              </a:rPr>
              <a:t>Risque d'échec de la prise en charge conservatrice plus important en cas d'infection aigue tardive</a:t>
            </a:r>
          </a:p>
          <a:p>
            <a:pPr marL="107950" indent="0">
              <a:spcAft>
                <a:spcPts val="1400"/>
              </a:spcAft>
              <a:buNone/>
            </a:pPr>
            <a:r>
              <a:rPr lang="fr-FR" sz="2000" dirty="0">
                <a:cs typeface="Arial"/>
              </a:rPr>
              <a:t>Prise en compte des autres facteurs de risque d'échec (notamment </a:t>
            </a:r>
            <a:r>
              <a:rPr lang="fr-FR" sz="2000" i="1" dirty="0">
                <a:cs typeface="Arial"/>
              </a:rPr>
              <a:t>S. aureus</a:t>
            </a:r>
            <a:r>
              <a:rPr lang="fr-FR" sz="2000" dirty="0">
                <a:cs typeface="Arial"/>
              </a:rPr>
              <a:t>)</a:t>
            </a:r>
          </a:p>
          <a:p>
            <a:pPr marL="107950" indent="0">
              <a:spcAft>
                <a:spcPts val="1400"/>
              </a:spcAft>
              <a:buNone/>
            </a:pPr>
            <a:endParaRPr lang="fr-FR" sz="2000" dirty="0">
              <a:cs typeface="Arial"/>
            </a:endParaRPr>
          </a:p>
          <a:p>
            <a:pPr marL="107950" indent="0">
              <a:spcAft>
                <a:spcPts val="1400"/>
              </a:spcAft>
              <a:buNone/>
            </a:pPr>
            <a:r>
              <a:rPr lang="fr-FR" sz="2000" dirty="0">
                <a:cs typeface="Arial"/>
              </a:rPr>
              <a:t>Meilleur pronostic fonctionnel ?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01104" y="6381750"/>
            <a:ext cx="7559640" cy="552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r">
              <a:spcAft>
                <a:spcPts val="1414"/>
              </a:spcAft>
              <a:buFont typeface="StarSymbol"/>
              <a:buNone/>
            </a:pPr>
            <a:r>
              <a:rPr lang="fr-FR" sz="3600" b="1" dirty="0">
                <a:solidFill>
                  <a:srgbClr val="366092"/>
                </a:solidFill>
                <a:latin typeface="Brush Script MT" panose="03060802040406070304" pitchFamily="66" charset="0"/>
                <a:cs typeface="Arabic Typesetting" panose="03020402040406030203" pitchFamily="66" charset="-78"/>
              </a:rPr>
              <a:t>Merci de votre attention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6" y="4618375"/>
            <a:ext cx="7391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5816" y="5366087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Oxford Hip score :</a:t>
            </a:r>
          </a:p>
          <a:p>
            <a:r>
              <a:rPr lang="fr-FR" sz="1200" dirty="0"/>
              <a:t>0-19 : </a:t>
            </a:r>
            <a:r>
              <a:rPr lang="fr-FR" sz="1200" dirty="0" err="1"/>
              <a:t>ostéoarthrite</a:t>
            </a:r>
            <a:r>
              <a:rPr lang="fr-FR" sz="1200" dirty="0"/>
              <a:t> sévère</a:t>
            </a:r>
          </a:p>
          <a:p>
            <a:r>
              <a:rPr lang="fr-FR" sz="1200" dirty="0"/>
              <a:t>20-29 : modérée à sévère</a:t>
            </a:r>
          </a:p>
          <a:p>
            <a:r>
              <a:rPr lang="fr-FR" sz="1200" dirty="0"/>
              <a:t>30-39 : légère à modérée</a:t>
            </a:r>
          </a:p>
          <a:p>
            <a:r>
              <a:rPr lang="fr-FR" sz="1200" dirty="0"/>
              <a:t>40-48 : fonction articulaire satisfaisante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16D62F1-0C40-4AA4-87AA-84E2CF43776C}"/>
              </a:ext>
            </a:extLst>
          </p:cNvPr>
          <p:cNvSpPr txBox="1"/>
          <p:nvPr/>
        </p:nvSpPr>
        <p:spPr>
          <a:xfrm>
            <a:off x="4680272" y="4087421"/>
            <a:ext cx="504031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dirty="0" err="1"/>
              <a:t>Grammatopoulos</a:t>
            </a:r>
            <a:r>
              <a:rPr lang="fr-FR" sz="1100" dirty="0"/>
              <a:t> G., et al. </a:t>
            </a:r>
            <a:r>
              <a:rPr lang="fr-FR" sz="1100" dirty="0" err="1"/>
              <a:t>Functional</a:t>
            </a:r>
            <a:r>
              <a:rPr lang="fr-FR" sz="1100" dirty="0"/>
              <a:t> </a:t>
            </a:r>
            <a:r>
              <a:rPr lang="fr-FR" sz="1100" dirty="0" err="1"/>
              <a:t>Outcome</a:t>
            </a:r>
            <a:r>
              <a:rPr lang="fr-FR" sz="1100" dirty="0"/>
              <a:t> of DAIR in PJI </a:t>
            </a:r>
            <a:r>
              <a:rPr lang="fr-FR" sz="1100" dirty="0" err="1"/>
              <a:t>Involving</a:t>
            </a:r>
            <a:r>
              <a:rPr lang="fr-FR" sz="1100" dirty="0"/>
              <a:t> the Hip</a:t>
            </a:r>
            <a:endParaRPr lang="fr-FR" dirty="0"/>
          </a:p>
          <a:p>
            <a:r>
              <a:rPr lang="fr-FR" sz="1100" dirty="0"/>
              <a:t> </a:t>
            </a:r>
            <a:r>
              <a:rPr lang="fr-FR" sz="1100" i="1" dirty="0"/>
              <a:t>The Bone &amp; Joint Journal </a:t>
            </a:r>
            <a:r>
              <a:rPr lang="fr-FR" sz="1100" dirty="0"/>
              <a:t>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49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>
                <a:solidFill>
                  <a:srgbClr val="000000"/>
                </a:solidFill>
              </a:rPr>
              <a:t>Bibliographie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09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[1] Société de Pathologie Infectieuse de Langue Française et al. </a:t>
            </a:r>
            <a:r>
              <a:rPr lang="fr-FR" sz="1200" dirty="0" err="1">
                <a:latin typeface="Calibri" pitchFamily="34"/>
              </a:rPr>
              <a:t>Recommendations</a:t>
            </a:r>
            <a:r>
              <a:rPr lang="fr-FR" sz="1200" dirty="0">
                <a:latin typeface="Calibri" pitchFamily="34"/>
              </a:rPr>
              <a:t> for </a:t>
            </a:r>
            <a:r>
              <a:rPr lang="fr-FR" sz="1200" dirty="0" err="1">
                <a:latin typeface="Calibri" pitchFamily="34"/>
              </a:rPr>
              <a:t>bone</a:t>
            </a:r>
            <a:r>
              <a:rPr lang="fr-FR" sz="1200" dirty="0">
                <a:latin typeface="Calibri" pitchFamily="34"/>
              </a:rPr>
              <a:t> and joint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device</a:t>
            </a:r>
            <a:r>
              <a:rPr lang="fr-FR" sz="1200" dirty="0">
                <a:latin typeface="Calibri" pitchFamily="34"/>
              </a:rPr>
              <a:t> infections in </a:t>
            </a:r>
            <a:r>
              <a:rPr lang="fr-FR" sz="1200" dirty="0" err="1">
                <a:latin typeface="Calibri" pitchFamily="34"/>
              </a:rPr>
              <a:t>clinical</a:t>
            </a:r>
            <a:r>
              <a:rPr lang="fr-FR" sz="1200" dirty="0">
                <a:latin typeface="Calibri" pitchFamily="34"/>
              </a:rPr>
              <a:t> practice (</a:t>
            </a:r>
            <a:r>
              <a:rPr lang="fr-FR" sz="1200" dirty="0" err="1">
                <a:latin typeface="Calibri" pitchFamily="34"/>
              </a:rPr>
              <a:t>prosthesis</a:t>
            </a:r>
            <a:r>
              <a:rPr lang="fr-FR" sz="1200" dirty="0">
                <a:latin typeface="Calibri" pitchFamily="34"/>
              </a:rPr>
              <a:t>, implants, </a:t>
            </a:r>
            <a:r>
              <a:rPr lang="fr-FR" sz="1200" dirty="0" err="1">
                <a:latin typeface="Calibri" pitchFamily="34"/>
              </a:rPr>
              <a:t>osteosynthesis</a:t>
            </a:r>
            <a:r>
              <a:rPr lang="fr-FR" sz="1200" dirty="0">
                <a:latin typeface="Calibri" pitchFamily="34"/>
              </a:rPr>
              <a:t>). </a:t>
            </a:r>
            <a:r>
              <a:rPr lang="fr-FR" sz="1200" i="1" dirty="0">
                <a:latin typeface="Calibri" pitchFamily="34"/>
              </a:rPr>
              <a:t>Med Mal Infect</a:t>
            </a:r>
            <a:r>
              <a:rPr lang="fr-FR" sz="1200" dirty="0">
                <a:latin typeface="Calibri" pitchFamily="34"/>
              </a:rPr>
              <a:t> 2010; 40: 185–211</a:t>
            </a:r>
          </a:p>
          <a:p>
            <a:pPr marL="0" lvl="0" indent="0" algn="just"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[2] </a:t>
            </a:r>
            <a:r>
              <a:rPr lang="fr-FR" sz="1200" dirty="0" err="1">
                <a:latin typeface="Calibri" pitchFamily="34"/>
              </a:rPr>
              <a:t>Osmon</a:t>
            </a:r>
            <a:r>
              <a:rPr lang="fr-FR" sz="1200" dirty="0">
                <a:latin typeface="Calibri" pitchFamily="34"/>
              </a:rPr>
              <a:t> DR, et al. </a:t>
            </a:r>
            <a:r>
              <a:rPr lang="fr-FR" sz="1200" dirty="0" err="1">
                <a:latin typeface="Calibri" pitchFamily="34"/>
              </a:rPr>
              <a:t>Diagnosis</a:t>
            </a:r>
            <a:r>
              <a:rPr lang="fr-FR" sz="1200" dirty="0">
                <a:latin typeface="Calibri" pitchFamily="34"/>
              </a:rPr>
              <a:t> and management of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 infection: </a:t>
            </a:r>
            <a:r>
              <a:rPr lang="fr-FR" sz="1200" dirty="0" err="1">
                <a:latin typeface="Calibri" pitchFamily="34"/>
              </a:rPr>
              <a:t>clinical</a:t>
            </a:r>
            <a:r>
              <a:rPr lang="fr-FR" sz="1200" dirty="0">
                <a:latin typeface="Calibri" pitchFamily="34"/>
              </a:rPr>
              <a:t> practice guidelines by the </a:t>
            </a:r>
            <a:r>
              <a:rPr lang="fr-FR" sz="1200" dirty="0" err="1">
                <a:latin typeface="Calibri" pitchFamily="34"/>
              </a:rPr>
              <a:t>Infectious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Diseases</a:t>
            </a:r>
            <a:r>
              <a:rPr lang="fr-FR" sz="1200" dirty="0">
                <a:latin typeface="Calibri" pitchFamily="34"/>
              </a:rPr>
              <a:t> Society of </a:t>
            </a:r>
            <a:r>
              <a:rPr lang="fr-FR" sz="1200" dirty="0" err="1">
                <a:latin typeface="Calibri" pitchFamily="34"/>
              </a:rPr>
              <a:t>America</a:t>
            </a:r>
            <a:r>
              <a:rPr lang="fr-FR" sz="1200" dirty="0">
                <a:latin typeface="Calibri" pitchFamily="34"/>
              </a:rPr>
              <a:t>. </a:t>
            </a:r>
            <a:r>
              <a:rPr lang="fr-FR" sz="1200" i="1" dirty="0">
                <a:latin typeface="Calibri" pitchFamily="34"/>
              </a:rPr>
              <a:t>Clin Infect Dis</a:t>
            </a:r>
            <a:r>
              <a:rPr lang="fr-FR" sz="1200" dirty="0">
                <a:latin typeface="Calibri" pitchFamily="34"/>
              </a:rPr>
              <a:t> 2013; 56: e1–25.</a:t>
            </a:r>
          </a:p>
          <a:p>
            <a:pPr marL="0" lvl="0" indent="0" algn="just"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[3] </a:t>
            </a:r>
            <a:r>
              <a:rPr lang="fr-FR" sz="1200" dirty="0" err="1">
                <a:latin typeface="Calibri" pitchFamily="34"/>
              </a:rPr>
              <a:t>Parvizi</a:t>
            </a:r>
            <a:r>
              <a:rPr lang="fr-FR" sz="1200" dirty="0">
                <a:latin typeface="Calibri" pitchFamily="34"/>
              </a:rPr>
              <a:t> J, et al. </a:t>
            </a:r>
            <a:r>
              <a:rPr lang="fr-FR" sz="1200" dirty="0" err="1">
                <a:latin typeface="Calibri" pitchFamily="34"/>
              </a:rPr>
              <a:t>Proceedings</a:t>
            </a:r>
            <a:r>
              <a:rPr lang="fr-FR" sz="1200" dirty="0">
                <a:latin typeface="Calibri" pitchFamily="34"/>
              </a:rPr>
              <a:t> of the International Consensus on </a:t>
            </a:r>
            <a:r>
              <a:rPr lang="fr-FR" sz="1200" dirty="0" err="1">
                <a:latin typeface="Calibri" pitchFamily="34"/>
              </a:rPr>
              <a:t>Periprosthetic</a:t>
            </a:r>
            <a:r>
              <a:rPr lang="fr-FR" sz="1200" dirty="0">
                <a:latin typeface="Calibri" pitchFamily="34"/>
              </a:rPr>
              <a:t> Joint Infection. </a:t>
            </a:r>
            <a:r>
              <a:rPr lang="fr-FR" sz="1200" i="1" dirty="0" err="1">
                <a:latin typeface="Calibri" pitchFamily="34"/>
              </a:rPr>
              <a:t>Bone</a:t>
            </a:r>
            <a:r>
              <a:rPr lang="fr-FR" sz="1200" i="1" dirty="0">
                <a:latin typeface="Calibri" pitchFamily="34"/>
              </a:rPr>
              <a:t> Joint J </a:t>
            </a:r>
            <a:r>
              <a:rPr lang="fr-FR" sz="1200" dirty="0">
                <a:latin typeface="Calibri" pitchFamily="34"/>
              </a:rPr>
              <a:t>2013; 95 </a:t>
            </a:r>
            <a:r>
              <a:rPr lang="fr-FR" sz="1200" dirty="0" err="1">
                <a:latin typeface="Calibri" pitchFamily="34"/>
              </a:rPr>
              <a:t>Suppl</a:t>
            </a:r>
            <a:r>
              <a:rPr lang="fr-FR" sz="1200" dirty="0">
                <a:latin typeface="Calibri" pitchFamily="34"/>
              </a:rPr>
              <a:t> B: 1450–2.</a:t>
            </a:r>
          </a:p>
          <a:p>
            <a:pPr marL="0" lvl="0" indent="0" algn="just">
              <a:spcAft>
                <a:spcPts val="544"/>
              </a:spcAft>
              <a:buNone/>
            </a:pPr>
            <a:r>
              <a:rPr lang="fr-FR" sz="1200" dirty="0"/>
              <a:t>[4] </a:t>
            </a:r>
            <a:r>
              <a:rPr lang="fr-FR" sz="1200" dirty="0" err="1"/>
              <a:t>Workgroup</a:t>
            </a:r>
            <a:r>
              <a:rPr lang="fr-FR" sz="1200" dirty="0"/>
              <a:t> </a:t>
            </a:r>
            <a:r>
              <a:rPr lang="fr-FR" sz="1200" dirty="0" err="1"/>
              <a:t>Convened</a:t>
            </a:r>
            <a:r>
              <a:rPr lang="fr-FR" sz="1200" dirty="0"/>
              <a:t> by </a:t>
            </a:r>
            <a:r>
              <a:rPr lang="fr-FR" sz="1200" dirty="0" err="1"/>
              <a:t>Musculoskeletal</a:t>
            </a:r>
            <a:r>
              <a:rPr lang="fr-FR" sz="1200" dirty="0"/>
              <a:t> Infection Society. New </a:t>
            </a:r>
            <a:r>
              <a:rPr lang="fr-FR" sz="1200" dirty="0" err="1"/>
              <a:t>definition</a:t>
            </a:r>
            <a:r>
              <a:rPr lang="fr-FR" sz="1200" dirty="0"/>
              <a:t> for </a:t>
            </a:r>
            <a:r>
              <a:rPr lang="fr-FR" sz="1200" dirty="0" err="1"/>
              <a:t>periprosthetic</a:t>
            </a:r>
            <a:r>
              <a:rPr lang="fr-FR" sz="1200" dirty="0"/>
              <a:t> joint infection. J </a:t>
            </a:r>
            <a:r>
              <a:rPr lang="fr-FR" sz="1200" dirty="0" err="1"/>
              <a:t>Arthroplasty</a:t>
            </a:r>
            <a:r>
              <a:rPr lang="fr-FR" sz="1200" dirty="0"/>
              <a:t> </a:t>
            </a:r>
            <a:r>
              <a:rPr lang="fr-FR" sz="1200" dirty="0" err="1"/>
              <a:t>Dec</a:t>
            </a:r>
            <a:r>
              <a:rPr lang="fr-FR" sz="1200" dirty="0"/>
              <a:t> 2011;26(8):1136</a:t>
            </a:r>
          </a:p>
          <a:p>
            <a:pPr marL="0" lvl="0" indent="0" algn="just"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[5] Lora-Tamayo, et al. A Large </a:t>
            </a:r>
            <a:r>
              <a:rPr lang="fr-FR" sz="1200" dirty="0" err="1">
                <a:latin typeface="Calibri" pitchFamily="34"/>
              </a:rPr>
              <a:t>Multicenter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Study</a:t>
            </a:r>
            <a:r>
              <a:rPr lang="fr-FR" sz="1200" dirty="0">
                <a:latin typeface="Calibri" pitchFamily="34"/>
              </a:rPr>
              <a:t> of </a:t>
            </a:r>
            <a:r>
              <a:rPr lang="fr-FR" sz="1200" dirty="0" err="1">
                <a:latin typeface="Calibri" pitchFamily="34"/>
              </a:rPr>
              <a:t>Methicillin</a:t>
            </a:r>
            <a:r>
              <a:rPr lang="fr-FR" sz="1200" dirty="0">
                <a:latin typeface="Calibri" pitchFamily="34"/>
              </a:rPr>
              <a:t>-Susceptible and </a:t>
            </a:r>
            <a:r>
              <a:rPr lang="fr-FR" sz="1200" dirty="0" err="1">
                <a:latin typeface="Calibri" pitchFamily="34"/>
              </a:rPr>
              <a:t>Methicillin-Resistant</a:t>
            </a:r>
            <a:r>
              <a:rPr lang="fr-FR" sz="1200" dirty="0">
                <a:latin typeface="Calibri" pitchFamily="34"/>
              </a:rPr>
              <a:t> Staphylococcus Aureus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 Infections </a:t>
            </a:r>
            <a:r>
              <a:rPr lang="fr-FR" sz="1200" dirty="0" err="1">
                <a:latin typeface="Calibri" pitchFamily="34"/>
              </a:rPr>
              <a:t>Managed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with</a:t>
            </a:r>
            <a:r>
              <a:rPr lang="fr-FR" sz="1200" dirty="0">
                <a:latin typeface="Calibri" pitchFamily="34"/>
              </a:rPr>
              <a:t> Implant </a:t>
            </a:r>
            <a:r>
              <a:rPr lang="fr-FR" sz="1200" dirty="0" err="1">
                <a:latin typeface="Calibri" pitchFamily="34"/>
              </a:rPr>
              <a:t>Retention</a:t>
            </a:r>
            <a:r>
              <a:rPr lang="fr-FR" sz="1200" dirty="0">
                <a:latin typeface="Calibri" pitchFamily="34"/>
              </a:rPr>
              <a:t>. </a:t>
            </a:r>
            <a:r>
              <a:rPr lang="fr-FR" sz="1200" i="1" dirty="0">
                <a:latin typeface="Calibri" pitchFamily="34"/>
              </a:rPr>
              <a:t>Clin Infect Dis 2013  ; </a:t>
            </a:r>
            <a:r>
              <a:rPr lang="fr-FR" sz="1200" dirty="0">
                <a:latin typeface="Calibri" pitchFamily="34"/>
              </a:rPr>
              <a:t>56  ;182–94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[6] </a:t>
            </a:r>
            <a:r>
              <a:rPr lang="fr-FR" sz="1200" dirty="0" err="1">
                <a:latin typeface="Calibri" pitchFamily="34"/>
              </a:rPr>
              <a:t>Vilchez</a:t>
            </a:r>
            <a:r>
              <a:rPr lang="fr-FR" sz="1200" dirty="0">
                <a:latin typeface="Calibri" pitchFamily="34"/>
              </a:rPr>
              <a:t>, et al. </a:t>
            </a:r>
            <a:r>
              <a:rPr lang="fr-FR" sz="1200" dirty="0" err="1">
                <a:latin typeface="Calibri" pitchFamily="34"/>
              </a:rPr>
              <a:t>Efficacy</a:t>
            </a:r>
            <a:r>
              <a:rPr lang="fr-FR" sz="1200" dirty="0">
                <a:latin typeface="Calibri" pitchFamily="34"/>
              </a:rPr>
              <a:t> of </a:t>
            </a:r>
            <a:r>
              <a:rPr lang="fr-FR" sz="1200" dirty="0" err="1">
                <a:latin typeface="Calibri" pitchFamily="34"/>
              </a:rPr>
              <a:t>Debridement</a:t>
            </a:r>
            <a:r>
              <a:rPr lang="fr-FR" sz="1200" dirty="0">
                <a:latin typeface="Calibri" pitchFamily="34"/>
              </a:rPr>
              <a:t> in </a:t>
            </a:r>
            <a:r>
              <a:rPr lang="fr-FR" sz="1200" dirty="0" err="1">
                <a:latin typeface="Calibri" pitchFamily="34"/>
              </a:rPr>
              <a:t>Hematogenous</a:t>
            </a:r>
            <a:r>
              <a:rPr lang="fr-FR" sz="1200" dirty="0">
                <a:latin typeface="Calibri" pitchFamily="34"/>
              </a:rPr>
              <a:t> and </a:t>
            </a:r>
            <a:r>
              <a:rPr lang="fr-FR" sz="1200" dirty="0" err="1">
                <a:latin typeface="Calibri" pitchFamily="34"/>
              </a:rPr>
              <a:t>Early</a:t>
            </a:r>
            <a:r>
              <a:rPr lang="fr-FR" sz="1200" dirty="0">
                <a:latin typeface="Calibri" pitchFamily="34"/>
              </a:rPr>
              <a:t> Post-</a:t>
            </a:r>
            <a:r>
              <a:rPr lang="fr-FR" sz="1200" dirty="0" err="1">
                <a:latin typeface="Calibri" pitchFamily="34"/>
              </a:rPr>
              <a:t>Surgical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 Infections. </a:t>
            </a:r>
            <a:r>
              <a:rPr lang="fr-FR" sz="1200" i="1" dirty="0">
                <a:latin typeface="Calibri" pitchFamily="34"/>
              </a:rPr>
              <a:t>IJAO</a:t>
            </a:r>
            <a:r>
              <a:rPr lang="fr-FR" sz="1200" dirty="0">
                <a:latin typeface="Calibri" pitchFamily="34"/>
              </a:rPr>
              <a:t> 2011, (9): 863–69.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[7] </a:t>
            </a:r>
            <a:r>
              <a:rPr lang="fr-FR" sz="1200" dirty="0" err="1">
                <a:latin typeface="Calibri" pitchFamily="34"/>
              </a:rPr>
              <a:t>Tande</a:t>
            </a:r>
            <a:r>
              <a:rPr lang="fr-FR" sz="1200" dirty="0">
                <a:latin typeface="Calibri" pitchFamily="34"/>
              </a:rPr>
              <a:t>, Patel.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 Infection. </a:t>
            </a:r>
            <a:r>
              <a:rPr lang="fr-FR" sz="1200" i="1" dirty="0">
                <a:latin typeface="Calibri" pitchFamily="34"/>
              </a:rPr>
              <a:t>Clin </a:t>
            </a:r>
            <a:r>
              <a:rPr lang="fr-FR" sz="1200" i="1" dirty="0" err="1">
                <a:latin typeface="Calibri" pitchFamily="34"/>
              </a:rPr>
              <a:t>Microbiol</a:t>
            </a:r>
            <a:r>
              <a:rPr lang="fr-FR" sz="1200" i="1" dirty="0">
                <a:latin typeface="Calibri" pitchFamily="34"/>
              </a:rPr>
              <a:t> </a:t>
            </a:r>
            <a:r>
              <a:rPr lang="fr-FR" sz="1200" i="1" dirty="0" err="1">
                <a:latin typeface="Calibri" pitchFamily="34"/>
              </a:rPr>
              <a:t>Reviews</a:t>
            </a:r>
            <a:r>
              <a:rPr lang="fr-FR" sz="1200" i="1" dirty="0">
                <a:latin typeface="Calibri" pitchFamily="34"/>
              </a:rPr>
              <a:t> </a:t>
            </a:r>
            <a:r>
              <a:rPr lang="fr-FR" sz="1200" dirty="0">
                <a:latin typeface="Calibri" pitchFamily="34"/>
              </a:rPr>
              <a:t>2014, 27,(2): 302–45.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[8] </a:t>
            </a:r>
            <a:r>
              <a:rPr lang="fr-FR" sz="1200" dirty="0" err="1">
                <a:latin typeface="Calibri" pitchFamily="34"/>
              </a:rPr>
              <a:t>Triantafyllopoulos</a:t>
            </a:r>
            <a:r>
              <a:rPr lang="fr-FR" sz="1200" dirty="0">
                <a:latin typeface="Calibri" pitchFamily="34"/>
              </a:rPr>
              <a:t>, et al. Irrigation and </a:t>
            </a:r>
            <a:r>
              <a:rPr lang="fr-FR" sz="1200" dirty="0" err="1">
                <a:latin typeface="Calibri" pitchFamily="34"/>
              </a:rPr>
              <a:t>Debridement</a:t>
            </a:r>
            <a:r>
              <a:rPr lang="fr-FR" sz="1200" dirty="0">
                <a:latin typeface="Calibri" pitchFamily="34"/>
              </a:rPr>
              <a:t> for </a:t>
            </a:r>
            <a:r>
              <a:rPr lang="fr-FR" sz="1200" dirty="0" err="1">
                <a:latin typeface="Calibri" pitchFamily="34"/>
              </a:rPr>
              <a:t>Periprosthetic</a:t>
            </a:r>
            <a:r>
              <a:rPr lang="fr-FR" sz="1200" dirty="0">
                <a:latin typeface="Calibri" pitchFamily="34"/>
              </a:rPr>
              <a:t> Infections of the Hip and </a:t>
            </a:r>
            <a:r>
              <a:rPr lang="fr-FR" sz="1200" dirty="0" err="1">
                <a:latin typeface="Calibri" pitchFamily="34"/>
              </a:rPr>
              <a:t>Factors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Determining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Outcome</a:t>
            </a:r>
            <a:r>
              <a:rPr lang="fr-FR" sz="1200" dirty="0">
                <a:latin typeface="Calibri" pitchFamily="34"/>
              </a:rPr>
              <a:t>. </a:t>
            </a:r>
            <a:r>
              <a:rPr lang="fr-FR" sz="1200" i="1" dirty="0">
                <a:latin typeface="Calibri" pitchFamily="34"/>
              </a:rPr>
              <a:t>International </a:t>
            </a:r>
            <a:r>
              <a:rPr lang="fr-FR" sz="1200" i="1" dirty="0" err="1">
                <a:latin typeface="Calibri" pitchFamily="34"/>
              </a:rPr>
              <a:t>Orthopaedics</a:t>
            </a:r>
            <a:r>
              <a:rPr lang="fr-FR" sz="1200" i="1" dirty="0">
                <a:latin typeface="Calibri" pitchFamily="34"/>
              </a:rPr>
              <a:t> </a:t>
            </a:r>
            <a:r>
              <a:rPr lang="fr-FR" sz="1200" dirty="0">
                <a:latin typeface="Calibri" pitchFamily="34"/>
              </a:rPr>
              <a:t>2015; 39(6): 1203–9.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[9] </a:t>
            </a:r>
            <a:r>
              <a:rPr lang="fr-FR" sz="1200" dirty="0" err="1">
                <a:latin typeface="Calibri" pitchFamily="34"/>
              </a:rPr>
              <a:t>Byren</a:t>
            </a:r>
            <a:r>
              <a:rPr lang="fr-FR" sz="1200" dirty="0">
                <a:latin typeface="Calibri" pitchFamily="34"/>
              </a:rPr>
              <a:t> I., et al. One </a:t>
            </a:r>
            <a:r>
              <a:rPr lang="fr-FR" sz="1200" dirty="0" err="1">
                <a:latin typeface="Calibri" pitchFamily="34"/>
              </a:rPr>
              <a:t>Hundred</a:t>
            </a:r>
            <a:r>
              <a:rPr lang="fr-FR" sz="1200" dirty="0">
                <a:latin typeface="Calibri" pitchFamily="34"/>
              </a:rPr>
              <a:t> and </a:t>
            </a:r>
            <a:r>
              <a:rPr lang="fr-FR" sz="1200" dirty="0" err="1">
                <a:latin typeface="Calibri" pitchFamily="34"/>
              </a:rPr>
              <a:t>Twelve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Infected</a:t>
            </a:r>
            <a:r>
              <a:rPr lang="fr-FR" sz="1200" dirty="0">
                <a:latin typeface="Calibri" pitchFamily="34"/>
              </a:rPr>
              <a:t> Arthroplasties </a:t>
            </a:r>
            <a:r>
              <a:rPr lang="fr-FR" sz="1200" dirty="0" err="1">
                <a:latin typeface="Calibri" pitchFamily="34"/>
              </a:rPr>
              <a:t>Treated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with</a:t>
            </a:r>
            <a:r>
              <a:rPr lang="fr-FR" sz="1200" dirty="0">
                <a:latin typeface="Calibri" pitchFamily="34"/>
              </a:rPr>
              <a:t> ‘DAIR’ : </a:t>
            </a:r>
            <a:r>
              <a:rPr lang="fr-FR" sz="1200" dirty="0" err="1">
                <a:latin typeface="Calibri" pitchFamily="34"/>
              </a:rPr>
              <a:t>Antibiotic</a:t>
            </a:r>
            <a:r>
              <a:rPr lang="fr-FR" sz="1200" dirty="0">
                <a:latin typeface="Calibri" pitchFamily="34"/>
              </a:rPr>
              <a:t> Duration and </a:t>
            </a:r>
            <a:r>
              <a:rPr lang="fr-FR" sz="1200" dirty="0" err="1">
                <a:latin typeface="Calibri" pitchFamily="34"/>
              </a:rPr>
              <a:t>Outcome</a:t>
            </a:r>
            <a:r>
              <a:rPr lang="fr-FR" sz="1200" dirty="0">
                <a:latin typeface="Calibri" pitchFamily="34"/>
              </a:rPr>
              <a:t>. </a:t>
            </a:r>
            <a:r>
              <a:rPr lang="fr-FR" sz="1200" i="1" dirty="0">
                <a:latin typeface="Calibri" pitchFamily="34"/>
              </a:rPr>
              <a:t>J of </a:t>
            </a:r>
            <a:r>
              <a:rPr lang="fr-FR" sz="1200" i="1" dirty="0" err="1">
                <a:latin typeface="Calibri" pitchFamily="34"/>
              </a:rPr>
              <a:t>Antimicrobial</a:t>
            </a:r>
            <a:r>
              <a:rPr lang="fr-FR" sz="1200" i="1" dirty="0">
                <a:latin typeface="Calibri" pitchFamily="34"/>
              </a:rPr>
              <a:t> </a:t>
            </a:r>
            <a:r>
              <a:rPr lang="fr-FR" sz="1200" i="1" dirty="0" err="1">
                <a:latin typeface="Calibri" pitchFamily="34"/>
              </a:rPr>
              <a:t>Chemother</a:t>
            </a:r>
            <a:r>
              <a:rPr lang="fr-FR" sz="1200" dirty="0">
                <a:latin typeface="Calibri" pitchFamily="34"/>
              </a:rPr>
              <a:t> 2009, 63, (6): 1264–71.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[10] </a:t>
            </a:r>
            <a:r>
              <a:rPr lang="fr-FR" sz="1200" dirty="0" err="1">
                <a:latin typeface="Calibri" pitchFamily="34"/>
              </a:rPr>
              <a:t>Grammatopoulos</a:t>
            </a:r>
            <a:r>
              <a:rPr lang="fr-FR" sz="1200" dirty="0">
                <a:latin typeface="Calibri" pitchFamily="34"/>
              </a:rPr>
              <a:t> G., et al. </a:t>
            </a:r>
            <a:r>
              <a:rPr lang="fr-FR" sz="1200" dirty="0" err="1">
                <a:latin typeface="Calibri" pitchFamily="34"/>
              </a:rPr>
              <a:t>Functional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Outcome</a:t>
            </a:r>
            <a:r>
              <a:rPr lang="fr-FR" sz="1200" dirty="0">
                <a:latin typeface="Calibri" pitchFamily="34"/>
              </a:rPr>
              <a:t> of </a:t>
            </a:r>
            <a:r>
              <a:rPr lang="fr-FR" sz="1200" dirty="0" err="1">
                <a:latin typeface="Calibri" pitchFamily="34"/>
              </a:rPr>
              <a:t>Debridement</a:t>
            </a:r>
            <a:r>
              <a:rPr lang="fr-FR" sz="1200" dirty="0">
                <a:latin typeface="Calibri" pitchFamily="34"/>
              </a:rPr>
              <a:t>, </a:t>
            </a:r>
            <a:r>
              <a:rPr lang="fr-FR" sz="1200" dirty="0" err="1">
                <a:latin typeface="Calibri" pitchFamily="34"/>
              </a:rPr>
              <a:t>Antibiotics</a:t>
            </a:r>
            <a:r>
              <a:rPr lang="fr-FR" sz="1200" dirty="0">
                <a:latin typeface="Calibri" pitchFamily="34"/>
              </a:rPr>
              <a:t> and Implant </a:t>
            </a:r>
            <a:r>
              <a:rPr lang="fr-FR" sz="1200" dirty="0" err="1">
                <a:latin typeface="Calibri" pitchFamily="34"/>
              </a:rPr>
              <a:t>Retention</a:t>
            </a:r>
            <a:r>
              <a:rPr lang="fr-FR" sz="1200" dirty="0">
                <a:latin typeface="Calibri" pitchFamily="34"/>
              </a:rPr>
              <a:t> in </a:t>
            </a:r>
            <a:r>
              <a:rPr lang="fr-FR" sz="1200" dirty="0" err="1">
                <a:latin typeface="Calibri" pitchFamily="34"/>
              </a:rPr>
              <a:t>Periprosthetic</a:t>
            </a:r>
            <a:r>
              <a:rPr lang="fr-FR" sz="1200" dirty="0">
                <a:latin typeface="Calibri" pitchFamily="34"/>
              </a:rPr>
              <a:t> Joint Infection </a:t>
            </a:r>
            <a:r>
              <a:rPr lang="fr-FR" sz="1200" dirty="0" err="1">
                <a:latin typeface="Calibri" pitchFamily="34"/>
              </a:rPr>
              <a:t>Involving</a:t>
            </a:r>
            <a:r>
              <a:rPr lang="fr-FR" sz="1200" dirty="0">
                <a:latin typeface="Calibri" pitchFamily="34"/>
              </a:rPr>
              <a:t> the Hip: A Case-Control </a:t>
            </a:r>
            <a:r>
              <a:rPr lang="fr-FR" sz="1200" dirty="0" err="1">
                <a:latin typeface="Calibri" pitchFamily="34"/>
              </a:rPr>
              <a:t>Study</a:t>
            </a:r>
            <a:r>
              <a:rPr lang="fr-FR" sz="1200" dirty="0">
                <a:latin typeface="Calibri" pitchFamily="34"/>
              </a:rPr>
              <a:t>. </a:t>
            </a:r>
            <a:r>
              <a:rPr lang="fr-FR" sz="1200" i="1" dirty="0">
                <a:latin typeface="Calibri" pitchFamily="34"/>
              </a:rPr>
              <a:t>The </a:t>
            </a:r>
            <a:r>
              <a:rPr lang="fr-FR" sz="1200" i="1" dirty="0" err="1">
                <a:latin typeface="Calibri" pitchFamily="34"/>
              </a:rPr>
              <a:t>Bone</a:t>
            </a:r>
            <a:r>
              <a:rPr lang="fr-FR" sz="1200" i="1" dirty="0">
                <a:latin typeface="Calibri" pitchFamily="34"/>
              </a:rPr>
              <a:t> &amp; Joint Journal </a:t>
            </a:r>
            <a:r>
              <a:rPr lang="fr-FR" sz="1200" dirty="0">
                <a:latin typeface="Calibri" pitchFamily="34"/>
              </a:rPr>
              <a:t>2017 99 (5): 614–22.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[11] Kuiper, et al.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Joint-Associated Infections </a:t>
            </a:r>
            <a:r>
              <a:rPr lang="fr-FR" sz="1200" dirty="0" err="1">
                <a:latin typeface="Calibri" pitchFamily="34"/>
              </a:rPr>
              <a:t>Treated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with</a:t>
            </a:r>
            <a:r>
              <a:rPr lang="fr-FR" sz="1200" dirty="0">
                <a:latin typeface="Calibri" pitchFamily="34"/>
              </a:rPr>
              <a:t> DAIR : </a:t>
            </a:r>
            <a:r>
              <a:rPr lang="fr-FR" sz="1200" dirty="0" err="1">
                <a:latin typeface="Calibri" pitchFamily="34"/>
              </a:rPr>
              <a:t>Analysis</a:t>
            </a:r>
            <a:r>
              <a:rPr lang="fr-FR" sz="1200" dirty="0">
                <a:latin typeface="Calibri" pitchFamily="34"/>
              </a:rPr>
              <a:t> of </a:t>
            </a:r>
            <a:r>
              <a:rPr lang="fr-FR" sz="1200" dirty="0" err="1">
                <a:latin typeface="Calibri" pitchFamily="34"/>
              </a:rPr>
              <a:t>Risk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Factors</a:t>
            </a:r>
            <a:r>
              <a:rPr lang="fr-FR" sz="1200" dirty="0">
                <a:latin typeface="Calibri" pitchFamily="34"/>
              </a:rPr>
              <a:t> and Local </a:t>
            </a:r>
            <a:r>
              <a:rPr lang="fr-FR" sz="1200" dirty="0" err="1">
                <a:latin typeface="Calibri" pitchFamily="34"/>
              </a:rPr>
              <a:t>Antibiotic</a:t>
            </a:r>
            <a:r>
              <a:rPr lang="fr-FR" sz="1200" dirty="0">
                <a:latin typeface="Calibri" pitchFamily="34"/>
              </a:rPr>
              <a:t> Carriers in 91 Patients. </a:t>
            </a:r>
            <a:r>
              <a:rPr lang="fr-FR" sz="1200" i="1" dirty="0">
                <a:latin typeface="Calibri" pitchFamily="34"/>
              </a:rPr>
              <a:t>Acta </a:t>
            </a:r>
            <a:r>
              <a:rPr lang="fr-FR" sz="1200" i="1" dirty="0" err="1">
                <a:latin typeface="Calibri" pitchFamily="34"/>
              </a:rPr>
              <a:t>Orthopaedica</a:t>
            </a:r>
            <a:r>
              <a:rPr lang="fr-FR" sz="1200" dirty="0">
                <a:latin typeface="Calibri" pitchFamily="34"/>
              </a:rPr>
              <a:t> 2013, 84 (4): 380–86.</a:t>
            </a:r>
          </a:p>
          <a:p>
            <a:pPr marL="0" lvl="0" indent="0" algn="just">
              <a:lnSpc>
                <a:spcPct val="135000"/>
              </a:lnSpc>
              <a:spcAft>
                <a:spcPts val="544"/>
              </a:spcAft>
              <a:buNone/>
            </a:pPr>
            <a:r>
              <a:rPr lang="fr-FR" sz="1200" dirty="0">
                <a:latin typeface="Calibri" pitchFamily="34"/>
              </a:rPr>
              <a:t>[12] </a:t>
            </a:r>
            <a:r>
              <a:rPr lang="fr-FR" sz="1200" dirty="0" err="1">
                <a:latin typeface="Calibri" pitchFamily="34"/>
              </a:rPr>
              <a:t>Marculescu</a:t>
            </a:r>
            <a:r>
              <a:rPr lang="fr-FR" sz="1200" dirty="0">
                <a:latin typeface="Calibri" pitchFamily="34"/>
              </a:rPr>
              <a:t> CE, </a:t>
            </a:r>
            <a:r>
              <a:rPr lang="fr-FR" sz="1200" dirty="0" err="1">
                <a:latin typeface="Calibri" pitchFamily="34"/>
              </a:rPr>
              <a:t>Berbari</a:t>
            </a:r>
            <a:r>
              <a:rPr lang="fr-FR" sz="1200" dirty="0">
                <a:latin typeface="Calibri" pitchFamily="34"/>
              </a:rPr>
              <a:t> EF, </a:t>
            </a:r>
            <a:r>
              <a:rPr lang="fr-FR" sz="1200" dirty="0" err="1">
                <a:latin typeface="Calibri" pitchFamily="34"/>
              </a:rPr>
              <a:t>Hanssen</a:t>
            </a:r>
            <a:r>
              <a:rPr lang="fr-FR" sz="1200" dirty="0">
                <a:latin typeface="Calibri" pitchFamily="34"/>
              </a:rPr>
              <a:t> AD, et al. </a:t>
            </a:r>
            <a:r>
              <a:rPr lang="fr-FR" sz="1200" dirty="0" err="1">
                <a:latin typeface="Calibri" pitchFamily="34"/>
              </a:rPr>
              <a:t>Outcome</a:t>
            </a:r>
            <a:r>
              <a:rPr lang="fr-FR" sz="1200" dirty="0">
                <a:latin typeface="Calibri" pitchFamily="34"/>
              </a:rPr>
              <a:t> of </a:t>
            </a:r>
            <a:r>
              <a:rPr lang="fr-FR" sz="1200" dirty="0" err="1">
                <a:latin typeface="Calibri" pitchFamily="34"/>
              </a:rPr>
              <a:t>prosthetic</a:t>
            </a:r>
            <a:r>
              <a:rPr lang="fr-FR" sz="1200" dirty="0">
                <a:latin typeface="Calibri" pitchFamily="34"/>
              </a:rPr>
              <a:t> joint infections </a:t>
            </a:r>
            <a:r>
              <a:rPr lang="fr-FR" sz="1200" dirty="0" err="1">
                <a:latin typeface="Calibri" pitchFamily="34"/>
              </a:rPr>
              <a:t>treated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with</a:t>
            </a:r>
            <a:r>
              <a:rPr lang="fr-FR" sz="1200" dirty="0">
                <a:latin typeface="Calibri" pitchFamily="34"/>
              </a:rPr>
              <a:t> </a:t>
            </a:r>
            <a:r>
              <a:rPr lang="fr-FR" sz="1200" dirty="0" err="1">
                <a:latin typeface="Calibri" pitchFamily="34"/>
              </a:rPr>
              <a:t>debridement</a:t>
            </a:r>
            <a:r>
              <a:rPr lang="fr-FR" sz="1200" dirty="0">
                <a:latin typeface="Calibri" pitchFamily="34"/>
              </a:rPr>
              <a:t> and </a:t>
            </a:r>
            <a:r>
              <a:rPr lang="fr-FR" sz="1200" dirty="0" err="1">
                <a:latin typeface="Calibri" pitchFamily="34"/>
              </a:rPr>
              <a:t>retention</a:t>
            </a:r>
            <a:r>
              <a:rPr lang="fr-FR" sz="1200" dirty="0">
                <a:latin typeface="Calibri" pitchFamily="34"/>
              </a:rPr>
              <a:t> of components. Clin Infect Dis 2006; 42:417–8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808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1800" y="1115541"/>
            <a:ext cx="9071640" cy="190845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Aft>
                <a:spcPts val="1414"/>
              </a:spcAft>
              <a:buNone/>
            </a:pPr>
            <a:r>
              <a:rPr lang="fr-FR" sz="2000" dirty="0">
                <a:latin typeface="Calibri" pitchFamily="34"/>
              </a:rPr>
              <a:t>- IPOA : 0,4 à 2,9 % des poses de prothèses</a:t>
            </a: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2000" dirty="0">
                <a:latin typeface="Calibri" pitchFamily="34"/>
              </a:rPr>
              <a:t>- 3 types  (classification de </a:t>
            </a:r>
            <a:r>
              <a:rPr lang="fr-FR" sz="2000" dirty="0" err="1">
                <a:latin typeface="Calibri" pitchFamily="34"/>
              </a:rPr>
              <a:t>Tsukayama</a:t>
            </a:r>
            <a:r>
              <a:rPr lang="fr-FR" sz="2000" dirty="0">
                <a:latin typeface="Calibri" pitchFamily="34"/>
              </a:rPr>
              <a:t>/Coventry) :</a:t>
            </a:r>
          </a:p>
          <a:p>
            <a:pPr marL="1028879" lvl="1" indent="-343080" algn="just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-"/>
            </a:pPr>
            <a:r>
              <a:rPr lang="fr-FR" sz="1600" dirty="0">
                <a:latin typeface="Calibri" pitchFamily="34"/>
              </a:rPr>
              <a:t>aiguë précoce à moins d'un mois de la chirurgie</a:t>
            </a:r>
          </a:p>
          <a:p>
            <a:pPr marL="1028879" lvl="1" indent="-343080" algn="just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-"/>
            </a:pPr>
            <a:r>
              <a:rPr lang="fr-FR" sz="1600" dirty="0">
                <a:latin typeface="Calibri" pitchFamily="34"/>
              </a:rPr>
              <a:t>tardive chronique à plus d'un mois de la chirurgie</a:t>
            </a:r>
          </a:p>
          <a:p>
            <a:pPr marL="1028879" lvl="1" indent="-343080" algn="just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-"/>
            </a:pPr>
            <a:r>
              <a:rPr lang="fr-FR" sz="1600" dirty="0">
                <a:latin typeface="Calibri" pitchFamily="34"/>
              </a:rPr>
              <a:t>aiguë hématogène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 dirty="0">
              <a:latin typeface="Calibri" pitchFamily="34"/>
            </a:endParaRP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 dirty="0">
              <a:latin typeface="Calibri" pitchFamily="34"/>
            </a:endParaRP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 dirty="0">
              <a:latin typeface="Calibri" pitchFamily="3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5055" t="19994" r="35055" b="9991"/>
          <a:stretch>
            <a:fillRect/>
          </a:stretch>
        </p:blipFill>
        <p:spPr>
          <a:xfrm>
            <a:off x="6512760" y="576000"/>
            <a:ext cx="3279240" cy="4662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4680000" y="4320000"/>
            <a:ext cx="1368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IDSA 2012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50079" t="24147" r="25037" b="14992"/>
          <a:stretch>
            <a:fillRect/>
          </a:stretch>
        </p:blipFill>
        <p:spPr>
          <a:xfrm>
            <a:off x="216000" y="3096000"/>
            <a:ext cx="3456000" cy="42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29105" t="9991" r="30045" b="63899"/>
          <a:stretch/>
        </p:blipFill>
        <p:spPr>
          <a:xfrm>
            <a:off x="5105116" y="5130573"/>
            <a:ext cx="4830884" cy="21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031999" y="6120000"/>
            <a:ext cx="1368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fr-FR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HAS 2014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7272560" y="5580037"/>
            <a:ext cx="1440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68504" y="3563813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704608" y="755501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>
                <a:solidFill>
                  <a:srgbClr val="000000"/>
                </a:solidFill>
              </a:rPr>
              <a:t>Introduction (2)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2000" y="1584000"/>
            <a:ext cx="9071640" cy="1542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Aft>
                <a:spcPts val="1414"/>
              </a:spcAft>
              <a:buNone/>
            </a:pPr>
            <a:r>
              <a:rPr lang="fr-FR" sz="2000">
                <a:latin typeface="Calibri" pitchFamily="34"/>
              </a:rPr>
              <a:t> Risque d'échec plus important de la prise en charge conservatrice en cas de survenue de l'infection à distance de la chirurgie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>
              <a:latin typeface="Calibri" pitchFamily="3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0079" t="34986" r="14551" b="9991"/>
          <a:stretch>
            <a:fillRect/>
          </a:stretch>
        </p:blipFill>
        <p:spPr>
          <a:xfrm>
            <a:off x="403045" y="2502036"/>
            <a:ext cx="4474440" cy="3473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15776" y="6457353"/>
            <a:ext cx="9720000" cy="647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Vilchez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et al.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Efficacy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of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Debridement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in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Hematogenous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and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Early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Post-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Surgical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Prosthetic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Joint Infections. </a:t>
            </a:r>
            <a:r>
              <a:rPr lang="fr-FR" sz="12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IJAO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2011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Lora-Tamayo, et al. A Large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Multicenter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Study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of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Methicillin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-Susceptible and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Methicillin-Resistant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Staphylococcus Aureus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Prosthetic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Joint Infections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Managed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with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Implant </a:t>
            </a:r>
            <a:r>
              <a:rPr lang="fr-FR" sz="1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Retention</a:t>
            </a:r>
            <a:r>
              <a:rPr lang="fr-FR" sz="1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 </a:t>
            </a:r>
            <a:r>
              <a:rPr lang="fr-FR" sz="12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Clin Infect Dis 2013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88000" y="662112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999" y="1080000"/>
            <a:ext cx="864000" cy="34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716000" y="3104066"/>
            <a:ext cx="5004000" cy="1440000"/>
            <a:chOff x="4716000" y="3096000"/>
            <a:chExt cx="5004000" cy="14400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l="30045" t="28850" r="53620" b="62068"/>
            <a:stretch>
              <a:fillRect/>
            </a:stretch>
          </p:blipFill>
          <p:spPr>
            <a:xfrm>
              <a:off x="4716000" y="3461760"/>
              <a:ext cx="2415240" cy="894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l="63921" t="24987" r="19795" b="59969"/>
            <a:stretch>
              <a:fillRect/>
            </a:stretch>
          </p:blipFill>
          <p:spPr>
            <a:xfrm>
              <a:off x="7128000" y="3096000"/>
              <a:ext cx="2592000" cy="14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7131240" y="3671666"/>
            <a:ext cx="2337480" cy="180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131240" y="4183887"/>
            <a:ext cx="2337480" cy="180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>
                <a:solidFill>
                  <a:srgbClr val="000000"/>
                </a:solidFill>
              </a:rPr>
              <a:t>Méthodes (1)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56040" y="1331640"/>
            <a:ext cx="9422640" cy="108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Aft>
                <a:spcPts val="1414"/>
              </a:spcAft>
              <a:buNone/>
            </a:pPr>
            <a:r>
              <a:rPr lang="fr-FR" sz="1600"/>
              <a:t>Étude de cohorte rétrospective</a:t>
            </a: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1600"/>
              <a:t>Toutes les infections aiguës de prothèse ostéo articulaires prises en charge du 01.01.2013 au 31.12.2015 au CHU de Rennes.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7874" t="13225" r="39582" b="17926"/>
          <a:stretch>
            <a:fillRect/>
          </a:stretch>
        </p:blipFill>
        <p:spPr>
          <a:xfrm>
            <a:off x="5884560" y="2685960"/>
            <a:ext cx="3973319" cy="32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2"/>
          <p:cNvSpPr txBox="1"/>
          <p:nvPr/>
        </p:nvSpPr>
        <p:spPr>
          <a:xfrm>
            <a:off x="271386" y="2533506"/>
            <a:ext cx="5561014" cy="4702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Critères d’infection (MSIS 2013) 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- 2 prélèvements </a:t>
            </a:r>
            <a:r>
              <a:rPr lang="fr-FR" sz="15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périprothétiques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positifs en cultures au même germe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Ou – présence d'une fistule communiquant avec l'articulation.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Ou – au moins 3  critères mineurs parmi les 5 suivants  :</a:t>
            </a:r>
          </a:p>
          <a:p>
            <a:pPr marL="1028879" marR="0" lvl="1" indent="-343080" algn="just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Char char="-"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augmentation de la CRP et de la VS</a:t>
            </a:r>
          </a:p>
          <a:p>
            <a:pPr marL="1028879" marR="0" lvl="1" indent="-343080" algn="just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Char char="-"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hyperleucocytose dans le liquide articulaire,</a:t>
            </a:r>
          </a:p>
          <a:p>
            <a:pPr marL="1028879" marR="0" lvl="1" indent="-343080" algn="just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Char char="-"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augmentation du nombre de PNN dans le liquide articulaire,</a:t>
            </a:r>
          </a:p>
          <a:p>
            <a:pPr marL="1028879" marR="0" lvl="1" indent="-343080" algn="just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Char char="-"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histologie positive</a:t>
            </a:r>
          </a:p>
          <a:p>
            <a:pPr marL="1028879" marR="0" lvl="1" indent="-343080" algn="just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Char char="-"/>
              <a:tabLst/>
            </a:pP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une seule culture positive.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endParaRPr lang="fr-FR" sz="15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Times New Roman" pitchFamily="18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Infections aiguës 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: symptômes évoluant depuis moins de 3 semaines, sans fistulisation à la peau, et sans descellement prothétique.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None/>
              <a:tabLst/>
            </a:pPr>
            <a:r>
              <a:rPr lang="fr-FR" sz="15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Infections précoces 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:</a:t>
            </a:r>
            <a:r>
              <a:rPr lang="fr-FR" sz="15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 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survenant à moins de 3 mois de la chirurgie     	</a:t>
            </a:r>
            <a:r>
              <a:rPr lang="fr-FR" sz="15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tardives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Times New Roman" pitchFamily="18"/>
              </a:rPr>
              <a:t> : à plus de 3 mois (Classification de </a:t>
            </a:r>
            <a:r>
              <a:rPr lang="fr-FR" sz="15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Zimmerli</a:t>
            </a:r>
            <a:r>
              <a:rPr lang="fr-FR" sz="15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91399" y="3267000"/>
            <a:ext cx="228600" cy="26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fr-FR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>
                <a:solidFill>
                  <a:srgbClr val="000000"/>
                </a:solidFill>
              </a:rPr>
              <a:t>Méthodes (2)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611000"/>
            <a:ext cx="9071640" cy="3717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Aft>
                <a:spcPts val="1414"/>
              </a:spcAft>
              <a:buNone/>
            </a:pPr>
            <a:r>
              <a:rPr lang="fr-FR" sz="2000" u="sng">
                <a:latin typeface="Calibri" pitchFamily="34"/>
              </a:rPr>
              <a:t>Échec :</a:t>
            </a:r>
          </a:p>
          <a:p>
            <a:pPr marL="343080" lvl="0" indent="-343080" algn="just">
              <a:spcAft>
                <a:spcPts val="1414"/>
              </a:spcAft>
              <a:buSzPct val="100000"/>
              <a:buChar char="-"/>
            </a:pPr>
            <a:r>
              <a:rPr lang="fr-FR" sz="2000">
                <a:latin typeface="Calibri" pitchFamily="34"/>
              </a:rPr>
              <a:t>Nécessité d’une reprise chirurgicale non conservatrice (durant le traitement ou lors du suivi)</a:t>
            </a:r>
          </a:p>
          <a:p>
            <a:pPr marL="343080" lvl="0" indent="-343080" algn="just">
              <a:spcAft>
                <a:spcPts val="1414"/>
              </a:spcAft>
              <a:buSzPct val="100000"/>
              <a:buChar char="-"/>
            </a:pPr>
            <a:r>
              <a:rPr lang="fr-FR" sz="2000">
                <a:latin typeface="Calibri" pitchFamily="34"/>
              </a:rPr>
              <a:t>Nécessité d'une antibiothérapie suspensive</a:t>
            </a:r>
          </a:p>
          <a:p>
            <a:pPr marL="343080" lvl="0" indent="-343080" algn="just">
              <a:spcAft>
                <a:spcPts val="1414"/>
              </a:spcAft>
              <a:buSzPct val="100000"/>
              <a:buChar char="-"/>
            </a:pPr>
            <a:r>
              <a:rPr lang="fr-FR" sz="2000">
                <a:latin typeface="Calibri" pitchFamily="34"/>
              </a:rPr>
              <a:t>Survenue d’un décès lié à l'infection.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>
              <a:latin typeface="Calibri" pitchFamily="34"/>
            </a:endParaRP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2000" u="sng">
                <a:latin typeface="Calibri" pitchFamily="34"/>
              </a:rPr>
              <a:t>Suivi :</a:t>
            </a:r>
          </a:p>
          <a:p>
            <a:pPr marL="0" lvl="0" indent="0" algn="just">
              <a:spcAft>
                <a:spcPts val="1414"/>
              </a:spcAft>
              <a:buNone/>
            </a:pPr>
            <a:r>
              <a:rPr lang="fr-FR" sz="2000">
                <a:latin typeface="Calibri" pitchFamily="34"/>
              </a:rPr>
              <a:t>Au moins 3 mois au CHU, et un an au total (médecin généraliste, orthopédiste en clinique…)</a:t>
            </a:r>
          </a:p>
          <a:p>
            <a:pPr marL="0" lvl="0" indent="0" algn="just">
              <a:spcAft>
                <a:spcPts val="1414"/>
              </a:spcAft>
              <a:buNone/>
            </a:pPr>
            <a:endParaRPr lang="fr-FR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>
                <a:solidFill>
                  <a:srgbClr val="000000"/>
                </a:solidFill>
              </a:rPr>
              <a:t>Résultats (1) : Caractéristiques des populations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000" y="2088000"/>
            <a:ext cx="6408000" cy="350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 l="28614" t="13675" r="32666" b="52190"/>
          <a:stretch>
            <a:fillRect/>
          </a:stretch>
        </p:blipFill>
        <p:spPr>
          <a:xfrm>
            <a:off x="1617480" y="1728000"/>
            <a:ext cx="6662520" cy="3306600"/>
          </a:xfrm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503999" y="301680"/>
            <a:ext cx="9072000" cy="126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Résultats (2) : Caractéristiques des infections et Traitement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04000" y="1484639"/>
            <a:ext cx="4154399" cy="17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54560" y="5256000"/>
            <a:ext cx="662544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655999" y="6012000"/>
            <a:ext cx="6623999" cy="10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54560" y="5256000"/>
            <a:ext cx="6625440" cy="1764000"/>
          </a:xfrm>
          <a:prstGeom prst="rect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squar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4560" y="4859957"/>
            <a:ext cx="1009488" cy="180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55999" y="4067869"/>
            <a:ext cx="1656121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400"/>
              <a:t>Résultats (3) : Microbiologie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</p:nvPr>
        </p:nvGraphicFramePr>
        <p:xfrm>
          <a:off x="324360" y="2088000"/>
          <a:ext cx="4499640" cy="466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5004360" y="2148480"/>
          <a:ext cx="4715640" cy="461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92000" y="2376000"/>
            <a:ext cx="3311999" cy="34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Infections tardives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16000" y="2304000"/>
            <a:ext cx="3311999" cy="34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Infections précoces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2000" y="6623999"/>
            <a:ext cx="9072000" cy="34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S. aureus : p = 0,38 ; staphylocoques métiR : p = 0,014* ; SCN : p = 0,011*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Résultats (4) : Devenir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999" y="1079280"/>
            <a:ext cx="9145080" cy="583271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l">
              <a:spcAft>
                <a:spcPts val="1414"/>
              </a:spcAft>
              <a:buNone/>
            </a:pPr>
            <a:endParaRPr lang="fr-FR" sz="1200"/>
          </a:p>
          <a:p>
            <a:pPr marL="0" lvl="0" indent="0" algn="l">
              <a:spcAft>
                <a:spcPts val="1414"/>
              </a:spcAft>
              <a:buNone/>
            </a:pPr>
            <a:endParaRPr lang="fr-FR" sz="12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b="6734"/>
          <a:stretch/>
        </p:blipFill>
        <p:spPr>
          <a:xfrm>
            <a:off x="72582" y="3820487"/>
            <a:ext cx="4460040" cy="288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36000" y="4067869"/>
            <a:ext cx="5400000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818967" y="5996305"/>
            <a:ext cx="721440" cy="4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0" y="1259557"/>
            <a:ext cx="9696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782560" y="2195661"/>
            <a:ext cx="79425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178990" y="37391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Types d’échec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8406" y="39297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Courbe de survie à un an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1267</Words>
  <Application>Microsoft Office PowerPoint</Application>
  <PresentationFormat>Personnalisé</PresentationFormat>
  <Paragraphs>254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Standard</vt:lpstr>
      <vt:lpstr>Présentation PowerPoint</vt:lpstr>
      <vt:lpstr>Introduction</vt:lpstr>
      <vt:lpstr>Introduction (2)</vt:lpstr>
      <vt:lpstr>Méthodes (1)</vt:lpstr>
      <vt:lpstr>Méthodes (2)</vt:lpstr>
      <vt:lpstr>Résultats (1) : Caractéristiques des populations</vt:lpstr>
      <vt:lpstr>Résultats (2) : Caractéristiques des infections et Traitement</vt:lpstr>
      <vt:lpstr>Résultats (3) : Microbiologie</vt:lpstr>
      <vt:lpstr>Résultats (4) : Devenir</vt:lpstr>
      <vt:lpstr>Résultats (4) : Facteurs de risque d’échec</vt:lpstr>
      <vt:lpstr>Et au niveau européen</vt:lpstr>
      <vt:lpstr>Etude européenne (1)</vt:lpstr>
      <vt:lpstr>Etude européenne (2)</vt:lpstr>
      <vt:lpstr>Etude européenne (3)</vt:lpstr>
      <vt:lpstr>Discussion</vt:lpstr>
      <vt:lpstr>Conclusion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Seb</dc:creator>
  <cp:lastModifiedBy> UBACTVIRO</cp:lastModifiedBy>
  <cp:revision>169</cp:revision>
  <dcterms:created xsi:type="dcterms:W3CDTF">2017-11-06T20:40:09Z</dcterms:created>
  <dcterms:modified xsi:type="dcterms:W3CDTF">2018-03-21T11:47:37Z</dcterms:modified>
</cp:coreProperties>
</file>