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9224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93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e du titre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02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re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731520">
              <a:defRPr sz="3120"/>
            </a:lvl1pPr>
          </a:lstStyle>
          <a:p>
            <a:r>
              <a:t>Influence des traitements concomitants sur le risque infectieux des PTH et PTG de première intention</a:t>
            </a:r>
          </a:p>
        </p:txBody>
      </p:sp>
      <p:sp>
        <p:nvSpPr>
          <p:cNvPr id="113" name="Sous-titre 2"/>
          <p:cNvSpPr txBox="1">
            <a:spLocks noGrp="1"/>
          </p:cNvSpPr>
          <p:nvPr>
            <p:ph type="subTitle" sz="quarter" idx="1"/>
          </p:nvPr>
        </p:nvSpPr>
        <p:spPr>
          <a:xfrm>
            <a:off x="1371600" y="4437112"/>
            <a:ext cx="6400800" cy="175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Eloi Vignon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5" name="docs-internal-guid-6237b079-3362-b8f1-4271-34a9fc213b14" descr="docs-internal-guid-6237b079-3362-b8f1-4271-34a9fc213b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9632" y="2018434"/>
            <a:ext cx="6076951" cy="2667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Cadre 9"/>
          <p:cNvSpPr/>
          <p:nvPr/>
        </p:nvSpPr>
        <p:spPr>
          <a:xfrm>
            <a:off x="3887542" y="3343550"/>
            <a:ext cx="360041" cy="288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160" y="2700"/>
                </a:moveTo>
                <a:lnTo>
                  <a:pt x="2160" y="18900"/>
                </a:lnTo>
                <a:lnTo>
                  <a:pt x="19440" y="18900"/>
                </a:lnTo>
                <a:lnTo>
                  <a:pt x="19440" y="27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0000"/>
                </a:solidFill>
              </a:defRPr>
            </a:pPr>
            <a:endParaRPr/>
          </a:p>
        </p:txBody>
      </p:sp>
      <p:sp>
        <p:nvSpPr>
          <p:cNvPr id="147" name="Cadre 10"/>
          <p:cNvSpPr/>
          <p:nvPr/>
        </p:nvSpPr>
        <p:spPr>
          <a:xfrm>
            <a:off x="4932040" y="3351934"/>
            <a:ext cx="360041" cy="288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160" y="2700"/>
                </a:moveTo>
                <a:lnTo>
                  <a:pt x="2160" y="18900"/>
                </a:lnTo>
                <a:lnTo>
                  <a:pt x="19440" y="18900"/>
                </a:lnTo>
                <a:lnTo>
                  <a:pt x="19440" y="27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48" name="Cadre 11"/>
          <p:cNvSpPr/>
          <p:nvPr/>
        </p:nvSpPr>
        <p:spPr>
          <a:xfrm>
            <a:off x="6012160" y="3351934"/>
            <a:ext cx="360041" cy="288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160" y="2700"/>
                </a:moveTo>
                <a:lnTo>
                  <a:pt x="2160" y="18900"/>
                </a:lnTo>
                <a:lnTo>
                  <a:pt x="19440" y="18900"/>
                </a:lnTo>
                <a:lnTo>
                  <a:pt x="19440" y="27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49" name="ZoneTexte 13"/>
          <p:cNvSpPr txBox="1"/>
          <p:nvPr/>
        </p:nvSpPr>
        <p:spPr>
          <a:xfrm>
            <a:off x="395535" y="4941168"/>
            <a:ext cx="8280922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DMARDs : Méthotrexate , léflunomide , Sulfasalazine , Hydroxychloriquine , Azathiprine , Cyclosporine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52" name="docs-internal-guid-6237b07f-3363-2ce9-201b-ffc0ba93345e" descr="docs-internal-guid-6237b07f-3363-2ce9-201b-ffc0ba93345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3648" y="1844824"/>
            <a:ext cx="6038851" cy="346710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Cadre 2"/>
          <p:cNvSpPr/>
          <p:nvPr/>
        </p:nvSpPr>
        <p:spPr>
          <a:xfrm>
            <a:off x="6804248" y="2636911"/>
            <a:ext cx="432049" cy="792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700" y="1473"/>
                </a:moveTo>
                <a:lnTo>
                  <a:pt x="2700" y="20127"/>
                </a:lnTo>
                <a:lnTo>
                  <a:pt x="18900" y="20127"/>
                </a:lnTo>
                <a:lnTo>
                  <a:pt x="18900" y="1473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Le risque d’infections post-opératoires est élevé chez les patients ayant des arthropathies inflammatoires , et augmente de :      </a:t>
            </a:r>
          </a:p>
          <a:p>
            <a:pPr marL="800100" lvl="1" indent="-342900">
              <a:buChar char="•"/>
            </a:pPr>
            <a:r>
              <a:t>3,41 si &gt;1 traitement conventionnel </a:t>
            </a:r>
          </a:p>
          <a:p>
            <a:pPr marL="800100" lvl="1" indent="-342900">
              <a:buChar char="•"/>
            </a:pPr>
            <a:r>
              <a:t>6,9 si TNF alpha inhibiteur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endParaRPr dirty="0"/>
          </a:p>
          <a:p>
            <a:r>
              <a:rPr lang="fr-FR" sz="1700" dirty="0"/>
              <a:t>D M </a:t>
            </a:r>
            <a:r>
              <a:rPr lang="fr-FR" sz="1700" dirty="0" err="1"/>
              <a:t>Grennan</a:t>
            </a:r>
            <a:r>
              <a:rPr lang="fr-FR" sz="1700" dirty="0"/>
              <a:t>, J </a:t>
            </a:r>
            <a:r>
              <a:rPr lang="fr-FR" sz="1700" dirty="0" smtClean="0"/>
              <a:t>Gray et Al .</a:t>
            </a:r>
            <a:r>
              <a:rPr lang="fr-FR" sz="1700" dirty="0"/>
              <a:t> </a:t>
            </a:r>
            <a:r>
              <a:rPr lang="fr-FR" sz="1700" dirty="0" err="1"/>
              <a:t>Methotrexate</a:t>
            </a:r>
            <a:r>
              <a:rPr lang="fr-FR" sz="1700" dirty="0"/>
              <a:t> and </a:t>
            </a:r>
            <a:r>
              <a:rPr lang="fr-FR" sz="1700" dirty="0" err="1"/>
              <a:t>early</a:t>
            </a:r>
            <a:r>
              <a:rPr lang="fr-FR" sz="1700" dirty="0"/>
              <a:t> </a:t>
            </a:r>
            <a:r>
              <a:rPr lang="fr-FR" sz="1700" dirty="0" err="1" smtClean="0"/>
              <a:t>postoperative</a:t>
            </a:r>
            <a:r>
              <a:rPr lang="fr-FR" sz="1700" dirty="0"/>
              <a:t> </a:t>
            </a:r>
            <a:r>
              <a:rPr lang="en-US" sz="1700" dirty="0" smtClean="0"/>
              <a:t>complications </a:t>
            </a:r>
            <a:r>
              <a:rPr lang="en-US" sz="1700" dirty="0"/>
              <a:t>in patients with </a:t>
            </a:r>
            <a:r>
              <a:rPr lang="en-US" sz="1700" dirty="0" smtClean="0"/>
              <a:t>rheumatoid arthritis </a:t>
            </a:r>
            <a:r>
              <a:rPr lang="en-US" sz="1700" dirty="0"/>
              <a:t>undergoing elective </a:t>
            </a:r>
            <a:r>
              <a:rPr lang="en-US" sz="1700" dirty="0" err="1"/>
              <a:t>orthopaedic</a:t>
            </a:r>
            <a:r>
              <a:rPr lang="en-US" sz="1700" dirty="0"/>
              <a:t> </a:t>
            </a:r>
            <a:r>
              <a:rPr lang="en-US" sz="1700" dirty="0" smtClean="0"/>
              <a:t>surgery . </a:t>
            </a:r>
            <a:r>
              <a:rPr lang="en-US" sz="1700" dirty="0"/>
              <a:t>Annals of the Rheumatic Diseases </a:t>
            </a:r>
            <a:r>
              <a:rPr lang="en-US" sz="1700" dirty="0" smtClean="0"/>
              <a:t>2001</a:t>
            </a:r>
            <a:endParaRPr lang="fr-FR" sz="1700" dirty="0" smtClean="0"/>
          </a:p>
          <a:p>
            <a:pPr>
              <a:spcBef>
                <a:spcPts val="500"/>
              </a:spcBef>
              <a:defRPr sz="2400"/>
            </a:pPr>
            <a:endParaRPr lang="fr-FR" dirty="0" smtClean="0"/>
          </a:p>
          <a:p>
            <a:pPr>
              <a:spcBef>
                <a:spcPts val="500"/>
              </a:spcBef>
              <a:defRPr sz="2400"/>
            </a:pPr>
            <a:r>
              <a:rPr dirty="0" smtClean="0"/>
              <a:t>Etude prospective</a:t>
            </a:r>
            <a:r>
              <a:rPr lang="fr-FR" dirty="0" smtClean="0"/>
              <a:t> randomisée</a:t>
            </a:r>
            <a:r>
              <a:rPr dirty="0" smtClean="0"/>
              <a:t> </a:t>
            </a:r>
            <a:r>
              <a:rPr dirty="0"/>
              <a:t>sur </a:t>
            </a:r>
            <a:r>
              <a:rPr/>
              <a:t>1 </a:t>
            </a:r>
            <a:r>
              <a:rPr smtClean="0"/>
              <a:t>an</a:t>
            </a:r>
            <a:endParaRPr dirty="0"/>
          </a:p>
          <a:p>
            <a:pPr>
              <a:spcBef>
                <a:spcPts val="500"/>
              </a:spcBef>
              <a:defRPr sz="2400"/>
            </a:pPr>
            <a:r>
              <a:rPr dirty="0" err="1"/>
              <a:t>Wrightington</a:t>
            </a:r>
            <a:r>
              <a:rPr dirty="0"/>
              <a:t> </a:t>
            </a:r>
            <a:r>
              <a:rPr dirty="0" smtClean="0"/>
              <a:t>Hospital</a:t>
            </a:r>
            <a:r>
              <a:rPr lang="fr-FR" dirty="0" smtClean="0"/>
              <a:t> , UK</a:t>
            </a:r>
            <a:endParaRPr dirty="0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defRPr sz="2400"/>
            </a:pPr>
            <a:r>
              <a:rPr dirty="0"/>
              <a:t>2001</a:t>
            </a:r>
          </a:p>
          <a:p>
            <a:pPr>
              <a:spcBef>
                <a:spcPts val="500"/>
              </a:spcBef>
              <a:defRPr sz="2400"/>
            </a:pPr>
            <a:r>
              <a:rPr dirty="0" err="1"/>
              <a:t>Objectif</a:t>
            </a:r>
            <a:r>
              <a:rPr dirty="0"/>
              <a:t> : </a:t>
            </a:r>
            <a:r>
              <a:rPr dirty="0" err="1"/>
              <a:t>Déterminer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la </a:t>
            </a:r>
            <a:r>
              <a:rPr dirty="0" err="1"/>
              <a:t>poursuite</a:t>
            </a:r>
            <a:r>
              <a:rPr dirty="0"/>
              <a:t> du </a:t>
            </a:r>
            <a:r>
              <a:rPr dirty="0" err="1"/>
              <a:t>méthotrexate</a:t>
            </a:r>
            <a:r>
              <a:rPr dirty="0"/>
              <a:t> </a:t>
            </a:r>
            <a:r>
              <a:rPr dirty="0" err="1"/>
              <a:t>augmente</a:t>
            </a:r>
            <a:r>
              <a:rPr dirty="0"/>
              <a:t>  le </a:t>
            </a:r>
            <a:r>
              <a:rPr dirty="0" err="1"/>
              <a:t>risque</a:t>
            </a:r>
            <a:r>
              <a:rPr dirty="0"/>
              <a:t> </a:t>
            </a:r>
            <a:r>
              <a:rPr dirty="0" err="1"/>
              <a:t>d’infections</a:t>
            </a:r>
            <a:r>
              <a:rPr dirty="0"/>
              <a:t> post-</a:t>
            </a:r>
            <a:r>
              <a:rPr dirty="0" err="1"/>
              <a:t>opératoires</a:t>
            </a:r>
            <a:r>
              <a:rPr dirty="0"/>
              <a:t> chez les patients </a:t>
            </a:r>
            <a:r>
              <a:rPr dirty="0" err="1"/>
              <a:t>ayant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arthropathie</a:t>
            </a:r>
            <a:r>
              <a:rPr dirty="0"/>
              <a:t> </a:t>
            </a:r>
            <a:r>
              <a:rPr dirty="0" err="1"/>
              <a:t>inflammatoire</a:t>
            </a:r>
            <a:r>
              <a:rPr dirty="0"/>
              <a:t> </a:t>
            </a:r>
            <a:r>
              <a:rPr dirty="0" err="1"/>
              <a:t>opérés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orthopédie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r>
              <a:rPr sz="2400" dirty="0"/>
              <a:t/>
            </a:r>
            <a:br>
              <a:rPr sz="2400" dirty="0"/>
            </a:br>
            <a:endParaRPr sz="2400" dirty="0"/>
          </a:p>
        </p:txBody>
      </p:sp>
      <p:pic>
        <p:nvPicPr>
          <p:cNvPr id="160" name="Image 3" descr="Imag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7703" y="476672"/>
            <a:ext cx="5760721" cy="1594486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Oval 4"/>
          <p:cNvSpPr/>
          <p:nvPr/>
        </p:nvSpPr>
        <p:spPr>
          <a:xfrm>
            <a:off x="2051719" y="476672"/>
            <a:ext cx="1944217" cy="576065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64" name="Espace réservé du contenu 5" descr="Espace réservé du contenu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1680" y="116632"/>
            <a:ext cx="4972051" cy="3800476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ZoneTexte 6"/>
          <p:cNvSpPr txBox="1"/>
          <p:nvPr/>
        </p:nvSpPr>
        <p:spPr>
          <a:xfrm>
            <a:off x="323527" y="4077072"/>
            <a:ext cx="8568954" cy="169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</a:pPr>
            <a:r>
              <a:t>Groupe A : Méthotrexate depuis au minimum 6 semaines et poursuite en peri-opératoire 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Groupe B : Arrêt du méthotrexate 2 semaines avant la chirurgie puis reprise 2 semaines après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Groupe C : Pas de méthotrexate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68" name="Espace réservé du contenu 3" descr="Espace réservé du contenu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576" y="188639"/>
            <a:ext cx="5400600" cy="220179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ZoneTexte 4"/>
          <p:cNvSpPr txBox="1"/>
          <p:nvPr/>
        </p:nvSpPr>
        <p:spPr>
          <a:xfrm>
            <a:off x="179511" y="2276872"/>
            <a:ext cx="7704858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Les pourcentages d’infections ou de complications péri-opératoires sont significativement différents entre:</a:t>
            </a:r>
          </a:p>
          <a:p>
            <a:pPr marL="285750" indent="-285750">
              <a:buSzPct val="100000"/>
              <a:buChar char="-"/>
            </a:pPr>
            <a:r>
              <a:t>le groupe A (2 %) et le groupe B (15 %) (p&lt;0,003) </a:t>
            </a:r>
          </a:p>
          <a:p>
            <a:pPr marL="285750" indent="-285750">
              <a:buSzPct val="100000"/>
              <a:buChar char="-"/>
            </a:pPr>
            <a:r>
              <a:t>le groupe A (2 %) et le groupe C (10,5 %) (p = 0,026)  </a:t>
            </a:r>
          </a:p>
        </p:txBody>
      </p:sp>
      <p:sp>
        <p:nvSpPr>
          <p:cNvPr id="170" name="ZoneTexte 2"/>
          <p:cNvSpPr txBox="1"/>
          <p:nvPr/>
        </p:nvSpPr>
        <p:spPr>
          <a:xfrm>
            <a:off x="323527" y="4221088"/>
            <a:ext cx="8496946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Les pourcentages des poussées rhumatismales dans ces mêmes groupes :</a:t>
            </a:r>
          </a:p>
          <a:p>
            <a:pPr marL="285750" indent="-285750">
              <a:buSzPct val="100000"/>
              <a:buChar char="-"/>
            </a:pPr>
            <a:r>
              <a:t>À 6 semaines de la chirurgie : 0 %  ;  8 %  ; 2,6 %  ( p = 0,04 )</a:t>
            </a:r>
          </a:p>
          <a:p>
            <a:pPr marL="285750" indent="-285750">
              <a:buSzPct val="100000"/>
              <a:buChar char="-"/>
            </a:pPr>
            <a:r>
              <a:t> À 6 mois et 1 an de la chirurgie , il n’y a pas de différence significative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7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7663" y="404664"/>
            <a:ext cx="5400676" cy="442912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Cadre 4"/>
          <p:cNvSpPr/>
          <p:nvPr/>
        </p:nvSpPr>
        <p:spPr>
          <a:xfrm>
            <a:off x="3923927" y="3789040"/>
            <a:ext cx="432049" cy="144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900" y="2700"/>
                </a:moveTo>
                <a:lnTo>
                  <a:pt x="900" y="18900"/>
                </a:lnTo>
                <a:lnTo>
                  <a:pt x="20700" y="18900"/>
                </a:lnTo>
                <a:lnTo>
                  <a:pt x="20700" y="270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Le Méthotrexate n’augmente pas le risque d’infection péri-opératoire</a:t>
            </a:r>
          </a:p>
          <a:p>
            <a:r>
              <a:t>En revanche, les comorbidités (diabète, hypertension,ostéoporose, asthme, défaillance cardiaque, dilatation des bronches, psoriasis,diverticulite…) et la corticothérapie l’augmentent.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endParaRPr dirty="0"/>
          </a:p>
          <a:p>
            <a:r>
              <a:rPr lang="fr-FR" sz="1600" dirty="0"/>
              <a:t>Susan M. Goodman, </a:t>
            </a:r>
            <a:r>
              <a:rPr lang="fr-FR" sz="1600" dirty="0" smtClean="0"/>
              <a:t>MD.</a:t>
            </a:r>
            <a:r>
              <a:rPr lang="en-US" sz="1600" dirty="0"/>
              <a:t> Rheumatoid arthritis: Perioperative management of biologics</a:t>
            </a:r>
          </a:p>
          <a:p>
            <a:r>
              <a:rPr lang="fr-FR" sz="1600" dirty="0"/>
              <a:t>and </a:t>
            </a:r>
            <a:r>
              <a:rPr lang="fr-FR" sz="1600" dirty="0" err="1" smtClean="0"/>
              <a:t>DMARDs</a:t>
            </a:r>
            <a:r>
              <a:rPr lang="fr-FR" sz="1600" dirty="0" smtClean="0"/>
              <a:t> .</a:t>
            </a:r>
            <a:r>
              <a:rPr lang="en-US" sz="1600" dirty="0"/>
              <a:t> Seminars in Arthritis and </a:t>
            </a:r>
            <a:r>
              <a:rPr lang="en-US" sz="1600" dirty="0" smtClean="0"/>
              <a:t>Rheumatism 2015</a:t>
            </a:r>
            <a:endParaRPr lang="fr-FR" sz="1600" dirty="0" smtClean="0"/>
          </a:p>
          <a:p>
            <a:pPr>
              <a:spcBef>
                <a:spcPts val="400"/>
              </a:spcBef>
              <a:defRPr sz="1800"/>
            </a:pPr>
            <a:r>
              <a:rPr dirty="0" smtClean="0"/>
              <a:t>Article </a:t>
            </a:r>
            <a:r>
              <a:rPr dirty="0"/>
              <a:t>de </a:t>
            </a:r>
            <a:r>
              <a:rPr dirty="0" err="1"/>
              <a:t>recommandation</a:t>
            </a:r>
            <a:endParaRPr dirty="0"/>
          </a:p>
          <a:p>
            <a:pPr>
              <a:spcBef>
                <a:spcPts val="400"/>
              </a:spcBef>
              <a:defRPr sz="1800"/>
            </a:pPr>
            <a:endParaRPr lang="fr-FR" dirty="0" smtClean="0"/>
          </a:p>
          <a:p>
            <a:pPr>
              <a:spcBef>
                <a:spcPts val="400"/>
              </a:spcBef>
              <a:defRPr sz="1800"/>
            </a:pPr>
            <a:r>
              <a:rPr dirty="0" err="1" smtClean="0"/>
              <a:t>Objectif</a:t>
            </a:r>
            <a:r>
              <a:rPr dirty="0" smtClean="0"/>
              <a:t> </a:t>
            </a:r>
            <a:r>
              <a:rPr dirty="0"/>
              <a:t>: Revue de la </a:t>
            </a:r>
            <a:r>
              <a:rPr dirty="0" err="1"/>
              <a:t>littérature</a:t>
            </a:r>
            <a:r>
              <a:rPr dirty="0"/>
              <a:t> </a:t>
            </a:r>
            <a:r>
              <a:rPr dirty="0" err="1"/>
              <a:t>concernant</a:t>
            </a:r>
            <a:r>
              <a:rPr dirty="0"/>
              <a:t> la </a:t>
            </a:r>
            <a:r>
              <a:rPr dirty="0" err="1"/>
              <a:t>gestion</a:t>
            </a:r>
            <a:r>
              <a:rPr dirty="0"/>
              <a:t> des </a:t>
            </a:r>
            <a:r>
              <a:rPr dirty="0" err="1"/>
              <a:t>traitements</a:t>
            </a:r>
            <a:r>
              <a:rPr dirty="0"/>
              <a:t> des patients </a:t>
            </a:r>
            <a:r>
              <a:rPr dirty="0" err="1"/>
              <a:t>ayant</a:t>
            </a:r>
            <a:r>
              <a:rPr dirty="0"/>
              <a:t> des </a:t>
            </a:r>
            <a:r>
              <a:rPr dirty="0" err="1"/>
              <a:t>arthropathies</a:t>
            </a:r>
            <a:r>
              <a:rPr dirty="0"/>
              <a:t> </a:t>
            </a:r>
            <a:r>
              <a:rPr dirty="0" err="1"/>
              <a:t>inflammatoires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péri-opératoire</a:t>
            </a:r>
            <a:endParaRPr dirty="0"/>
          </a:p>
        </p:txBody>
      </p:sp>
      <p:pic>
        <p:nvPicPr>
          <p:cNvPr id="181" name="Image 3" descr="Imag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1640" y="188639"/>
            <a:ext cx="6696744" cy="24482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85" name="Image 3" descr="Imag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9591" y="1340767"/>
            <a:ext cx="6840802" cy="4041676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Cadre 4"/>
          <p:cNvSpPr/>
          <p:nvPr/>
        </p:nvSpPr>
        <p:spPr>
          <a:xfrm>
            <a:off x="4788024" y="2132856"/>
            <a:ext cx="360041" cy="144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080" y="2700"/>
                </a:moveTo>
                <a:lnTo>
                  <a:pt x="1080" y="18900"/>
                </a:lnTo>
                <a:lnTo>
                  <a:pt x="20520" y="18900"/>
                </a:lnTo>
                <a:lnTo>
                  <a:pt x="20520" y="27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87" name="Cadre 10"/>
          <p:cNvSpPr/>
          <p:nvPr/>
        </p:nvSpPr>
        <p:spPr>
          <a:xfrm>
            <a:off x="4762222" y="3038872"/>
            <a:ext cx="360041" cy="17582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700" y="553"/>
                </a:moveTo>
                <a:lnTo>
                  <a:pt x="2700" y="21047"/>
                </a:lnTo>
                <a:lnTo>
                  <a:pt x="18900" y="21047"/>
                </a:lnTo>
                <a:lnTo>
                  <a:pt x="18900" y="55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3"/>
          <p:cNvSpPr txBox="1">
            <a:spLocks noGrp="1"/>
          </p:cNvSpPr>
          <p:nvPr>
            <p:ph type="title"/>
          </p:nvPr>
        </p:nvSpPr>
        <p:spPr>
          <a:xfrm>
            <a:off x="395536" y="2636911"/>
            <a:ext cx="8229601" cy="1143001"/>
          </a:xfrm>
          <a:prstGeom prst="rect">
            <a:avLst/>
          </a:prstGeom>
        </p:spPr>
        <p:txBody>
          <a:bodyPr/>
          <a:lstStyle/>
          <a:p>
            <a:r>
              <a:t>Traitements locaux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Conclusion</a:t>
            </a:r>
          </a:p>
        </p:txBody>
      </p:sp>
      <p:sp>
        <p:nvSpPr>
          <p:cNvPr id="19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defTabSz="758951">
              <a:spcBef>
                <a:spcPts val="600"/>
              </a:spcBef>
              <a:buSzTx/>
              <a:buFontTx/>
              <a:buNone/>
              <a:defRPr sz="2656"/>
            </a:pPr>
            <a:r>
              <a:t>Le taux de chirurgie orthopédique est important chez les patients ayant des arthropathies inflammatoires.</a:t>
            </a:r>
          </a:p>
          <a:p>
            <a:pPr marL="0" indent="0" defTabSz="758951">
              <a:spcBef>
                <a:spcPts val="600"/>
              </a:spcBef>
              <a:buSzTx/>
              <a:buFontTx/>
              <a:buNone/>
              <a:defRPr sz="2656"/>
            </a:pPr>
            <a:r>
              <a:t>Les complications infectieuses post opératoires sont élevés chez cette population.</a:t>
            </a:r>
          </a:p>
          <a:p>
            <a:pPr marL="0" indent="0" defTabSz="758951">
              <a:spcBef>
                <a:spcPts val="600"/>
              </a:spcBef>
              <a:buSzTx/>
              <a:buFontTx/>
              <a:buNone/>
              <a:defRPr sz="2656"/>
            </a:pPr>
            <a:r>
              <a:t>Les facteurs de risques modifiables tels que les traitements immunosuppresseurs , sont donc à optimiser au maximum au moment de la chirurgie.</a:t>
            </a:r>
          </a:p>
          <a:p>
            <a:pPr marL="0" indent="0" defTabSz="758951">
              <a:spcBef>
                <a:spcPts val="600"/>
              </a:spcBef>
              <a:buSzTx/>
              <a:buFontTx/>
              <a:buNone/>
              <a:defRPr sz="2656"/>
            </a:pPr>
            <a:r>
              <a:t>De plus , la bonne gestion de ceux-ci diminue le recours aux corticoides pour des décompensations des pathologies sous jacentes.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en-US" sz="1600" dirty="0"/>
              <a:t>Andrew W. et Al. Multiple Hip Intra-Articular Steroid Injections Increase Risk of</a:t>
            </a:r>
          </a:p>
          <a:p>
            <a:pPr marL="0" indent="0">
              <a:buNone/>
            </a:pPr>
            <a:r>
              <a:rPr lang="en-US" sz="1600" dirty="0" err="1"/>
              <a:t>Periprosthetic</a:t>
            </a:r>
            <a:r>
              <a:rPr lang="en-US" sz="1600" dirty="0"/>
              <a:t> Joint Infection Compared With Single </a:t>
            </a:r>
            <a:r>
              <a:rPr lang="en-US" sz="1600" dirty="0" err="1"/>
              <a:t>Injections.The</a:t>
            </a:r>
            <a:r>
              <a:rPr lang="en-US" sz="1600" dirty="0"/>
              <a:t> Journal of Arthroplasty  2017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/>
              <a:t>Etude </a:t>
            </a:r>
            <a:r>
              <a:rPr dirty="0" err="1"/>
              <a:t>rétrospective</a:t>
            </a:r>
            <a:r>
              <a:rPr dirty="0"/>
              <a:t> ( 2002 - 2011 ) , Massachusetts General Hospital , USA</a:t>
            </a:r>
          </a:p>
          <a:p>
            <a:pPr marL="0" indent="0">
              <a:spcBef>
                <a:spcPts val="400"/>
              </a:spcBef>
              <a:buNone/>
              <a:defRPr sz="1800"/>
            </a:pPr>
            <a:endParaRPr lang="fr-FR" dirty="0" smtClean="0"/>
          </a:p>
          <a:p>
            <a:pPr>
              <a:spcBef>
                <a:spcPts val="400"/>
              </a:spcBef>
              <a:defRPr sz="1800"/>
            </a:pPr>
            <a:r>
              <a:rPr dirty="0" err="1" smtClean="0"/>
              <a:t>Objectif</a:t>
            </a:r>
            <a:r>
              <a:rPr dirty="0" smtClean="0"/>
              <a:t> </a:t>
            </a:r>
            <a:r>
              <a:rPr dirty="0"/>
              <a:t>: </a:t>
            </a:r>
            <a:r>
              <a:rPr dirty="0" err="1"/>
              <a:t>Evaluer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de multiples  infiltrations de </a:t>
            </a:r>
            <a:r>
              <a:rPr dirty="0" err="1"/>
              <a:t>corticoïde</a:t>
            </a:r>
            <a:r>
              <a:rPr dirty="0"/>
              <a:t> intra-</a:t>
            </a:r>
            <a:r>
              <a:rPr dirty="0" err="1"/>
              <a:t>articulaires</a:t>
            </a:r>
            <a:r>
              <a:rPr dirty="0"/>
              <a:t> de </a:t>
            </a:r>
            <a:r>
              <a:rPr dirty="0" err="1"/>
              <a:t>hanche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associées</a:t>
            </a:r>
            <a:r>
              <a:rPr dirty="0"/>
              <a:t> à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hausse</a:t>
            </a:r>
            <a:r>
              <a:rPr dirty="0"/>
              <a:t> du </a:t>
            </a:r>
            <a:r>
              <a:rPr dirty="0" err="1"/>
              <a:t>risque</a:t>
            </a:r>
            <a:r>
              <a:rPr dirty="0"/>
              <a:t> </a:t>
            </a:r>
            <a:r>
              <a:rPr dirty="0" err="1"/>
              <a:t>d’infection</a:t>
            </a:r>
            <a:r>
              <a:rPr dirty="0"/>
              <a:t> post-</a:t>
            </a:r>
            <a:r>
              <a:rPr dirty="0" err="1"/>
              <a:t>opératoire</a:t>
            </a:r>
            <a:r>
              <a:rPr dirty="0"/>
              <a:t> ,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comparaison</a:t>
            </a:r>
            <a:r>
              <a:rPr dirty="0"/>
              <a:t>  à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smtClean="0"/>
              <a:t>in</a:t>
            </a:r>
            <a:r>
              <a:rPr lang="fr-FR" dirty="0" smtClean="0"/>
              <a:t>filtration </a:t>
            </a:r>
            <a:r>
              <a:rPr dirty="0" smtClean="0"/>
              <a:t> </a:t>
            </a:r>
            <a:r>
              <a:rPr dirty="0"/>
              <a:t>unique.</a:t>
            </a:r>
          </a:p>
          <a:p>
            <a:pPr marL="0" indent="0">
              <a:buSzTx/>
              <a:buNone/>
            </a:pPr>
            <a:r>
              <a:rPr dirty="0"/>
              <a:t/>
            </a:r>
            <a:br>
              <a:rPr dirty="0"/>
            </a:br>
            <a:endParaRPr dirty="0"/>
          </a:p>
        </p:txBody>
      </p:sp>
      <p:pic>
        <p:nvPicPr>
          <p:cNvPr id="119" name="docs-internal-guid-07bcd7ac-3376-d8d9-f866-3cd14a69bcf8" descr="docs-internal-guid-07bcd7ac-3376-d8d9-f866-3cd14a69bcf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1639" y="476672"/>
            <a:ext cx="5760722" cy="12846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Espace réservé du contenu 3" descr="Espace réservé du contenu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551" y="2132856"/>
            <a:ext cx="6696745" cy="3135008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Rectangle 5"/>
          <p:cNvSpPr txBox="1"/>
          <p:nvPr/>
        </p:nvSpPr>
        <p:spPr>
          <a:xfrm>
            <a:off x="7510271" y="4473116"/>
            <a:ext cx="93661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OR : 3.3</a:t>
            </a:r>
          </a:p>
        </p:txBody>
      </p:sp>
      <p:sp>
        <p:nvSpPr>
          <p:cNvPr id="123" name="Cadre 2"/>
          <p:cNvSpPr/>
          <p:nvPr/>
        </p:nvSpPr>
        <p:spPr>
          <a:xfrm>
            <a:off x="6095122" y="4365104"/>
            <a:ext cx="828129" cy="585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908" y="2700"/>
                </a:moveTo>
                <a:lnTo>
                  <a:pt x="1908" y="18900"/>
                </a:lnTo>
                <a:lnTo>
                  <a:pt x="19692" y="18900"/>
                </a:lnTo>
                <a:lnTo>
                  <a:pt x="19692" y="270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24" name="Cadre 7"/>
          <p:cNvSpPr/>
          <p:nvPr/>
        </p:nvSpPr>
        <p:spPr>
          <a:xfrm>
            <a:off x="7431234" y="4302388"/>
            <a:ext cx="1080121" cy="648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620" y="2700"/>
                </a:moveTo>
                <a:lnTo>
                  <a:pt x="1620" y="18900"/>
                </a:lnTo>
                <a:lnTo>
                  <a:pt x="19980" y="18900"/>
                </a:lnTo>
                <a:lnTo>
                  <a:pt x="19980" y="2700"/>
                </a:lnTo>
                <a:close/>
              </a:path>
            </a:pathLst>
          </a:custGeom>
          <a:solidFill>
            <a:srgbClr val="FF00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25" name="ZoneTexte 9"/>
          <p:cNvSpPr txBox="1"/>
          <p:nvPr/>
        </p:nvSpPr>
        <p:spPr>
          <a:xfrm>
            <a:off x="332746" y="946085"/>
            <a:ext cx="8568954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</a:pPr>
            <a:r>
              <a:t>2 cohortes de patients : </a:t>
            </a:r>
          </a:p>
          <a:p>
            <a:pPr marL="285750" indent="-285750">
              <a:buSzPct val="100000"/>
              <a:buChar char="-"/>
            </a:pPr>
            <a:r>
              <a:t>106 : &gt; 2 infiltrations dans les 12 mois précédent la chirurgie</a:t>
            </a:r>
          </a:p>
          <a:p>
            <a:pPr marL="285750" indent="-285750">
              <a:buSzPct val="100000"/>
              <a:buChar char="-"/>
            </a:pPr>
            <a:r>
              <a:t>350 : 1 infiltration dans les 12 mois précédent la chirurgie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Pour conclure , il semble que les patients bénéficiant de plus de 2 infiltrations de corticoides en pré-opératoire aient une hausse de risque d’infection postopératoire de PTH de 3,3 par rapport à ceux n’en ayant qu’une seule.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3"/>
          <p:cNvSpPr txBox="1">
            <a:spLocks noGrp="1"/>
          </p:cNvSpPr>
          <p:nvPr>
            <p:ph type="title"/>
          </p:nvPr>
        </p:nvSpPr>
        <p:spPr>
          <a:xfrm>
            <a:off x="395536" y="2636911"/>
            <a:ext cx="8229601" cy="1143001"/>
          </a:xfrm>
          <a:prstGeom prst="rect">
            <a:avLst/>
          </a:prstGeom>
        </p:spPr>
        <p:txBody>
          <a:bodyPr/>
          <a:lstStyle/>
          <a:p>
            <a:r>
              <a:t>Traitements par voie générale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32104">
              <a:defRPr sz="3549"/>
            </a:lvl1pPr>
          </a:lstStyle>
          <a:p>
            <a:r>
              <a:t/>
            </a:r>
            <a:br/>
            <a:endParaRPr/>
          </a:p>
        </p:txBody>
      </p:sp>
      <p:sp>
        <p:nvSpPr>
          <p:cNvPr id="13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2564903"/>
            <a:ext cx="8229600" cy="35612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fr-FR" sz="1600" dirty="0"/>
              <a:t>CATRINA B. SCHERRER,1 ANNE F. </a:t>
            </a:r>
            <a:r>
              <a:rPr lang="fr-FR" sz="1600" dirty="0" smtClean="0"/>
              <a:t>MANNION et Al .</a:t>
            </a:r>
            <a:r>
              <a:rPr lang="en-US" sz="1600" b="1" dirty="0"/>
              <a:t> </a:t>
            </a:r>
            <a:r>
              <a:rPr lang="en-US" sz="1600" dirty="0"/>
              <a:t>Infection </a:t>
            </a:r>
            <a:r>
              <a:rPr lang="en-US" sz="1600" dirty="0" smtClean="0"/>
              <a:t>risk </a:t>
            </a:r>
            <a:r>
              <a:rPr lang="en-US" sz="1600" dirty="0"/>
              <a:t>a</a:t>
            </a:r>
            <a:r>
              <a:rPr lang="en-US" sz="1600" dirty="0" smtClean="0"/>
              <a:t>fter </a:t>
            </a:r>
            <a:r>
              <a:rPr lang="en-US" sz="1600" dirty="0"/>
              <a:t>o</a:t>
            </a:r>
            <a:r>
              <a:rPr lang="en-US" sz="1600" dirty="0" smtClean="0"/>
              <a:t>rthopedic </a:t>
            </a:r>
            <a:r>
              <a:rPr lang="en-US" sz="1600" dirty="0"/>
              <a:t>s</a:t>
            </a:r>
            <a:r>
              <a:rPr lang="en-US" sz="1600" dirty="0" smtClean="0"/>
              <a:t>urgery in patients </a:t>
            </a:r>
            <a:r>
              <a:rPr lang="en-US" sz="1600" dirty="0"/>
              <a:t>w</a:t>
            </a:r>
            <a:r>
              <a:rPr lang="en-US" sz="1600" dirty="0" smtClean="0"/>
              <a:t>ith </a:t>
            </a:r>
            <a:r>
              <a:rPr lang="en-US" sz="1600" dirty="0"/>
              <a:t>i</a:t>
            </a:r>
            <a:r>
              <a:rPr lang="en-US" sz="1600" dirty="0" smtClean="0"/>
              <a:t>nflammatory </a:t>
            </a:r>
            <a:r>
              <a:rPr lang="en-US" sz="1600" dirty="0"/>
              <a:t>r</a:t>
            </a:r>
            <a:r>
              <a:rPr lang="en-US" sz="1600" dirty="0" smtClean="0"/>
              <a:t>heumatic diseases </a:t>
            </a:r>
            <a:r>
              <a:rPr lang="fr-FR" sz="1600" dirty="0" err="1"/>
              <a:t>t</a:t>
            </a:r>
            <a:r>
              <a:rPr lang="fr-FR" sz="1600" dirty="0" err="1" smtClean="0"/>
              <a:t>reated</a:t>
            </a:r>
            <a:r>
              <a:rPr lang="fr-FR" sz="1600" dirty="0" smtClean="0"/>
              <a:t> </a:t>
            </a:r>
            <a:r>
              <a:rPr lang="fr-FR" sz="1600" dirty="0" err="1"/>
              <a:t>w</a:t>
            </a:r>
            <a:r>
              <a:rPr lang="fr-FR" sz="1600" dirty="0" err="1" smtClean="0"/>
              <a:t>ith</a:t>
            </a:r>
            <a:r>
              <a:rPr lang="fr-FR" sz="1600" dirty="0" smtClean="0"/>
              <a:t> </a:t>
            </a:r>
            <a:r>
              <a:rPr lang="fr-FR" sz="1600" dirty="0"/>
              <a:t>i</a:t>
            </a:r>
            <a:r>
              <a:rPr lang="fr-FR" sz="1600" dirty="0" smtClean="0"/>
              <a:t>mmunosuppressive </a:t>
            </a:r>
            <a:r>
              <a:rPr lang="fr-FR" sz="1600" dirty="0" err="1" smtClean="0"/>
              <a:t>drugs</a:t>
            </a:r>
            <a:r>
              <a:rPr lang="fr-FR" sz="1600" dirty="0" smtClean="0"/>
              <a:t> . American </a:t>
            </a:r>
            <a:r>
              <a:rPr lang="fr-FR" sz="1600" dirty="0" err="1" smtClean="0"/>
              <a:t>college</a:t>
            </a:r>
            <a:r>
              <a:rPr lang="fr-FR" sz="1600" dirty="0" smtClean="0"/>
              <a:t> of </a:t>
            </a:r>
            <a:r>
              <a:rPr lang="fr-FR" sz="1600" dirty="0" err="1" smtClean="0"/>
              <a:t>rhumathology</a:t>
            </a:r>
            <a:r>
              <a:rPr lang="fr-FR" sz="1600" dirty="0" smtClean="0"/>
              <a:t> 2013</a:t>
            </a:r>
          </a:p>
          <a:p>
            <a:pPr>
              <a:spcBef>
                <a:spcPts val="500"/>
              </a:spcBef>
              <a:defRPr sz="2400"/>
            </a:pPr>
            <a:endParaRPr lang="fr-FR" dirty="0" smtClean="0"/>
          </a:p>
          <a:p>
            <a:pPr>
              <a:spcBef>
                <a:spcPts val="500"/>
              </a:spcBef>
              <a:defRPr sz="2400"/>
            </a:pPr>
            <a:r>
              <a:rPr dirty="0" err="1" smtClean="0"/>
              <a:t>Décembre</a:t>
            </a:r>
            <a:r>
              <a:rPr dirty="0" smtClean="0"/>
              <a:t> </a:t>
            </a:r>
            <a:r>
              <a:rPr dirty="0"/>
              <a:t>2013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American college of </a:t>
            </a:r>
            <a:r>
              <a:rPr dirty="0" err="1" smtClean="0"/>
              <a:t>rhumatolog</a:t>
            </a:r>
            <a:r>
              <a:rPr lang="fr-FR" dirty="0" smtClean="0"/>
              <a:t>y</a:t>
            </a:r>
            <a:r>
              <a:rPr dirty="0"/>
              <a:t>       </a:t>
            </a:r>
          </a:p>
          <a:p>
            <a:pPr>
              <a:spcBef>
                <a:spcPts val="500"/>
              </a:spcBef>
              <a:defRPr sz="2400"/>
            </a:pPr>
            <a:r>
              <a:rPr dirty="0"/>
              <a:t>Suisse</a:t>
            </a:r>
          </a:p>
          <a:p>
            <a:pPr>
              <a:defRPr sz="2400"/>
            </a:pPr>
            <a:r>
              <a:rPr dirty="0"/>
              <a:t>Clinique </a:t>
            </a:r>
            <a:r>
              <a:rPr dirty="0" err="1"/>
              <a:t>Schulthess</a:t>
            </a:r>
            <a:r>
              <a:rPr dirty="0"/>
              <a:t> </a:t>
            </a:r>
            <a:r>
              <a:rPr sz="3200" dirty="0"/>
              <a:t>   </a:t>
            </a:r>
            <a:br>
              <a:rPr sz="3200" dirty="0"/>
            </a:br>
            <a:endParaRPr sz="3200" dirty="0"/>
          </a:p>
        </p:txBody>
      </p:sp>
      <p:pic>
        <p:nvPicPr>
          <p:cNvPr id="134" name="Image 4" descr="Imag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3608" y="116632"/>
            <a:ext cx="6912768" cy="2131698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Oval 3"/>
          <p:cNvSpPr/>
          <p:nvPr/>
        </p:nvSpPr>
        <p:spPr>
          <a:xfrm>
            <a:off x="2987824" y="908720"/>
            <a:ext cx="4104457" cy="648073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Etude rétrospective entre 2000 et 2008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Objectif : Evaluer l’incidence des infections post-opératoires des patients ayant des arthropathies inflammatoires et évaluer si la survenue de ces infections varie selon les traitements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50 359 patients  :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         - 47 887 : chirurgie liée à une étiologie dégénérative ou post traumatique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         - 2 472 : chirurgie liée à arthropathies inflammatoires ( PR , rhumatisme psoriasique , polyarthrite juvénile , SpA )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Survenue d’infections post opératoires :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        - 373 soit 0,8 % : groupe arthropathies dégénératives et post traumatiques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        - 49 soit 2% : groupe arthropathies inflammatoires 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                    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endParaRPr/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              OR : 2,58 ; p&lt; 0,001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/>
            </a:r>
            <a:br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1" name="docs-internal-guid-6237b05e-3362-0f82-6171-ada445cbb080" descr="docs-internal-guid-6237b05e-3362-0f82-6171-ada445cbb08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9671" y="1340767"/>
            <a:ext cx="5715001" cy="4238626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Cadre 2"/>
          <p:cNvSpPr/>
          <p:nvPr/>
        </p:nvSpPr>
        <p:spPr>
          <a:xfrm>
            <a:off x="6464134" y="2204864"/>
            <a:ext cx="720081" cy="2664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700" y="730"/>
                </a:moveTo>
                <a:lnTo>
                  <a:pt x="2700" y="20870"/>
                </a:lnTo>
                <a:lnTo>
                  <a:pt x="18900" y="20870"/>
                </a:lnTo>
                <a:lnTo>
                  <a:pt x="18900" y="73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619</Words>
  <Application>Microsoft Office PowerPoint</Application>
  <PresentationFormat>Affichage à l'écran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Influence des traitements concomitants sur le risque infectieux des PTH et PTG de première intention</vt:lpstr>
      <vt:lpstr>Traitements locaux</vt:lpstr>
      <vt:lpstr>Présentation PowerPoint</vt:lpstr>
      <vt:lpstr>Présentation PowerPoint</vt:lpstr>
      <vt:lpstr>Présentation PowerPoint</vt:lpstr>
      <vt:lpstr>Traitements par voie générale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Influence des traitements concomitants sur le risque infectieux des PTH et PTG de première intention</dc:title>
  <dc:creator>VIGNON Eloi</dc:creator>
  <cp:lastModifiedBy>Eloi VIGNON</cp:lastModifiedBy>
  <cp:revision>4</cp:revision>
  <dcterms:modified xsi:type="dcterms:W3CDTF">2018-03-21T10:39:47Z</dcterms:modified>
</cp:coreProperties>
</file>