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04" r:id="rId1"/>
  </p:sldMasterIdLst>
  <p:notesMasterIdLst>
    <p:notesMasterId r:id="rId69"/>
  </p:notesMasterIdLst>
  <p:handoutMasterIdLst>
    <p:handoutMasterId r:id="rId70"/>
  </p:handoutMasterIdLst>
  <p:sldIdLst>
    <p:sldId id="263" r:id="rId2"/>
    <p:sldId id="566" r:id="rId3"/>
    <p:sldId id="565" r:id="rId4"/>
    <p:sldId id="584" r:id="rId5"/>
    <p:sldId id="626" r:id="rId6"/>
    <p:sldId id="628" r:id="rId7"/>
    <p:sldId id="629" r:id="rId8"/>
    <p:sldId id="630" r:id="rId9"/>
    <p:sldId id="631" r:id="rId10"/>
    <p:sldId id="644" r:id="rId11"/>
    <p:sldId id="632" r:id="rId12"/>
    <p:sldId id="633" r:id="rId13"/>
    <p:sldId id="634" r:id="rId14"/>
    <p:sldId id="627" r:id="rId15"/>
    <p:sldId id="635" r:id="rId16"/>
    <p:sldId id="636" r:id="rId17"/>
    <p:sldId id="639" r:id="rId18"/>
    <p:sldId id="637" r:id="rId19"/>
    <p:sldId id="638" r:id="rId20"/>
    <p:sldId id="641" r:id="rId21"/>
    <p:sldId id="642" r:id="rId22"/>
    <p:sldId id="643" r:id="rId23"/>
    <p:sldId id="640" r:id="rId24"/>
    <p:sldId id="585" r:id="rId25"/>
    <p:sldId id="586" r:id="rId26"/>
    <p:sldId id="587" r:id="rId27"/>
    <p:sldId id="568" r:id="rId28"/>
    <p:sldId id="583" r:id="rId29"/>
    <p:sldId id="533" r:id="rId30"/>
    <p:sldId id="539" r:id="rId31"/>
    <p:sldId id="581" r:id="rId32"/>
    <p:sldId id="580" r:id="rId33"/>
    <p:sldId id="582" r:id="rId34"/>
    <p:sldId id="588" r:id="rId35"/>
    <p:sldId id="645" r:id="rId36"/>
    <p:sldId id="605" r:id="rId37"/>
    <p:sldId id="606" r:id="rId38"/>
    <p:sldId id="607" r:id="rId39"/>
    <p:sldId id="646" r:id="rId40"/>
    <p:sldId id="608" r:id="rId41"/>
    <p:sldId id="610" r:id="rId42"/>
    <p:sldId id="591" r:id="rId43"/>
    <p:sldId id="594" r:id="rId44"/>
    <p:sldId id="595" r:id="rId45"/>
    <p:sldId id="562" r:id="rId46"/>
    <p:sldId id="619" r:id="rId47"/>
    <p:sldId id="620" r:id="rId48"/>
    <p:sldId id="596" r:id="rId49"/>
    <p:sldId id="621" r:id="rId50"/>
    <p:sldId id="597" r:id="rId51"/>
    <p:sldId id="598" r:id="rId52"/>
    <p:sldId id="615" r:id="rId53"/>
    <p:sldId id="625" r:id="rId54"/>
    <p:sldId id="600" r:id="rId55"/>
    <p:sldId id="599" r:id="rId56"/>
    <p:sldId id="601" r:id="rId57"/>
    <p:sldId id="603" r:id="rId58"/>
    <p:sldId id="604" r:id="rId59"/>
    <p:sldId id="612" r:id="rId60"/>
    <p:sldId id="614" r:id="rId61"/>
    <p:sldId id="613" r:id="rId62"/>
    <p:sldId id="624" r:id="rId63"/>
    <p:sldId id="555" r:id="rId64"/>
    <p:sldId id="556" r:id="rId65"/>
    <p:sldId id="622" r:id="rId66"/>
    <p:sldId id="617" r:id="rId67"/>
    <p:sldId id="618" r:id="rId6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DC"/>
    <a:srgbClr val="FF0000"/>
    <a:srgbClr val="FFF6B7"/>
    <a:srgbClr val="CCFFFF"/>
    <a:srgbClr val="FEC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20" y="-2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0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95B7F99E-24B8-5F40-914F-A5553E0F3916}" type="datetimeFigureOut">
              <a:rPr lang="en-US"/>
              <a:pPr>
                <a:defRPr/>
              </a:pPr>
              <a:t>29/01/2014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6566897-6E87-E140-9AA6-E7E237817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347EE8F-79DD-B247-9EE5-8ACB5756A234}" type="datetimeFigureOut">
              <a:rPr lang="en-US"/>
              <a:pPr>
                <a:defRPr/>
              </a:pPr>
              <a:t>29/01/2014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6DD9EC2-0497-1A4E-9A43-4B6B4B2C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719D9B-572F-434A-9C71-F7C6D2611CB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06FE5DE-F7BC-8F44-A73E-A2BA79C8BCE1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E15718-6530-B841-BB89-57AC22B436A9}" type="slidenum">
              <a:rPr lang="fr-FR" sz="1200">
                <a:cs typeface="Arial" charset="0"/>
              </a:rPr>
              <a:pPr eaLnBrk="1" hangingPunct="1"/>
              <a:t>31</a:t>
            </a:fld>
            <a:endParaRPr lang="fr-FR" sz="1200">
              <a:cs typeface="Arial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D5D052-939F-694B-9361-79D0B84EF02E}" type="slidenum">
              <a:rPr lang="fr-FR" sz="1200">
                <a:latin typeface="Calibri" charset="0"/>
              </a:rPr>
              <a:pPr algn="r" eaLnBrk="1" hangingPunct="1"/>
              <a:t>31</a:t>
            </a:fld>
            <a:endParaRPr lang="fr-FR" sz="1200">
              <a:latin typeface="Calibri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7B8DE7A-B1E7-1141-AC39-DDEDFE7F8D07}" type="slidenum">
              <a:rPr lang="fr-FR" sz="1200">
                <a:latin typeface="Calibri" charset="0"/>
              </a:rPr>
              <a:pPr algn="r"/>
              <a:t>31</a:t>
            </a:fld>
            <a:endParaRPr lang="fr-FR" sz="1200">
              <a:latin typeface="Calibri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95338"/>
            <a:ext cx="5118100" cy="3200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A1E7CC-D381-084E-AC9A-70AED18587F0}" type="slidenum">
              <a:rPr lang="fr-FR" sz="1200">
                <a:cs typeface="Arial" charset="0"/>
              </a:rPr>
              <a:pPr eaLnBrk="1" hangingPunct="1"/>
              <a:t>32</a:t>
            </a:fld>
            <a:endParaRPr lang="fr-FR" sz="1200">
              <a:cs typeface="Arial" charset="0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C89D224-18A5-0B44-A4E9-FF1B1C345673}" type="slidenum">
              <a:rPr lang="fr-FR" sz="1200">
                <a:latin typeface="Calibri" charset="0"/>
              </a:rPr>
              <a:pPr algn="r" eaLnBrk="1" hangingPunct="1"/>
              <a:t>32</a:t>
            </a:fld>
            <a:endParaRPr lang="fr-FR" sz="1200">
              <a:latin typeface="Calibri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2FAFFA9-4BC7-B84D-9F8C-F9EEA1F9A5BD}" type="slidenum">
              <a:rPr lang="fr-FR" sz="1200">
                <a:latin typeface="Calibri" charset="0"/>
              </a:rPr>
              <a:pPr algn="r"/>
              <a:t>32</a:t>
            </a:fld>
            <a:endParaRPr lang="fr-FR" sz="1200">
              <a:latin typeface="Calibri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95338"/>
            <a:ext cx="5118100" cy="3200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</a:rPr>
              <a:t>Persistance intraCell (fibroblats)</a:t>
            </a:r>
          </a:p>
          <a:p>
            <a:r>
              <a:rPr lang="fr-FR">
                <a:latin typeface="Calibri" charset="0"/>
              </a:rPr>
              <a:t>Culture en 2-3 j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fr-FR" sz="1800">
                <a:latin typeface="Calibri" charset="0"/>
                <a:cs typeface="Arial" charset="0"/>
              </a:rPr>
              <a:t>Oxazolidinone: linézolid: ZYVOXID</a:t>
            </a:r>
            <a:r>
              <a:rPr lang="fr-FR" sz="1800" baseline="30000">
                <a:latin typeface="Calibri" charset="0"/>
                <a:cs typeface="Arial" charset="0"/>
              </a:rPr>
              <a:t>®</a:t>
            </a:r>
          </a:p>
          <a:p>
            <a:r>
              <a:rPr lang="fr-FR">
                <a:latin typeface="Calibri" charset="0"/>
              </a:rPr>
              <a:t>Diffusion osseuse = 20 à 50% des concentrations sériques = idem clindamycine</a:t>
            </a:r>
          </a:p>
        </p:txBody>
      </p:sp>
      <p:sp>
        <p:nvSpPr>
          <p:cNvPr id="808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A04C7-22E6-674B-A355-19363F34128D}" type="slidenum">
              <a:rPr lang="fr-FR" sz="1200"/>
              <a:pPr eaLnBrk="1" hangingPunct="1"/>
              <a:t>54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fr-FR" sz="1800">
                <a:latin typeface="Calibri" charset="0"/>
              </a:rPr>
              <a:t>Lipopeptide: daptomycine: CUBICIN </a:t>
            </a:r>
            <a:r>
              <a:rPr lang="fr-FR" sz="1800" baseline="30000">
                <a:latin typeface="Calibri" charset="0"/>
                <a:cs typeface="Arial" charset="0"/>
              </a:rPr>
              <a:t>®</a:t>
            </a:r>
            <a:endParaRPr lang="fr-FR" sz="1800">
              <a:latin typeface="Calibri" charset="0"/>
            </a:endParaRPr>
          </a:p>
          <a:p>
            <a:endParaRPr lang="fr-FR">
              <a:latin typeface="Calibri" charset="0"/>
            </a:endParaRPr>
          </a:p>
        </p:txBody>
      </p:sp>
      <p:sp>
        <p:nvSpPr>
          <p:cNvPr id="819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4C2215-3663-2445-9015-4A97769807E3}" type="slidenum">
              <a:rPr lang="fr-FR" sz="1200"/>
              <a:pPr eaLnBrk="1" hangingPunct="1"/>
              <a:t>56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5964-66D5-284F-A8D7-F8D8219E0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500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90" y="1706880"/>
            <a:ext cx="3427413" cy="35052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F39D-FFDE-5B4E-878D-8D1A646B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14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4926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855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361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D14-8D30-2E4C-B868-498948AC2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862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6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09ED-7A52-664C-AD4B-0DBFC2DA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6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F05-A865-A840-8479-0205F254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08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9966279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FFC8-2AC2-E84C-A95C-81D64C65E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5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A267-FA1F-E348-892C-F056DB70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785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67AF-570C-CF44-889E-869F959F818B}" type="datetime1">
              <a:rPr lang="fr-FR"/>
              <a:pPr>
                <a:defRPr/>
              </a:pPr>
              <a:t>29/01/2014</a:t>
            </a:fld>
            <a:r>
              <a:rPr lang="fr-FR"/>
              <a:t>Symposium VIH/TB, Pasteur Paris,  28/3/2011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Journées Olivier Sabouraud, 27/9/12Déjeuner Recherche - JNI 2009Best of neuro-infectiologie 2008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18A4-1E20-2A4A-96AE-9D067E73B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440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7B74-39FB-9945-B0C5-9ED56D2EE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040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D506-CF35-D943-A433-8EEE0007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725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38DB-C2B0-6B4F-9ABD-79E29254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43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11175"/>
            <a:ext cx="8913813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416050"/>
            <a:ext cx="76104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4675" y="0"/>
            <a:ext cx="7069138" cy="1571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0966" name="ZoneTexte 5"/>
          <p:cNvSpPr txBox="1">
            <a:spLocks noChangeArrowheads="1"/>
          </p:cNvSpPr>
          <p:nvPr userDrawn="1"/>
        </p:nvSpPr>
        <p:spPr bwMode="auto">
          <a:xfrm>
            <a:off x="8610600" y="5524500"/>
            <a:ext cx="3778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B493C14-2D2A-2740-B065-5F4B3093E655}" type="slidenum">
              <a:rPr lang="fr-FR" sz="1000" smtClean="0"/>
              <a:pPr eaLnBrk="1" hangingPunct="1">
                <a:defRPr/>
              </a:pPr>
              <a:t>‹#›</a:t>
            </a:fld>
            <a:endParaRPr lang="fr-FR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2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  <p:sldLayoutId id="2147485703" r:id="rId12"/>
    <p:sldLayoutId id="2147485704" r:id="rId13"/>
    <p:sldLayoutId id="2147485705" r:id="rId14"/>
    <p:sldLayoutId id="2147485706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sz="2000" kern="1200">
          <a:solidFill>
            <a:srgbClr val="69698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erc.montana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emf"/><Relationship Id="rId3" Type="http://schemas.openxmlformats.org/officeDocument/2006/relationships/hyperlink" Target="http://www.criogo.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http://www.flybe.com/images/destinations/ren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064000"/>
            <a:ext cx="2895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re 1"/>
          <p:cNvSpPr>
            <a:spLocks noGrp="1"/>
          </p:cNvSpPr>
          <p:nvPr>
            <p:ph type="ctrTitle"/>
          </p:nvPr>
        </p:nvSpPr>
        <p:spPr>
          <a:xfrm>
            <a:off x="0" y="1797050"/>
            <a:ext cx="8915400" cy="731838"/>
          </a:xfrm>
        </p:spPr>
        <p:txBody>
          <a:bodyPr/>
          <a:lstStyle/>
          <a:p>
            <a:pPr eaLnBrk="1" hangingPunct="1"/>
            <a:r>
              <a:rPr lang="fr-FR" sz="2400" dirty="0">
                <a:latin typeface="Century Gothic" charset="0"/>
              </a:rPr>
              <a:t>Prise en charge des infections ostéo-articulaires en </a:t>
            </a:r>
            <a:r>
              <a:rPr lang="fr-FR" sz="2400" dirty="0" smtClean="0">
                <a:latin typeface="Century Gothic" charset="0"/>
              </a:rPr>
              <a:t>2014</a:t>
            </a:r>
            <a:endParaRPr lang="fr-FR" sz="2400" dirty="0">
              <a:latin typeface="Century Gothic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2528888"/>
            <a:ext cx="8001000" cy="3186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8436" name="Picture 8" descr="LogoCri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3138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IMGP0420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921000"/>
            <a:ext cx="1560513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0600" y="5321300"/>
            <a:ext cx="51054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/>
              <a:t>Dr Cédric Arvieux – Centre de référence en IOA complexes de </a:t>
            </a:r>
            <a:r>
              <a:rPr lang="fr-FR" sz="1050" i="1" dirty="0" smtClean="0"/>
              <a:t>Rennes</a:t>
            </a:r>
          </a:p>
          <a:p>
            <a:pPr>
              <a:defRPr/>
            </a:pPr>
            <a:r>
              <a:rPr lang="fr-FR" sz="1050" i="1" dirty="0" smtClean="0"/>
              <a:t>30 janvier 2014 </a:t>
            </a:r>
            <a:endParaRPr lang="fr-FR" sz="105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Arthrite de Lyme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prise en charge thérapeutique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57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 par doxycycline 100 mgx2/j pendant 28 jours</a:t>
            </a:r>
          </a:p>
          <a:p>
            <a:r>
              <a:rPr lang="fr-FR" dirty="0" smtClean="0"/>
              <a:t>Amélioration clinique rapide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Arthrites de Lyme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Manifestation tardive</a:t>
            </a:r>
          </a:p>
          <a:p>
            <a:pPr lvl="1"/>
            <a:r>
              <a:rPr lang="fr-FR" sz="1600" i="1" dirty="0" smtClean="0"/>
              <a:t>Borrelia burgdoferi</a:t>
            </a:r>
          </a:p>
          <a:p>
            <a:pPr lvl="2"/>
            <a:r>
              <a:rPr lang="fr-FR" sz="1600" dirty="0" smtClean="0"/>
              <a:t>&lt;10 à 60% des patients non traités aux US, 14% en Alsace</a:t>
            </a:r>
          </a:p>
          <a:p>
            <a:pPr lvl="2"/>
            <a:r>
              <a:rPr lang="fr-FR" sz="1600" dirty="0" smtClean="0"/>
              <a:t>Mono ou </a:t>
            </a:r>
            <a:r>
              <a:rPr lang="fr-FR" sz="1600" dirty="0" err="1" smtClean="0"/>
              <a:t>oligo</a:t>
            </a:r>
            <a:r>
              <a:rPr lang="fr-FR" sz="1600" dirty="0" smtClean="0"/>
              <a:t>-arthrite</a:t>
            </a:r>
          </a:p>
          <a:p>
            <a:pPr lvl="3"/>
            <a:r>
              <a:rPr lang="fr-FR" sz="1600" dirty="0" smtClean="0"/>
              <a:t>Genou +++++</a:t>
            </a:r>
          </a:p>
          <a:p>
            <a:pPr lvl="2"/>
            <a:r>
              <a:rPr lang="fr-FR" sz="1600" dirty="0" smtClean="0"/>
              <a:t>Leucocytes: </a:t>
            </a:r>
            <a:r>
              <a:rPr lang="fr-FR" sz="1600" dirty="0" smtClean="0"/>
              <a:t>500 à &gt; 100 000 </a:t>
            </a:r>
            <a:r>
              <a:rPr lang="fr-FR" sz="1600" dirty="0" smtClean="0"/>
              <a:t>/</a:t>
            </a:r>
            <a:r>
              <a:rPr lang="fr-FR" sz="1600" dirty="0" smtClean="0"/>
              <a:t>µL, prédominance PNN</a:t>
            </a:r>
          </a:p>
          <a:p>
            <a:r>
              <a:rPr lang="fr-FR" sz="1800" dirty="0" smtClean="0"/>
              <a:t>Diagnostic</a:t>
            </a:r>
          </a:p>
          <a:p>
            <a:pPr lvl="1"/>
            <a:r>
              <a:rPr lang="fr-FR" sz="1600" dirty="0" smtClean="0"/>
              <a:t>Sérologie ELISA, +/- Western Blot (Suffisant)</a:t>
            </a:r>
          </a:p>
          <a:p>
            <a:pPr lvl="1"/>
            <a:r>
              <a:rPr lang="fr-FR" sz="1600" dirty="0" smtClean="0"/>
              <a:t>PCR sur LA ou BS (optionnel)</a:t>
            </a:r>
          </a:p>
          <a:p>
            <a:r>
              <a:rPr lang="fr-FR" sz="1800" dirty="0" smtClean="0"/>
              <a:t>Traitement</a:t>
            </a:r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6273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des arthrites de Lyme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905514"/>
              </p:ext>
            </p:extLst>
          </p:nvPr>
        </p:nvGraphicFramePr>
        <p:xfrm>
          <a:off x="228600" y="1866900"/>
          <a:ext cx="868679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110"/>
                <a:gridCol w="4106853"/>
                <a:gridCol w="272783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Arthrites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choix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nd</a:t>
                      </a:r>
                      <a:r>
                        <a:rPr lang="fr-FR" dirty="0" smtClean="0"/>
                        <a:t> choix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Aigües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Doxycycline</a:t>
                      </a:r>
                      <a:r>
                        <a:rPr lang="fr-FR" dirty="0" smtClean="0"/>
                        <a:t> po 100 mg x 2/j</a:t>
                      </a:r>
                      <a:r>
                        <a:rPr lang="fr-FR" baseline="0" dirty="0" smtClean="0"/>
                        <a:t/>
                      </a:r>
                      <a:br>
                        <a:rPr lang="fr-FR" baseline="0" dirty="0" smtClean="0"/>
                      </a:br>
                      <a:r>
                        <a:rPr lang="fr-FR" baseline="0" dirty="0" smtClean="0"/>
                        <a:t>21 à 28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Amoxicilline</a:t>
                      </a:r>
                      <a:r>
                        <a:rPr lang="fr-FR" dirty="0" smtClean="0"/>
                        <a:t> po, 1gx3/j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21 à 28 jours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Chroniques ou récidivantes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Doxycycline</a:t>
                      </a:r>
                      <a:r>
                        <a:rPr lang="fr-FR" dirty="0" smtClean="0"/>
                        <a:t> po 100 mg x 2/j</a:t>
                      </a:r>
                      <a:r>
                        <a:rPr lang="fr-FR" baseline="0" dirty="0" smtClean="0"/>
                        <a:t/>
                      </a:r>
                      <a:br>
                        <a:rPr lang="fr-FR" baseline="0" dirty="0" smtClean="0"/>
                      </a:br>
                      <a:r>
                        <a:rPr lang="fr-FR" baseline="0" dirty="0" smtClean="0"/>
                        <a:t>30 à 90 jours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/>
                        <a:t>Ceftriaxone</a:t>
                      </a:r>
                      <a:r>
                        <a:rPr lang="fr-FR" baseline="0" dirty="0" smtClean="0"/>
                        <a:t>, 2gx1/j</a:t>
                      </a:r>
                      <a:br>
                        <a:rPr lang="fr-FR" baseline="0" dirty="0" smtClean="0"/>
                      </a:br>
                      <a:r>
                        <a:rPr lang="fr-FR" baseline="0" dirty="0" smtClean="0"/>
                        <a:t>14 à 21 jours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au cours des dernières années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Amélioration des méthodes diagnostiques</a:t>
            </a:r>
          </a:p>
          <a:p>
            <a:pPr lvl="1"/>
            <a:r>
              <a:rPr lang="fr-FR" dirty="0" smtClean="0"/>
              <a:t>Moins d’Arthrites septiques sans germes » !</a:t>
            </a:r>
          </a:p>
          <a:p>
            <a:pPr lvl="2"/>
            <a:r>
              <a:rPr lang="fr-FR" dirty="0" smtClean="0"/>
              <a:t>Maladie de Lyme</a:t>
            </a:r>
          </a:p>
          <a:p>
            <a:pPr lvl="2"/>
            <a:r>
              <a:rPr lang="fr-FR" dirty="0" smtClean="0"/>
              <a:t>Maladie </a:t>
            </a:r>
            <a:r>
              <a:rPr lang="fr-FR" smtClean="0"/>
              <a:t>de Whipple</a:t>
            </a:r>
            <a:endParaRPr lang="fr-FR" dirty="0" smtClean="0"/>
          </a:p>
          <a:p>
            <a:r>
              <a:rPr lang="fr-FR" dirty="0" smtClean="0"/>
              <a:t>Evolution épidémiologiques</a:t>
            </a:r>
          </a:p>
          <a:p>
            <a:pPr lvl="1"/>
            <a:r>
              <a:rPr lang="fr-FR" dirty="0" smtClean="0"/>
              <a:t>Maladie de Lyme</a:t>
            </a:r>
          </a:p>
          <a:p>
            <a:pPr lvl="1"/>
            <a:r>
              <a:rPr lang="fr-FR" dirty="0" smtClean="0"/>
              <a:t>Syphilis</a:t>
            </a:r>
          </a:p>
          <a:p>
            <a:pPr lvl="1"/>
            <a:r>
              <a:rPr lang="fr-FR" dirty="0" smtClean="0"/>
              <a:t>Gonococcie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3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Causes infectieuses d’arthrites chroniques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09734"/>
              </p:ext>
            </p:extLst>
          </p:nvPr>
        </p:nvGraphicFramePr>
        <p:xfrm>
          <a:off x="152400" y="2095500"/>
          <a:ext cx="8763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3162300"/>
                <a:gridCol w="1219200"/>
              </a:tblGrid>
              <a:tr h="501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Bactéries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Champignons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Mycobactéries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Parasites</a:t>
                      </a:r>
                      <a:endParaRPr lang="fr-FR" sz="1400" dirty="0"/>
                    </a:p>
                  </a:txBody>
                  <a:tcPr/>
                </a:tc>
              </a:tr>
              <a:tr h="1860233"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Borrelia </a:t>
                      </a:r>
                      <a:r>
                        <a:rPr lang="fr-FR" sz="1200" i="1" dirty="0" err="1" smtClean="0"/>
                        <a:t>burgdorferii</a:t>
                      </a:r>
                      <a:endParaRPr lang="fr-FR" sz="1200" i="1" dirty="0" smtClean="0"/>
                    </a:p>
                    <a:p>
                      <a:r>
                        <a:rPr lang="fr-FR" sz="1200" i="1" dirty="0" err="1" smtClean="0"/>
                        <a:t>Tropheryma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whippleii</a:t>
                      </a:r>
                      <a:endParaRPr lang="fr-FR" sz="1200" i="1" dirty="0" smtClean="0"/>
                    </a:p>
                    <a:p>
                      <a:r>
                        <a:rPr lang="fr-FR" sz="1200" i="1" dirty="0" err="1" smtClean="0"/>
                        <a:t>Treponema</a:t>
                      </a:r>
                      <a:r>
                        <a:rPr lang="fr-FR" sz="1200" i="1" dirty="0" smtClean="0"/>
                        <a:t> pallidum</a:t>
                      </a:r>
                    </a:p>
                    <a:p>
                      <a:r>
                        <a:rPr lang="fr-FR" sz="1200" i="1" dirty="0" err="1" smtClean="0"/>
                        <a:t>Nocardia</a:t>
                      </a:r>
                      <a:r>
                        <a:rPr lang="fr-FR" sz="1200" i="1" dirty="0" smtClean="0"/>
                        <a:t> spp.</a:t>
                      </a:r>
                    </a:p>
                    <a:p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Candida spp.</a:t>
                      </a:r>
                    </a:p>
                    <a:p>
                      <a:r>
                        <a:rPr lang="fr-FR" sz="1200" i="1" dirty="0" err="1" smtClean="0"/>
                        <a:t>Cryptococcus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neoformans</a:t>
                      </a:r>
                      <a:endParaRPr lang="fr-FR" sz="1200" i="1" dirty="0" smtClean="0"/>
                    </a:p>
                    <a:p>
                      <a:r>
                        <a:rPr lang="fr-FR" sz="1200" i="1" dirty="0" err="1" smtClean="0"/>
                        <a:t>Blastomyces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dermatitidis</a:t>
                      </a:r>
                      <a:endParaRPr lang="fr-FR" sz="1200" i="1" dirty="0" smtClean="0"/>
                    </a:p>
                    <a:p>
                      <a:r>
                        <a:rPr lang="fr-FR" sz="1200" i="1" dirty="0" err="1" smtClean="0"/>
                        <a:t>Coccidioides</a:t>
                      </a:r>
                      <a:r>
                        <a:rPr lang="fr-FR" sz="1200" i="1" dirty="0" smtClean="0"/>
                        <a:t> spp.</a:t>
                      </a:r>
                    </a:p>
                    <a:p>
                      <a:r>
                        <a:rPr lang="fr-FR" sz="1200" i="1" dirty="0" err="1" smtClean="0"/>
                        <a:t>Paracoccidioides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brasiliensis</a:t>
                      </a:r>
                      <a:endParaRPr lang="fr-FR" sz="1200" i="1" dirty="0" smtClean="0"/>
                    </a:p>
                    <a:p>
                      <a:r>
                        <a:rPr lang="fr-FR" sz="1200" i="1" dirty="0" err="1" smtClean="0"/>
                        <a:t>Sporothrix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schenckii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Aspergillus spp.</a:t>
                      </a:r>
                    </a:p>
                    <a:p>
                      <a:r>
                        <a:rPr lang="fr-FR" sz="1200" i="1" dirty="0" err="1" smtClean="0"/>
                        <a:t>Scedosporium</a:t>
                      </a:r>
                      <a:r>
                        <a:rPr lang="fr-FR" sz="1200" i="1" dirty="0" smtClean="0"/>
                        <a:t>, </a:t>
                      </a:r>
                      <a:r>
                        <a:rPr lang="fr-FR" sz="1200" i="1" dirty="0" err="1" smtClean="0"/>
                        <a:t>Fusarium</a:t>
                      </a:r>
                      <a:endParaRPr lang="fr-FR" sz="1200" i="1" dirty="0" smtClean="0"/>
                    </a:p>
                    <a:p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tuberculosis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kansasii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marinum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avium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intracellulare</a:t>
                      </a:r>
                      <a:r>
                        <a:rPr lang="fr-FR" sz="1200" i="1" dirty="0" smtClean="0"/>
                        <a:t> </a:t>
                      </a:r>
                      <a:r>
                        <a:rPr lang="fr-FR" sz="1200" i="1" dirty="0" err="1" smtClean="0"/>
                        <a:t>complex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terrae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fortuitum</a:t>
                      </a:r>
                      <a:r>
                        <a:rPr lang="fr-FR" sz="1200" i="1" dirty="0" smtClean="0"/>
                        <a:t>, M, </a:t>
                      </a:r>
                      <a:r>
                        <a:rPr lang="fr-FR" sz="1200" i="1" dirty="0" err="1" smtClean="0"/>
                        <a:t>chelonae</a:t>
                      </a:r>
                      <a:r>
                        <a:rPr lang="fr-FR" sz="1200" i="1" dirty="0" smtClean="0"/>
                        <a:t>, M. </a:t>
                      </a:r>
                      <a:r>
                        <a:rPr lang="fr-FR" sz="1200" i="1" dirty="0" err="1" smtClean="0"/>
                        <a:t>abscessus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haemophilum</a:t>
                      </a:r>
                      <a:endParaRPr lang="fr-FR" sz="1200" i="1" dirty="0" smtClean="0"/>
                    </a:p>
                    <a:p>
                      <a:r>
                        <a:rPr lang="fr-FR" sz="1200" i="1" dirty="0" smtClean="0"/>
                        <a:t>M. </a:t>
                      </a:r>
                      <a:r>
                        <a:rPr lang="fr-FR" sz="1200" i="1" dirty="0" err="1" smtClean="0"/>
                        <a:t>leprae</a:t>
                      </a:r>
                      <a:endParaRPr lang="fr-FR" sz="1200" i="1" dirty="0" smtClean="0"/>
                    </a:p>
                    <a:p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Helminthes</a:t>
                      </a:r>
                    </a:p>
                    <a:p>
                      <a:r>
                        <a:rPr lang="fr-FR" sz="1200" dirty="0" smtClean="0"/>
                        <a:t>Filaires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arthrite chronique d’allure infectieuse de l’adulte immunocompétent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416050"/>
            <a:ext cx="8039100" cy="3805238"/>
          </a:xfrm>
        </p:spPr>
        <p:txBody>
          <a:bodyPr/>
          <a:lstStyle/>
          <a:p>
            <a:r>
              <a:rPr lang="fr-FR" dirty="0" smtClean="0"/>
              <a:t>Si la </a:t>
            </a:r>
            <a:r>
              <a:rPr lang="fr-FR" dirty="0" err="1" smtClean="0"/>
              <a:t>bactério</a:t>
            </a:r>
            <a:r>
              <a:rPr lang="fr-FR" dirty="0" smtClean="0"/>
              <a:t> standard est négative, en Bretagne, pensez à :</a:t>
            </a:r>
          </a:p>
          <a:p>
            <a:pPr lvl="1"/>
            <a:r>
              <a:rPr lang="fr-FR" dirty="0" smtClean="0"/>
              <a:t>Maladie de Lyme</a:t>
            </a:r>
          </a:p>
          <a:p>
            <a:pPr lvl="1"/>
            <a:r>
              <a:rPr lang="fr-FR" dirty="0" smtClean="0"/>
              <a:t>Tuberculose</a:t>
            </a:r>
          </a:p>
          <a:p>
            <a:pPr lvl="1"/>
            <a:r>
              <a:rPr lang="fr-FR" dirty="0" smtClean="0"/>
              <a:t>Syphilis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9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arthrites aiguës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arthrites aiguës « classiques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certaines bactéries ?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une meilleure capacité à l’envahissement </a:t>
            </a:r>
            <a:r>
              <a:rPr lang="fr-FR" dirty="0" smtClean="0">
                <a:sym typeface="Wingdings"/>
              </a:rPr>
              <a:t>synovial</a:t>
            </a:r>
            <a:endParaRPr lang="fr-FR" dirty="0" smtClean="0"/>
          </a:p>
          <a:p>
            <a:pPr lvl="1"/>
            <a:r>
              <a:rPr lang="fr-FR" i="1" dirty="0" smtClean="0"/>
              <a:t>S. aureus</a:t>
            </a:r>
          </a:p>
          <a:p>
            <a:pPr lvl="2"/>
            <a:r>
              <a:rPr lang="fr-FR" i="1" dirty="0" err="1" smtClean="0"/>
              <a:t>Fibronectin-binding</a:t>
            </a:r>
            <a:r>
              <a:rPr lang="fr-FR" i="1" dirty="0" smtClean="0"/>
              <a:t> adhésines</a:t>
            </a:r>
            <a:endParaRPr lang="fr-FR" i="1" dirty="0"/>
          </a:p>
          <a:p>
            <a:pPr lvl="1"/>
            <a:r>
              <a:rPr lang="fr-FR" i="1" dirty="0" smtClean="0"/>
              <a:t>Streptococcus </a:t>
            </a:r>
            <a:r>
              <a:rPr lang="fr-FR" i="1" dirty="0" err="1" smtClean="0"/>
              <a:t>agalactiae</a:t>
            </a:r>
            <a:endParaRPr lang="fr-FR" i="1" dirty="0" smtClean="0"/>
          </a:p>
          <a:p>
            <a:pPr lvl="2"/>
            <a:r>
              <a:rPr lang="fr-FR" i="1" dirty="0" err="1" smtClean="0"/>
              <a:t>Fibrinogen</a:t>
            </a:r>
            <a:r>
              <a:rPr lang="fr-FR" i="1" dirty="0" err="1" smtClean="0"/>
              <a:t>-Binding</a:t>
            </a:r>
            <a:r>
              <a:rPr lang="fr-FR" i="1" dirty="0" smtClean="0"/>
              <a:t> </a:t>
            </a:r>
            <a:r>
              <a:rPr lang="fr-FR" i="1" dirty="0" smtClean="0"/>
              <a:t>adhésines</a:t>
            </a:r>
          </a:p>
          <a:p>
            <a:pPr lvl="1"/>
            <a:r>
              <a:rPr lang="fr-FR" i="1" dirty="0" err="1" smtClean="0"/>
              <a:t>Kingella</a:t>
            </a:r>
            <a:r>
              <a:rPr lang="fr-FR" i="1" dirty="0" smtClean="0"/>
              <a:t> </a:t>
            </a:r>
            <a:r>
              <a:rPr lang="fr-FR" i="1" dirty="0" err="1" smtClean="0"/>
              <a:t>kingae</a:t>
            </a:r>
            <a:endParaRPr lang="fr-FR" i="1" dirty="0" smtClean="0"/>
          </a:p>
          <a:p>
            <a:pPr lvl="2"/>
            <a:r>
              <a:rPr lang="fr-FR" i="1" dirty="0" err="1" smtClean="0"/>
              <a:t>Pili</a:t>
            </a:r>
            <a:r>
              <a:rPr lang="fr-FR" i="1" dirty="0" smtClean="0"/>
              <a:t> favorisant l’adhérence synoviale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281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Quelles bactéries dans les arthrites aiguës ?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899"/>
            <a:ext cx="6705600" cy="3975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4859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5486400" y="2019300"/>
            <a:ext cx="45719" cy="304800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5486400" y="2400300"/>
            <a:ext cx="45719" cy="914400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62600" y="27051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22%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62600" y="20193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50%</a:t>
            </a:r>
            <a:endParaRPr lang="fr-FR" dirty="0"/>
          </a:p>
        </p:txBody>
      </p:sp>
      <p:sp>
        <p:nvSpPr>
          <p:cNvPr id="10" name="Accolade fermante 9"/>
          <p:cNvSpPr/>
          <p:nvPr/>
        </p:nvSpPr>
        <p:spPr>
          <a:xfrm>
            <a:off x="6324600" y="2095500"/>
            <a:ext cx="45719" cy="914400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629400" y="24003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7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entury Gothic" charset="0"/>
              </a:rPr>
              <a:t>OBJECTIFS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457201" y="1416050"/>
            <a:ext cx="8267700" cy="3805238"/>
          </a:xfrm>
        </p:spPr>
        <p:txBody>
          <a:bodyPr/>
          <a:lstStyle/>
          <a:p>
            <a:pPr eaLnBrk="1" hangingPunct="1"/>
            <a:r>
              <a:rPr lang="fr-FR" dirty="0">
                <a:latin typeface="Century Gothic" charset="0"/>
              </a:rPr>
              <a:t>Connaître les principales caractéristiques épidémiologiques et microbiologiques des IOA en France</a:t>
            </a:r>
          </a:p>
          <a:p>
            <a:pPr eaLnBrk="1" hangingPunct="1"/>
            <a:r>
              <a:rPr lang="fr-FR" dirty="0" smtClean="0">
                <a:latin typeface="Century Gothic" charset="0"/>
              </a:rPr>
              <a:t>Connaître l’organisation actuelle de la prise en charge des IOA à l’échelle nationale et s’intégrer aux RCP</a:t>
            </a:r>
          </a:p>
          <a:p>
            <a:pPr eaLnBrk="1" hangingPunct="1"/>
            <a:r>
              <a:rPr lang="fr-FR" dirty="0" smtClean="0">
                <a:latin typeface="Century Gothic" charset="0"/>
              </a:rPr>
              <a:t>Savoir </a:t>
            </a:r>
            <a:r>
              <a:rPr lang="fr-FR" dirty="0">
                <a:latin typeface="Century Gothic" charset="0"/>
              </a:rPr>
              <a:t>mettre en place et surveiller le traitement d’une </a:t>
            </a:r>
            <a:r>
              <a:rPr lang="fr-FR" dirty="0" smtClean="0">
                <a:latin typeface="Century Gothic" charset="0"/>
              </a:rPr>
              <a:t>IOA</a:t>
            </a:r>
          </a:p>
          <a:p>
            <a:pPr eaLnBrk="1" hangingPunct="1"/>
            <a:r>
              <a:rPr lang="fr-FR" dirty="0" smtClean="0">
                <a:latin typeface="Century Gothic" charset="0"/>
              </a:rPr>
              <a:t>Connaître </a:t>
            </a:r>
            <a:r>
              <a:rPr lang="fr-FR" dirty="0">
                <a:latin typeface="Century Gothic" charset="0"/>
              </a:rPr>
              <a:t>les grandes évolutions actuelles et à venir à court terme concernant le traitement des IOA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spondylodiscites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763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l’étude DTS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Randomisé 12 versus 6 semaines</a:t>
            </a:r>
          </a:p>
          <a:p>
            <a:pPr lvl="1"/>
            <a:r>
              <a:rPr lang="fr-FR" dirty="0" smtClean="0"/>
              <a:t>Etude de non-infériorité</a:t>
            </a:r>
          </a:p>
          <a:p>
            <a:r>
              <a:rPr lang="fr-FR" dirty="0" smtClean="0"/>
              <a:t>Critère de guérison : guérison clinique + absence de récidive à 12 mois</a:t>
            </a:r>
          </a:p>
        </p:txBody>
      </p:sp>
    </p:spTree>
    <p:extLst>
      <p:ext uri="{BB962C8B-B14F-4D97-AF65-F5344CB8AC3E}">
        <p14:creationId xmlns:p14="http://schemas.microsoft.com/office/powerpoint/2010/main" val="22364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 et résultats de DTS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72447"/>
              </p:ext>
            </p:extLst>
          </p:nvPr>
        </p:nvGraphicFramePr>
        <p:xfrm>
          <a:off x="304800" y="1638300"/>
          <a:ext cx="8143876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38"/>
                <a:gridCol w="407193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Caractéristiques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patients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Age moyen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61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Délai diagnostique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 jours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Fièvre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Hémocultures positives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68%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Staphylo</a:t>
                      </a:r>
                      <a:r>
                        <a:rPr lang="fr-FR" dirty="0" smtClean="0"/>
                        <a:t>/Streptocoque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55%/18%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Décès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 patients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Guérisons 6/12 semaines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91 % / 91 %</a:t>
                      </a:r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 smtClean="0"/>
              <a:t>Les infections ostéo-articulaires sur prothèse</a:t>
            </a:r>
            <a:endParaRPr lang="fr-FR" sz="2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Finalement, les seules qui posent vraiment problème…</a:t>
            </a:r>
            <a:endParaRPr lang="fr-FR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33500"/>
            <a:ext cx="89773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33500"/>
            <a:ext cx="89773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1143000" y="3695700"/>
            <a:ext cx="3200400" cy="1014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0-3 mois ‘</a:t>
            </a:r>
            <a:r>
              <a:rPr lang="fr-FR" altLang="ja-JP" sz="2000" b="1">
                <a:solidFill>
                  <a:srgbClr val="2E2EDC"/>
                </a:solidFill>
              </a:rPr>
              <a:t>précoce</a:t>
            </a:r>
            <a:r>
              <a:rPr lang="fr-FR" sz="2000">
                <a:solidFill>
                  <a:srgbClr val="2E2EDC"/>
                </a:solidFill>
              </a:rPr>
              <a:t>’</a:t>
            </a:r>
            <a:endParaRPr lang="fr-FR" altLang="ja-JP" sz="20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3 mois-2 ans ‘</a:t>
            </a:r>
            <a:r>
              <a:rPr lang="fr-FR" altLang="ja-JP" sz="2000" b="1">
                <a:solidFill>
                  <a:srgbClr val="2E2EDC"/>
                </a:solidFill>
              </a:rPr>
              <a:t>retardée</a:t>
            </a:r>
            <a:r>
              <a:rPr lang="fr-FR" sz="2000">
                <a:solidFill>
                  <a:srgbClr val="2E2EDC"/>
                </a:solidFill>
              </a:rPr>
              <a:t>’</a:t>
            </a:r>
            <a:endParaRPr lang="fr-FR" altLang="ja-JP" sz="20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&gt; 2 ans ‘</a:t>
            </a:r>
            <a:r>
              <a:rPr lang="fr-FR" altLang="ja-JP" sz="2000" b="1">
                <a:solidFill>
                  <a:srgbClr val="2E2EDC"/>
                </a:solidFill>
              </a:rPr>
              <a:t>tardive</a:t>
            </a:r>
            <a:r>
              <a:rPr lang="fr-FR" sz="2000">
                <a:solidFill>
                  <a:srgbClr val="2E2EDC"/>
                </a:solidFill>
              </a:rPr>
              <a:t>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33500"/>
            <a:ext cx="89773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ZoneTexte 4"/>
          <p:cNvSpPr txBox="1">
            <a:spLocks noChangeArrowheads="1"/>
          </p:cNvSpPr>
          <p:nvPr/>
        </p:nvSpPr>
        <p:spPr bwMode="auto">
          <a:xfrm>
            <a:off x="1219200" y="3789363"/>
            <a:ext cx="32004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0-3 mois ‘</a:t>
            </a:r>
            <a:r>
              <a:rPr lang="fr-FR" altLang="ja-JP" sz="1800" b="1">
                <a:solidFill>
                  <a:srgbClr val="2E2EDC"/>
                </a:solidFill>
              </a:rPr>
              <a:t>précoce</a:t>
            </a:r>
            <a:r>
              <a:rPr lang="fr-FR" sz="1800">
                <a:solidFill>
                  <a:srgbClr val="2E2EDC"/>
                </a:solidFill>
              </a:rPr>
              <a:t>’</a:t>
            </a:r>
            <a:endParaRPr lang="fr-FR" altLang="ja-JP" sz="18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3 mois-2 ans ‘</a:t>
            </a:r>
            <a:r>
              <a:rPr lang="fr-FR" altLang="ja-JP" sz="1800" b="1">
                <a:solidFill>
                  <a:srgbClr val="2E2EDC"/>
                </a:solidFill>
              </a:rPr>
              <a:t>retardée</a:t>
            </a:r>
            <a:r>
              <a:rPr lang="fr-FR" sz="1800">
                <a:solidFill>
                  <a:srgbClr val="2E2EDC"/>
                </a:solidFill>
              </a:rPr>
              <a:t>’</a:t>
            </a:r>
            <a:endParaRPr lang="fr-FR" altLang="ja-JP" sz="18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&gt; 2 ans ‘</a:t>
            </a:r>
            <a:r>
              <a:rPr lang="fr-FR" altLang="ja-JP" sz="1800" b="1">
                <a:solidFill>
                  <a:srgbClr val="2E2EDC"/>
                </a:solidFill>
              </a:rPr>
              <a:t>tardive</a:t>
            </a:r>
            <a:r>
              <a:rPr lang="fr-FR" sz="1800">
                <a:solidFill>
                  <a:srgbClr val="2E2EDC"/>
                </a:solidFill>
              </a:rPr>
              <a:t>’</a:t>
            </a: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4572000" y="3789363"/>
            <a:ext cx="25146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2E2EDC"/>
                </a:solidFill>
              </a:rPr>
              <a:t>Devenir prothèse</a:t>
            </a:r>
            <a:r>
              <a:rPr lang="fr-FR" sz="1800">
                <a:solidFill>
                  <a:srgbClr val="2E2EDC"/>
                </a:solidFill>
              </a:rPr>
              <a:t>:</a:t>
            </a:r>
          </a:p>
          <a:p>
            <a:pPr eaLnBrk="1" hangingPunct="1"/>
            <a:r>
              <a:rPr lang="fr-FR" sz="1800">
                <a:solidFill>
                  <a:srgbClr val="2E2EDC"/>
                </a:solidFill>
              </a:rPr>
              <a:t>&lt; J15 sauvetage</a:t>
            </a:r>
          </a:p>
          <a:p>
            <a:pPr eaLnBrk="1" hangingPunct="1"/>
            <a:r>
              <a:rPr lang="fr-FR" sz="1800">
                <a:solidFill>
                  <a:srgbClr val="2E2EDC"/>
                </a:solidFill>
              </a:rPr>
              <a:t>&gt; J15 remplacement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33350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7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33350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28295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80" name="AutoShape 7" descr="9k="/>
          <p:cNvSpPr>
            <a:spLocks noChangeAspect="1" noChangeArrowheads="1"/>
          </p:cNvSpPr>
          <p:nvPr/>
        </p:nvSpPr>
        <p:spPr bwMode="auto">
          <a:xfrm>
            <a:off x="0" y="-17463"/>
            <a:ext cx="2524125" cy="15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24581" name="AutoShape 8" descr="9k="/>
          <p:cNvSpPr>
            <a:spLocks noChangeAspect="1" noChangeArrowheads="1"/>
          </p:cNvSpPr>
          <p:nvPr/>
        </p:nvSpPr>
        <p:spPr bwMode="auto">
          <a:xfrm>
            <a:off x="0" y="-17463"/>
            <a:ext cx="2524125" cy="15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pic>
        <p:nvPicPr>
          <p:cNvPr id="24582" name="Picture 9" descr="pt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333500"/>
            <a:ext cx="23495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dummy?ImageId=904&amp;ComponentId=gallery17&amp;UseOriginal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76363"/>
            <a:ext cx="19526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ma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333750"/>
            <a:ext cx="25527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1253206974264Origin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333750"/>
            <a:ext cx="1371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11188" y="1717675"/>
            <a:ext cx="7921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 1%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4859338" y="1717675"/>
            <a:ext cx="7207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 2%</a:t>
            </a:r>
          </a:p>
        </p:txBody>
      </p:sp>
      <p:pic>
        <p:nvPicPr>
          <p:cNvPr id="24588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8" y="3333750"/>
            <a:ext cx="1281112" cy="1822450"/>
          </a:xfrm>
        </p:spPr>
      </p:pic>
      <p:sp>
        <p:nvSpPr>
          <p:cNvPr id="24589" name="ZoneTexte 14"/>
          <p:cNvSpPr txBox="1">
            <a:spLocks noChangeArrowheads="1"/>
          </p:cNvSpPr>
          <p:nvPr/>
        </p:nvSpPr>
        <p:spPr bwMode="auto">
          <a:xfrm>
            <a:off x="4643438" y="5257800"/>
            <a:ext cx="7921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Calibri" charset="0"/>
              </a:rPr>
              <a:t>3-4%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6948488" y="5318125"/>
            <a:ext cx="79216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&lt;1%</a:t>
            </a:r>
          </a:p>
        </p:txBody>
      </p:sp>
      <p:sp>
        <p:nvSpPr>
          <p:cNvPr id="24591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Taux d’infections post-opératoires </a:t>
            </a:r>
            <a:br>
              <a:rPr lang="fr-FR" sz="2400">
                <a:latin typeface="Century Gothic" charset="0"/>
              </a:rPr>
            </a:br>
            <a:r>
              <a:rPr lang="fr-FR" sz="2400">
                <a:latin typeface="Century Gothic" charset="0"/>
              </a:rPr>
              <a:t>selon le matériel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1219200" y="5230813"/>
            <a:ext cx="100806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2-5%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vertical 4"/>
          <p:cNvSpPr>
            <a:spLocks noGrp="1"/>
          </p:cNvSpPr>
          <p:nvPr>
            <p:ph type="title" orient="vert"/>
          </p:nvPr>
        </p:nvSpPr>
        <p:spPr>
          <a:xfrm rot="14494031">
            <a:off x="1897576" y="123299"/>
            <a:ext cx="914400" cy="4849561"/>
          </a:xfrm>
        </p:spPr>
        <p:txBody>
          <a:bodyPr/>
          <a:lstStyle/>
          <a:p>
            <a:pPr eaLnBrk="1" hangingPunct="1"/>
            <a:r>
              <a:rPr lang="fr-FR" sz="1800" dirty="0">
                <a:latin typeface="Century Gothic" charset="0"/>
              </a:rPr>
              <a:t>Une problématique qui se majore « </a:t>
            </a:r>
            <a:r>
              <a:rPr lang="fr-FR" sz="1800" dirty="0" smtClean="0">
                <a:latin typeface="Century Gothic" charset="0"/>
              </a:rPr>
              <a:t>mécaniquement »…</a:t>
            </a:r>
            <a:endParaRPr lang="fr-FR" sz="1800" dirty="0">
              <a:latin typeface="Century Gothic" charset="0"/>
            </a:endParaRPr>
          </a:p>
        </p:txBody>
      </p:sp>
      <p:sp>
        <p:nvSpPr>
          <p:cNvPr id="39938" name="Espace réservé du texte vertical 5"/>
          <p:cNvSpPr>
            <a:spLocks noGrp="1"/>
          </p:cNvSpPr>
          <p:nvPr>
            <p:ph type="body" orient="vert" idx="1"/>
          </p:nvPr>
        </p:nvSpPr>
        <p:spPr>
          <a:xfrm>
            <a:off x="1117600" y="1446213"/>
            <a:ext cx="6426200" cy="3784600"/>
          </a:xfrm>
        </p:spPr>
        <p:txBody>
          <a:bodyPr/>
          <a:lstStyle/>
          <a:p>
            <a:pPr eaLnBrk="1" hangingPunct="1"/>
            <a:endParaRPr lang="fr-FR" dirty="0">
              <a:latin typeface="Century Gothic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42900"/>
            <a:ext cx="3159125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Epidémiologie en France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914400" y="5491163"/>
            <a:ext cx="5638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100" i="1">
                <a:solidFill>
                  <a:srgbClr val="292934"/>
                </a:solidFill>
              </a:rPr>
              <a:t>RPC Infections ostéo-articulaires sur matériel. Med Mal Inf 2009</a:t>
            </a:r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16000"/>
            <a:ext cx="81534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6934200" y="1270000"/>
            <a:ext cx="1752600" cy="355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FR" sz="280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entury Gothic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Les recommandations actuelles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France, 2009 (SPILF, SOFCOT, SFAR, SFM, GPIP…)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USA, 2013 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Infectious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Diseases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Society of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America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Arthrites et ostéo-arthrites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Aigu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ës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Chroniques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Sur matériel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Nouveautés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Organisationnelles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Stratégiques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Diagnostiques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Thérapeutiques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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8686800" cy="571500"/>
          </a:xfrm>
        </p:spPr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Epidémiologie</a:t>
            </a:r>
            <a:endParaRPr lang="en-US" sz="2400">
              <a:solidFill>
                <a:schemeClr val="tx1"/>
              </a:solidFill>
              <a:latin typeface="Century Gothic" charset="0"/>
            </a:endParaRPr>
          </a:p>
        </p:txBody>
      </p:sp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81100"/>
            <a:ext cx="72834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838200" y="5499100"/>
            <a:ext cx="2336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50" i="1" dirty="0" smtClean="0"/>
              <a:t>Del </a:t>
            </a:r>
            <a:r>
              <a:rPr lang="en-US" sz="1050" i="1" dirty="0" err="1" smtClean="0"/>
              <a:t>Poso</a:t>
            </a:r>
            <a:r>
              <a:rPr lang="en-US" sz="1050" i="1" dirty="0" smtClean="0"/>
              <a:t> et al. N </a:t>
            </a:r>
            <a:r>
              <a:rPr lang="en-US" sz="1050" i="1" dirty="0" err="1" smtClean="0"/>
              <a:t>Engl</a:t>
            </a:r>
            <a:r>
              <a:rPr lang="en-US" sz="1050" i="1" dirty="0" smtClean="0"/>
              <a:t> J Med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3"/>
          <p:cNvSpPr txBox="1">
            <a:spLocks noGrp="1"/>
          </p:cNvSpPr>
          <p:nvPr/>
        </p:nvSpPr>
        <p:spPr bwMode="auto">
          <a:xfrm>
            <a:off x="7848600" y="5270500"/>
            <a:ext cx="1143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A18FCBF-CCB2-A245-913C-1BC4DF99D542}" type="slidenum">
              <a:rPr lang="en-US" sz="1400">
                <a:solidFill>
                  <a:schemeClr val="accent1"/>
                </a:solidFill>
                <a:latin typeface="Calibri" charset="0"/>
              </a:rPr>
              <a:pPr algn="r" eaLnBrk="1" hangingPunct="1"/>
              <a:t>31</a:t>
            </a:fld>
            <a:endParaRPr lang="en-US" sz="140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5454650"/>
            <a:ext cx="39481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>
                <a:latin typeface="Times New Roman" charset="0"/>
              </a:rPr>
              <a:t>JW Costerton (1999) Science, 284:1318-1322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121025" y="1758950"/>
            <a:ext cx="5483225" cy="2425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800">
                <a:solidFill>
                  <a:schemeClr val="tx2"/>
                </a:solidFill>
                <a:latin typeface="Calibri" charset="0"/>
              </a:rPr>
              <a:t>Les bactéries peuvent adhérer entre elles pour former un biofilm notamment sur une surface inerte; cette communauté, sessile, est résistante aux anticorps, aux phagocytes et aux antibiotiques</a:t>
            </a:r>
          </a:p>
        </p:txBody>
      </p:sp>
      <p:pic>
        <p:nvPicPr>
          <p:cNvPr id="35844" name="Picture 5" descr="biofil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98575"/>
            <a:ext cx="1593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700338" y="4718050"/>
            <a:ext cx="566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000" b="1">
                <a:solidFill>
                  <a:srgbClr val="339933"/>
                </a:solidFill>
                <a:latin typeface="Calibri" charset="0"/>
                <a:sym typeface="Symbol" charset="0"/>
              </a:rPr>
              <a:t></a:t>
            </a:r>
            <a:r>
              <a:rPr lang="fr-FR" sz="2000" b="1">
                <a:latin typeface="Calibri" charset="0"/>
                <a:sym typeface="Symbol" charset="0"/>
              </a:rPr>
              <a:t> </a:t>
            </a:r>
            <a:r>
              <a:rPr lang="fr-FR" sz="2000" b="1">
                <a:latin typeface="Calibri" charset="0"/>
              </a:rPr>
              <a:t>Antibiotic 	    Antibody	   Planktonic cell</a:t>
            </a:r>
          </a:p>
          <a:p>
            <a:pPr>
              <a:lnSpc>
                <a:spcPct val="90000"/>
              </a:lnSpc>
            </a:pPr>
            <a:r>
              <a:rPr lang="fr-FR" sz="2000" b="1">
                <a:latin typeface="Calibri" charset="0"/>
              </a:rPr>
              <a:t>	Biofilm cell       Phagocyte enzymes</a:t>
            </a:r>
          </a:p>
        </p:txBody>
      </p:sp>
      <p:grpSp>
        <p:nvGrpSpPr>
          <p:cNvPr id="35846" name="Group 7"/>
          <p:cNvGrpSpPr>
            <a:grpSpLocks/>
          </p:cNvGrpSpPr>
          <p:nvPr/>
        </p:nvGrpSpPr>
        <p:grpSpPr bwMode="auto">
          <a:xfrm>
            <a:off x="4284663" y="4838700"/>
            <a:ext cx="207962" cy="150813"/>
            <a:chOff x="2174" y="3888"/>
            <a:chExt cx="38" cy="56"/>
          </a:xfrm>
        </p:grpSpPr>
        <p:sp>
          <p:nvSpPr>
            <p:cNvPr id="35851" name="Freeform 8"/>
            <p:cNvSpPr>
              <a:spLocks/>
            </p:cNvSpPr>
            <p:nvPr/>
          </p:nvSpPr>
          <p:spPr bwMode="auto">
            <a:xfrm>
              <a:off x="2198" y="3888"/>
              <a:ext cx="14" cy="56"/>
            </a:xfrm>
            <a:custGeom>
              <a:avLst/>
              <a:gdLst>
                <a:gd name="T0" fmla="*/ 14 w 14"/>
                <a:gd name="T1" fmla="*/ 0 h 56"/>
                <a:gd name="T2" fmla="*/ 2 w 14"/>
                <a:gd name="T3" fmla="*/ 24 h 56"/>
                <a:gd name="T4" fmla="*/ 2 w 14"/>
                <a:gd name="T5" fmla="*/ 56 h 56"/>
                <a:gd name="T6" fmla="*/ 0 60000 65536"/>
                <a:gd name="T7" fmla="*/ 0 60000 65536"/>
                <a:gd name="T8" fmla="*/ 0 60000 65536"/>
                <a:gd name="T9" fmla="*/ 0 w 14"/>
                <a:gd name="T10" fmla="*/ 0 h 56"/>
                <a:gd name="T11" fmla="*/ 14 w 1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6">
                  <a:moveTo>
                    <a:pt x="14" y="0"/>
                  </a:moveTo>
                  <a:cubicBezTo>
                    <a:pt x="9" y="7"/>
                    <a:pt x="4" y="15"/>
                    <a:pt x="2" y="24"/>
                  </a:cubicBezTo>
                  <a:cubicBezTo>
                    <a:pt x="0" y="33"/>
                    <a:pt x="1" y="44"/>
                    <a:pt x="2" y="56"/>
                  </a:cubicBezTo>
                </a:path>
              </a:pathLst>
            </a:custGeom>
            <a:noFill/>
            <a:ln w="12700">
              <a:solidFill>
                <a:srgbClr val="F249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2" name="Freeform 9"/>
            <p:cNvSpPr>
              <a:spLocks/>
            </p:cNvSpPr>
            <p:nvPr/>
          </p:nvSpPr>
          <p:spPr bwMode="auto">
            <a:xfrm flipH="1">
              <a:off x="2174" y="3888"/>
              <a:ext cx="14" cy="56"/>
            </a:xfrm>
            <a:custGeom>
              <a:avLst/>
              <a:gdLst>
                <a:gd name="T0" fmla="*/ 14 w 14"/>
                <a:gd name="T1" fmla="*/ 0 h 56"/>
                <a:gd name="T2" fmla="*/ 2 w 14"/>
                <a:gd name="T3" fmla="*/ 24 h 56"/>
                <a:gd name="T4" fmla="*/ 2 w 14"/>
                <a:gd name="T5" fmla="*/ 56 h 56"/>
                <a:gd name="T6" fmla="*/ 0 60000 65536"/>
                <a:gd name="T7" fmla="*/ 0 60000 65536"/>
                <a:gd name="T8" fmla="*/ 0 60000 65536"/>
                <a:gd name="T9" fmla="*/ 0 w 14"/>
                <a:gd name="T10" fmla="*/ 0 h 56"/>
                <a:gd name="T11" fmla="*/ 14 w 1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6">
                  <a:moveTo>
                    <a:pt x="14" y="0"/>
                  </a:moveTo>
                  <a:cubicBezTo>
                    <a:pt x="9" y="7"/>
                    <a:pt x="4" y="15"/>
                    <a:pt x="2" y="24"/>
                  </a:cubicBezTo>
                  <a:cubicBezTo>
                    <a:pt x="0" y="33"/>
                    <a:pt x="1" y="44"/>
                    <a:pt x="2" y="56"/>
                  </a:cubicBezTo>
                </a:path>
              </a:pathLst>
            </a:custGeom>
            <a:noFill/>
            <a:ln w="12700">
              <a:solidFill>
                <a:srgbClr val="F249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47" name="Oval 10"/>
          <p:cNvSpPr>
            <a:spLocks noChangeArrowheads="1"/>
          </p:cNvSpPr>
          <p:nvPr/>
        </p:nvSpPr>
        <p:spPr bwMode="auto">
          <a:xfrm>
            <a:off x="5795963" y="4838700"/>
            <a:ext cx="127000" cy="619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Calibri" charset="0"/>
            </a:endParaRPr>
          </a:p>
        </p:txBody>
      </p:sp>
      <p:sp>
        <p:nvSpPr>
          <p:cNvPr id="35848" name="Oval 11"/>
          <p:cNvSpPr>
            <a:spLocks noChangeArrowheads="1"/>
          </p:cNvSpPr>
          <p:nvPr/>
        </p:nvSpPr>
        <p:spPr bwMode="auto">
          <a:xfrm>
            <a:off x="3203575" y="5076825"/>
            <a:ext cx="234950" cy="114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Calibri" charset="0"/>
            </a:endParaRPr>
          </a:p>
        </p:txBody>
      </p:sp>
      <p:sp>
        <p:nvSpPr>
          <p:cNvPr id="35849" name="Rectangle 12" descr="Grands confettis"/>
          <p:cNvSpPr>
            <a:spLocks noChangeArrowheads="1"/>
          </p:cNvSpPr>
          <p:nvPr/>
        </p:nvSpPr>
        <p:spPr bwMode="auto">
          <a:xfrm>
            <a:off x="4859338" y="5076825"/>
            <a:ext cx="193675" cy="141288"/>
          </a:xfrm>
          <a:prstGeom prst="rect">
            <a:avLst/>
          </a:prstGeom>
          <a:pattFill prst="lgConfetti">
            <a:fgClr>
              <a:schemeClr val="hlink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FR" sz="2400">
              <a:latin typeface="Calibri" charset="0"/>
            </a:endParaRPr>
          </a:p>
        </p:txBody>
      </p:sp>
      <p:sp>
        <p:nvSpPr>
          <p:cNvPr id="35850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Biofilm: une cause d’infection chronique</a:t>
            </a:r>
            <a:endParaRPr lang="fr-FR">
              <a:latin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5"/>
          <p:cNvSpPr txBox="1">
            <a:spLocks noGrp="1"/>
          </p:cNvSpPr>
          <p:nvPr/>
        </p:nvSpPr>
        <p:spPr bwMode="auto">
          <a:xfrm>
            <a:off x="7848600" y="5270500"/>
            <a:ext cx="1143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7A8E7F6-62C4-2141-92BD-E652F1ACA4E2}" type="slidenum">
              <a:rPr lang="en-US" sz="1400">
                <a:solidFill>
                  <a:schemeClr val="accent1"/>
                </a:solidFill>
                <a:latin typeface="Calibri" charset="0"/>
              </a:rPr>
              <a:pPr algn="r" eaLnBrk="1" hangingPunct="1"/>
              <a:t>32</a:t>
            </a:fld>
            <a:endParaRPr lang="en-US" sz="140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42900"/>
            <a:ext cx="8153400" cy="654050"/>
          </a:xfrm>
        </p:spPr>
        <p:txBody>
          <a:bodyPr/>
          <a:lstStyle/>
          <a:p>
            <a:pPr eaLnBrk="1" hangingPunct="1"/>
            <a:r>
              <a:rPr lang="fr-FR" sz="3600">
                <a:latin typeface="Century Gothic" charset="0"/>
              </a:rPr>
              <a:t>Le cycle de vie d’un biofilm </a:t>
            </a:r>
          </a:p>
        </p:txBody>
      </p:sp>
      <p:pic>
        <p:nvPicPr>
          <p:cNvPr id="33795" name="Picture 3" descr="Schematic: Biofilm life cycle in three step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257300"/>
            <a:ext cx="73533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08075" y="4938713"/>
            <a:ext cx="6951663" cy="3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100" dirty="0">
                <a:latin typeface="Calibri" charset="0"/>
              </a:rPr>
              <a:t>Center for Biofilm engineering, Montana State </a:t>
            </a:r>
            <a:r>
              <a:rPr lang="en-US" sz="1100" dirty="0" smtClean="0">
                <a:latin typeface="Calibri" charset="0"/>
              </a:rPr>
              <a:t>University  </a:t>
            </a:r>
            <a:r>
              <a:rPr lang="en-US" sz="1100" dirty="0" smtClean="0">
                <a:latin typeface="Calibri" charset="0"/>
                <a:hlinkClick r:id="rId4"/>
              </a:rPr>
              <a:t>http://www.erc.montana.edu</a:t>
            </a:r>
            <a:endParaRPr lang="en-US" sz="1100" dirty="0">
              <a:latin typeface="Calibri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100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>
                <a:latin typeface="Century Gothic" charset="0"/>
              </a:rPr>
              <a:t>Bactéries quiescentes: </a:t>
            </a:r>
            <a:br>
              <a:rPr lang="fr-FR" sz="2000">
                <a:latin typeface="Century Gothic" charset="0"/>
              </a:rPr>
            </a:br>
            <a:r>
              <a:rPr lang="fr-FR" sz="2400" i="1">
                <a:latin typeface="Century Gothic" charset="0"/>
              </a:rPr>
              <a:t>Staphylococcus aureus Small colony variants</a:t>
            </a:r>
          </a:p>
        </p:txBody>
      </p:sp>
      <p:sp>
        <p:nvSpPr>
          <p:cNvPr id="37890" name="Espace réservé du contenu 2"/>
          <p:cNvSpPr>
            <a:spLocks noGrp="1"/>
          </p:cNvSpPr>
          <p:nvPr>
            <p:ph type="body" sz="half" idx="4294967295"/>
          </p:nvPr>
        </p:nvSpPr>
        <p:spPr>
          <a:xfrm>
            <a:off x="468313" y="2076450"/>
            <a:ext cx="4038600" cy="3771900"/>
          </a:xfrm>
        </p:spPr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Croissance lente (3-7j)</a:t>
            </a:r>
          </a:p>
          <a:p>
            <a:pPr eaLnBrk="1" hangingPunct="1"/>
            <a:r>
              <a:rPr lang="fr-FR" sz="2400">
                <a:latin typeface="Century Gothic" charset="0"/>
              </a:rPr>
              <a:t>Diminution de la taille (1/10)</a:t>
            </a:r>
          </a:p>
          <a:p>
            <a:pPr eaLnBrk="1" hangingPunct="1"/>
            <a:r>
              <a:rPr lang="fr-FR" sz="2400">
                <a:latin typeface="Century Gothic" charset="0"/>
              </a:rPr>
              <a:t>Modification de la pigmentation (reflet du métabolisme)</a:t>
            </a:r>
          </a:p>
          <a:p>
            <a:pPr eaLnBrk="1" hangingPunct="1"/>
            <a:endParaRPr lang="fr-FR" sz="2800">
              <a:latin typeface="Century Gothic" charset="0"/>
            </a:endParaRPr>
          </a:p>
        </p:txBody>
      </p:sp>
      <p:pic>
        <p:nvPicPr>
          <p:cNvPr id="378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657350"/>
            <a:ext cx="3600450" cy="2427288"/>
          </a:xfrm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78338"/>
            <a:ext cx="436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138738"/>
            <a:ext cx="290988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3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r>
              <a:rPr lang="fr-FR">
                <a:latin typeface="Century Gothic" charset="0"/>
              </a:rPr>
              <a:t>La difficulté diagnostique des infections sur prothèse articulaire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Un mythe, et comment le démystifier !</a:t>
            </a:r>
            <a:endParaRPr lang="fr-FR" dirty="0"/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/>
          <a:stretch/>
        </p:blipFill>
        <p:spPr>
          <a:xfrm>
            <a:off x="3079750" y="266700"/>
            <a:ext cx="2751667" cy="275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ne faudrait pas faire…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Appel téléphonique orthopédiste</a:t>
            </a:r>
          </a:p>
          <a:p>
            <a:pPr lvl="1"/>
            <a:r>
              <a:rPr lang="fr-FR" dirty="0" smtClean="0"/>
              <a:t>M. Le F. Fabrice, né en 1970</a:t>
            </a:r>
          </a:p>
          <a:p>
            <a:pPr lvl="1"/>
            <a:r>
              <a:rPr lang="fr-FR" dirty="0" smtClean="0"/>
              <a:t>PTH Droite</a:t>
            </a:r>
          </a:p>
          <a:p>
            <a:pPr lvl="1"/>
            <a:r>
              <a:rPr lang="fr-FR" dirty="0" smtClean="0"/>
              <a:t>Impotence fonctionnelle 5 mois après la chirurgie</a:t>
            </a:r>
          </a:p>
          <a:p>
            <a:pPr lvl="1"/>
            <a:r>
              <a:rPr lang="fr-FR" dirty="0" smtClean="0"/>
              <a:t>Dossier apparemment beaucoup pris en charge avec des moyens de communication modernes</a:t>
            </a:r>
          </a:p>
          <a:p>
            <a:pPr lvl="2"/>
            <a:r>
              <a:rPr lang="fr-FR" dirty="0" smtClean="0"/>
              <a:t>Téléphone, mail…</a:t>
            </a:r>
          </a:p>
          <a:p>
            <a:pPr lvl="1"/>
            <a:r>
              <a:rPr lang="fr-FR" dirty="0" smtClean="0"/>
              <a:t>Demande d’aide pour « Suspicion d’infection de prothèse »</a:t>
            </a:r>
          </a:p>
          <a:p>
            <a:pPr lvl="2"/>
            <a:r>
              <a:rPr lang="fr-FR" dirty="0" smtClean="0"/>
              <a:t>Radio standard : pas de descellement</a:t>
            </a:r>
          </a:p>
          <a:p>
            <a:pPr lvl="2"/>
            <a:r>
              <a:rPr lang="fr-FR" dirty="0" smtClean="0"/>
              <a:t>Proposition d’envoyer le dossier complémentaire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13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2900"/>
            <a:ext cx="7344774" cy="519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342900"/>
            <a:ext cx="990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7711086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2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3" y="0"/>
            <a:ext cx="8565803" cy="16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7" y="1790700"/>
            <a:ext cx="8565803" cy="16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65"/>
          <a:stretch>
            <a:fillRect/>
          </a:stretch>
        </p:blipFill>
        <p:spPr bwMode="auto">
          <a:xfrm>
            <a:off x="0" y="3647219"/>
            <a:ext cx="8565803" cy="206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6365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2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5800" y="2705100"/>
            <a:ext cx="7610475" cy="533400"/>
          </a:xfrm>
        </p:spPr>
        <p:txBody>
          <a:bodyPr/>
          <a:lstStyle/>
          <a:p>
            <a:r>
              <a:rPr lang="fr-FR" dirty="0" smtClean="0"/>
              <a:t>2 000 € pour…un diagnostic de fistule de PTH !</a:t>
            </a:r>
          </a:p>
          <a:p>
            <a:pPr lvl="1"/>
            <a:r>
              <a:rPr lang="fr-FR" dirty="0" smtClean="0"/>
              <a:t>Co</a:t>
            </a:r>
            <a:r>
              <a:rPr lang="fr-FR" dirty="0" smtClean="0"/>
              <a:t>ût chez le généraliste : 23€…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84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charset="0"/>
              </a:rPr>
              <a:t>Que disent les </a:t>
            </a:r>
            <a:r>
              <a:rPr lang="fr-FR" dirty="0" smtClean="0">
                <a:latin typeface="Century Gothic" charset="0"/>
              </a:rPr>
              <a:t>recommandations ?</a:t>
            </a:r>
            <a:br>
              <a:rPr lang="fr-FR" dirty="0" smtClean="0">
                <a:latin typeface="Century Gothic" charset="0"/>
              </a:rPr>
            </a:br>
            <a:endParaRPr lang="fr-FR" sz="1200" i="1" dirty="0">
              <a:latin typeface="Century Gothic" charset="0"/>
            </a:endParaRPr>
          </a:p>
        </p:txBody>
      </p:sp>
      <p:sp>
        <p:nvSpPr>
          <p:cNvPr id="22530" name="Espace réservé du contenu 3"/>
          <p:cNvSpPr>
            <a:spLocks noGrp="1"/>
          </p:cNvSpPr>
          <p:nvPr>
            <p:ph idx="1"/>
          </p:nvPr>
        </p:nvSpPr>
        <p:spPr>
          <a:xfrm>
            <a:off x="4038600" y="2628900"/>
            <a:ext cx="4686300" cy="2897188"/>
          </a:xfrm>
        </p:spPr>
        <p:txBody>
          <a:bodyPr/>
          <a:lstStyle/>
          <a:p>
            <a:r>
              <a:rPr lang="fr-FR" dirty="0">
                <a:latin typeface="Century Gothic" charset="0"/>
              </a:rPr>
              <a:t>Recommandations de pratique clinique, France </a:t>
            </a:r>
            <a:r>
              <a:rPr lang="fr-FR" dirty="0" smtClean="0">
                <a:latin typeface="Century Gothic" charset="0"/>
              </a:rPr>
              <a:t>2009 : infections sur prothèses ostéo-articulaires</a:t>
            </a:r>
            <a:endParaRPr lang="fr-FR" dirty="0">
              <a:latin typeface="Century Gothic" charset="0"/>
            </a:endParaRPr>
          </a:p>
          <a:p>
            <a:endParaRPr lang="fr-FR" dirty="0">
              <a:latin typeface="Century Gothic" charset="0"/>
            </a:endParaRPr>
          </a:p>
          <a:p>
            <a:r>
              <a:rPr lang="fr-FR" dirty="0" smtClean="0">
                <a:latin typeface="Century Gothic" charset="0"/>
              </a:rPr>
              <a:t>Recommandations </a:t>
            </a:r>
            <a:r>
              <a:rPr lang="fr-FR" dirty="0">
                <a:latin typeface="Century Gothic" charset="0"/>
              </a:rPr>
              <a:t>de pratique clinique, USA </a:t>
            </a:r>
            <a:r>
              <a:rPr lang="fr-FR" dirty="0" smtClean="0">
                <a:latin typeface="Century Gothic" charset="0"/>
              </a:rPr>
              <a:t>2013 (Prothèses)</a:t>
            </a:r>
            <a:endParaRPr lang="fr-FR" dirty="0">
              <a:latin typeface="Century Gothic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705100"/>
            <a:ext cx="2971800" cy="779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e 13"/>
          <p:cNvGrpSpPr>
            <a:grpSpLocks/>
          </p:cNvGrpSpPr>
          <p:nvPr/>
        </p:nvGrpSpPr>
        <p:grpSpPr bwMode="auto">
          <a:xfrm>
            <a:off x="914400" y="4000500"/>
            <a:ext cx="3886200" cy="1030287"/>
            <a:chOff x="228600" y="4038600"/>
            <a:chExt cx="6324600" cy="2157843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038600"/>
              <a:ext cx="327660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495798"/>
              <a:ext cx="4890197" cy="17006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152400" y="14859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696986"/>
                </a:solidFill>
                <a:latin typeface="Century Gothic" charset="0"/>
              </a:rPr>
              <a:t>Très vieilles recommandations générales : 1991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333500"/>
            <a:ext cx="1447800" cy="110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Les moyens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416050"/>
            <a:ext cx="8267700" cy="3805238"/>
          </a:xfrm>
          <a:extLst/>
        </p:spPr>
        <p:txBody>
          <a:bodyPr/>
          <a:lstStyle/>
          <a:p>
            <a:pPr>
              <a:defRPr/>
            </a:pPr>
            <a:r>
              <a:rPr lang="fr-FR" dirty="0" smtClean="0"/>
              <a:t>Imagerie +++ - Interventionnelle +++</a:t>
            </a:r>
          </a:p>
          <a:p>
            <a:pPr lvl="1">
              <a:defRPr/>
            </a:pPr>
            <a:r>
              <a:rPr lang="fr-FR" dirty="0" err="1" smtClean="0"/>
              <a:t>Rx</a:t>
            </a:r>
            <a:r>
              <a:rPr lang="fr-FR" dirty="0"/>
              <a:t> </a:t>
            </a:r>
            <a:r>
              <a:rPr lang="fr-FR" dirty="0" smtClean="0"/>
              <a:t>/</a:t>
            </a:r>
            <a:r>
              <a:rPr lang="fr-FR" b="1" dirty="0" smtClean="0"/>
              <a:t>Echo</a:t>
            </a:r>
            <a:r>
              <a:rPr lang="fr-FR" dirty="0"/>
              <a:t> </a:t>
            </a:r>
            <a:r>
              <a:rPr lang="fr-FR" dirty="0" smtClean="0"/>
              <a:t>/IRM/TDM</a:t>
            </a:r>
          </a:p>
          <a:p>
            <a:pPr lvl="1">
              <a:defRPr/>
            </a:pPr>
            <a:r>
              <a:rPr lang="fr-FR" dirty="0" smtClean="0"/>
              <a:t>Ponctions et biopsies +++</a:t>
            </a:r>
          </a:p>
          <a:p>
            <a:pPr marL="349250" lvl="1" indent="0">
              <a:buNone/>
              <a:defRPr/>
            </a:pPr>
            <a:r>
              <a:rPr lang="fr-FR" dirty="0" smtClean="0"/>
              <a:t>…</a:t>
            </a:r>
          </a:p>
          <a:p>
            <a:pPr lvl="1">
              <a:defRPr/>
            </a:pPr>
            <a:r>
              <a:rPr lang="fr-FR" dirty="0" smtClean="0"/>
              <a:t>Scintigraphies (180 + 290 €)</a:t>
            </a:r>
          </a:p>
          <a:p>
            <a:pPr lvl="1">
              <a:defRPr/>
            </a:pPr>
            <a:r>
              <a:rPr lang="fr-FR" dirty="0" smtClean="0"/>
              <a:t>TEP, à préciser (1000 €)</a:t>
            </a:r>
          </a:p>
          <a:p>
            <a:pPr marL="349250" lvl="1" indent="0">
              <a:buNone/>
              <a:defRPr/>
            </a:pPr>
            <a:r>
              <a:rPr lang="fr-FR" b="1" dirty="0">
                <a:sym typeface="Wingdings"/>
              </a:rPr>
              <a:t> La place de la ponction dépend de l’indication chirurgicale</a:t>
            </a:r>
            <a:endParaRPr lang="fr-FR" b="1" dirty="0"/>
          </a:p>
          <a:p>
            <a:pPr>
              <a:defRPr/>
            </a:pPr>
            <a:r>
              <a:rPr lang="fr-FR" dirty="0"/>
              <a:t>Bactériologie</a:t>
            </a:r>
          </a:p>
          <a:p>
            <a:pPr lvl="1">
              <a:defRPr/>
            </a:pPr>
            <a:r>
              <a:rPr lang="fr-FR" b="1" dirty="0"/>
              <a:t>Qualité et quantité </a:t>
            </a:r>
            <a:r>
              <a:rPr lang="fr-FR" dirty="0"/>
              <a:t>des prélèvements</a:t>
            </a:r>
          </a:p>
          <a:p>
            <a:pPr lvl="1">
              <a:defRPr/>
            </a:pPr>
            <a:r>
              <a:rPr lang="fr-FR" dirty="0"/>
              <a:t>Cultures prolongées</a:t>
            </a:r>
          </a:p>
          <a:p>
            <a:pPr lvl="1">
              <a:defRPr/>
            </a:pPr>
            <a:r>
              <a:rPr lang="fr-FR" dirty="0"/>
              <a:t>Biologie moléculaire</a:t>
            </a: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strike="sngStrike" dirty="0" smtClean="0"/>
          </a:p>
          <a:p>
            <a:pPr lvl="1">
              <a:defRPr/>
            </a:pPr>
            <a:endParaRPr lang="fr-FR" strike="sngStrike" dirty="0"/>
          </a:p>
        </p:txBody>
      </p:sp>
      <p:pic>
        <p:nvPicPr>
          <p:cNvPr id="5" name="Picture 5" descr="IMGP0420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485900"/>
            <a:ext cx="13462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smtClean="0"/>
              <a:t>Diagnosis and Management of Prosthetic Joint Infection: Clinical Practice Guidelines by the Infectious Diseases Society of America (IDSA)</a:t>
            </a:r>
            <a:br>
              <a:rPr lang="en-US" sz="1600" b="1" dirty="0" smtClean="0"/>
            </a:br>
            <a:endParaRPr lang="fr-FR" sz="1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6C9BA-FB3C-4F46-990A-CA637682C1F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59832" y="1837387"/>
            <a:ext cx="30243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Examen clinique</a:t>
            </a:r>
          </a:p>
          <a:p>
            <a:pPr algn="ctr"/>
            <a:r>
              <a:rPr lang="fr-FR" sz="1200" dirty="0" smtClean="0"/>
              <a:t>Signes biologiques d’inflammation</a:t>
            </a:r>
          </a:p>
          <a:p>
            <a:pPr algn="ctr"/>
            <a:r>
              <a:rPr lang="fr-FR" sz="1200" dirty="0" smtClean="0"/>
              <a:t>Hémocultures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2677480"/>
            <a:ext cx="244827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Infection suspectée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4048" y="2677480"/>
            <a:ext cx="324036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Infection non suspectée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948264" y="3337553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Stop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452320" y="2985257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83568" y="3222137"/>
            <a:ext cx="518457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Examen bactériologique</a:t>
            </a:r>
          </a:p>
          <a:p>
            <a:pPr algn="ctr"/>
            <a:r>
              <a:rPr lang="fr-FR" sz="1200" dirty="0" smtClean="0"/>
              <a:t>Compte cellulaire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383868" y="3997627"/>
            <a:ext cx="324036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Infection non suspectée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28084" y="465770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Stop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832140" y="4305403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860032" y="3645330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59832" y="2375996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068888" y="2375996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059832" y="2908312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1560" y="3995717"/>
            <a:ext cx="24482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Infection suspectée ou confirmée </a:t>
            </a:r>
          </a:p>
          <a:p>
            <a:pPr algn="ctr"/>
            <a:r>
              <a:rPr lang="fr-FR" sz="1200" dirty="0" smtClean="0"/>
              <a:t>Chirurgie programmée</a:t>
            </a:r>
            <a:endParaRPr lang="fr-FR" sz="12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796626" y="3643420"/>
            <a:ext cx="0" cy="3522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11560" y="4773116"/>
            <a:ext cx="42484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Examen bactériologique de 3 à 6 prélèvements </a:t>
            </a:r>
            <a:r>
              <a:rPr lang="fr-FR" sz="1200" dirty="0" err="1" smtClean="0">
                <a:solidFill>
                  <a:schemeClr val="bg1"/>
                </a:solidFill>
              </a:rPr>
              <a:t>perop</a:t>
            </a:r>
            <a:r>
              <a:rPr lang="fr-FR" sz="1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Histologie</a:t>
            </a:r>
          </a:p>
        </p:txBody>
      </p:sp>
    </p:spTree>
    <p:extLst>
      <p:ext uri="{BB962C8B-B14F-4D97-AF65-F5344CB8AC3E}">
        <p14:creationId xmlns:p14="http://schemas.microsoft.com/office/powerpoint/2010/main" val="1058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>
                <a:latin typeface="Century Gothic" charset="0"/>
              </a:rPr>
              <a:t>Les risque majeurs en terme d’erreurs stratégiques</a:t>
            </a:r>
          </a:p>
        </p:txBody>
      </p:sp>
      <p:sp>
        <p:nvSpPr>
          <p:cNvPr id="70658" name="Espace réservé du contenu 2"/>
          <p:cNvSpPr>
            <a:spLocks noGrp="1"/>
          </p:cNvSpPr>
          <p:nvPr>
            <p:ph idx="1"/>
          </p:nvPr>
        </p:nvSpPr>
        <p:spPr>
          <a:xfrm>
            <a:off x="762000" y="1416050"/>
            <a:ext cx="7962900" cy="3805238"/>
          </a:xfrm>
        </p:spPr>
        <p:txBody>
          <a:bodyPr/>
          <a:lstStyle/>
          <a:p>
            <a:r>
              <a:rPr lang="fr-FR" sz="1800" dirty="0">
                <a:latin typeface="Century Gothic" charset="0"/>
              </a:rPr>
              <a:t>N’appliquer qu’une partie du « programme »</a:t>
            </a:r>
          </a:p>
          <a:p>
            <a:pPr lvl="1"/>
            <a:r>
              <a:rPr lang="fr-FR" sz="1600" dirty="0">
                <a:latin typeface="Century Gothic" charset="0"/>
              </a:rPr>
              <a:t>L’antibiothérapie sans chirurgie</a:t>
            </a:r>
          </a:p>
          <a:p>
            <a:pPr lvl="1"/>
            <a:r>
              <a:rPr lang="fr-FR" sz="1600" dirty="0">
                <a:latin typeface="Century Gothic" charset="0"/>
              </a:rPr>
              <a:t>La chirurgie sans les bons antibiotiques</a:t>
            </a:r>
          </a:p>
          <a:p>
            <a:r>
              <a:rPr lang="fr-FR" sz="1800" dirty="0">
                <a:latin typeface="Century Gothic" charset="0"/>
              </a:rPr>
              <a:t>La chirurgie « partielle »</a:t>
            </a:r>
          </a:p>
          <a:p>
            <a:pPr lvl="2"/>
            <a:r>
              <a:rPr lang="fr-FR" sz="1600" dirty="0">
                <a:latin typeface="Century Gothic" charset="0"/>
              </a:rPr>
              <a:t>Changement d’une partie de la prothèse</a:t>
            </a:r>
          </a:p>
          <a:p>
            <a:pPr lvl="2"/>
            <a:r>
              <a:rPr lang="fr-FR" sz="1600" dirty="0">
                <a:latin typeface="Century Gothic" charset="0"/>
              </a:rPr>
              <a:t>Lavage « a minima » dans les infections précoces</a:t>
            </a:r>
          </a:p>
          <a:p>
            <a:r>
              <a:rPr lang="fr-FR" sz="1800" dirty="0">
                <a:latin typeface="Century Gothic" charset="0"/>
              </a:rPr>
              <a:t>Une utilisation inadaptée des antibiotiques</a:t>
            </a:r>
          </a:p>
          <a:p>
            <a:pPr lvl="2"/>
            <a:r>
              <a:rPr lang="fr-FR" sz="1600" dirty="0">
                <a:latin typeface="Century Gothic" charset="0"/>
              </a:rPr>
              <a:t>Monothérapie quand il faut une bi…</a:t>
            </a:r>
          </a:p>
          <a:p>
            <a:pPr lvl="2"/>
            <a:r>
              <a:rPr lang="fr-FR" sz="1600" dirty="0">
                <a:latin typeface="Century Gothic" charset="0"/>
              </a:rPr>
              <a:t>ATB de diffusion médiocre</a:t>
            </a:r>
          </a:p>
          <a:p>
            <a:pPr lvl="2"/>
            <a:r>
              <a:rPr lang="fr-FR" sz="1600" dirty="0">
                <a:latin typeface="Century Gothic" charset="0"/>
              </a:rPr>
              <a:t>Pas les bonnes doses</a:t>
            </a:r>
          </a:p>
          <a:p>
            <a:pPr lvl="2"/>
            <a:r>
              <a:rPr lang="fr-FR" sz="1600" dirty="0">
                <a:latin typeface="Century Gothic" charset="0"/>
              </a:rPr>
              <a:t>Pas la bonne durée…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3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r>
              <a:rPr lang="fr-FR">
                <a:latin typeface="Century Gothic" charset="0"/>
              </a:rPr>
              <a:t>Quoi de neuf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Depuis 4 ans…</a:t>
            </a:r>
            <a:endParaRPr lang="fr-FR" dirty="0"/>
          </a:p>
        </p:txBody>
      </p:sp>
      <p:sp>
        <p:nvSpPr>
          <p:cNvPr id="71683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927100" y="941388"/>
            <a:ext cx="7988300" cy="3238500"/>
          </a:xfrm>
        </p:spPr>
      </p:sp>
      <p:pic>
        <p:nvPicPr>
          <p:cNvPr id="6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r>
              <a:rPr lang="fr-FR">
                <a:latin typeface="Century Gothic" charset="0"/>
              </a:rPr>
              <a:t>Mieux s’organiser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2707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927100" y="941388"/>
            <a:ext cx="7988300" cy="3238500"/>
          </a:xfrm>
        </p:spPr>
      </p:sp>
      <p:pic>
        <p:nvPicPr>
          <p:cNvPr id="5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4" descr="Carte_France_dom_tom-_IOA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88" y="825500"/>
            <a:ext cx="58912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3276600" y="5316538"/>
            <a:ext cx="5638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http://www.sante.gouv.fr</a:t>
            </a:r>
          </a:p>
          <a:p>
            <a:pPr algn="r" eaLnBrk="1" hangingPunct="1">
              <a:spcBef>
                <a:spcPct val="50000"/>
              </a:spcBef>
            </a:pPr>
            <a:endParaRPr lang="fr-FR" sz="1400" b="1" i="1">
              <a:solidFill>
                <a:srgbClr val="2E2EDC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305800" cy="393700"/>
          </a:xfrm>
          <a:solidFill>
            <a:srgbClr val="FFFFFF"/>
          </a:solidFill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2E2EDC"/>
                </a:solidFill>
                <a:ea typeface="+mj-ea"/>
                <a:cs typeface="+mj-cs"/>
              </a:rPr>
              <a:t>Centres de référence des infections ostéo-articulaires complexes</a:t>
            </a:r>
            <a:endParaRPr lang="fr-FR" sz="1100" b="1" dirty="0" smtClean="0">
              <a:solidFill>
                <a:srgbClr val="2E2EDC"/>
              </a:solidFill>
              <a:ea typeface="+mj-ea"/>
              <a:cs typeface="+mj-cs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704387" y="1830000"/>
            <a:ext cx="2905739" cy="1800000"/>
          </a:xfrm>
          <a:custGeom>
            <a:avLst/>
            <a:gdLst>
              <a:gd name="connsiteX0" fmla="*/ 5660 w 2905739"/>
              <a:gd name="connsiteY0" fmla="*/ 170000 h 1800000"/>
              <a:gd name="connsiteX1" fmla="*/ 5660 w 2905739"/>
              <a:gd name="connsiteY1" fmla="*/ 170000 h 1800000"/>
              <a:gd name="connsiteX2" fmla="*/ 20660 w 2905739"/>
              <a:gd name="connsiteY2" fmla="*/ 125000 h 1800000"/>
              <a:gd name="connsiteX3" fmla="*/ 40661 w 2905739"/>
              <a:gd name="connsiteY3" fmla="*/ 110000 h 1800000"/>
              <a:gd name="connsiteX4" fmla="*/ 75662 w 2905739"/>
              <a:gd name="connsiteY4" fmla="*/ 90000 h 1800000"/>
              <a:gd name="connsiteX5" fmla="*/ 90662 w 2905739"/>
              <a:gd name="connsiteY5" fmla="*/ 80000 h 1800000"/>
              <a:gd name="connsiteX6" fmla="*/ 125663 w 2905739"/>
              <a:gd name="connsiteY6" fmla="*/ 70000 h 1800000"/>
              <a:gd name="connsiteX7" fmla="*/ 170664 w 2905739"/>
              <a:gd name="connsiteY7" fmla="*/ 50000 h 1800000"/>
              <a:gd name="connsiteX8" fmla="*/ 185665 w 2905739"/>
              <a:gd name="connsiteY8" fmla="*/ 45000 h 1800000"/>
              <a:gd name="connsiteX9" fmla="*/ 200665 w 2905739"/>
              <a:gd name="connsiteY9" fmla="*/ 40000 h 1800000"/>
              <a:gd name="connsiteX10" fmla="*/ 215665 w 2905739"/>
              <a:gd name="connsiteY10" fmla="*/ 25000 h 1800000"/>
              <a:gd name="connsiteX11" fmla="*/ 365670 w 2905739"/>
              <a:gd name="connsiteY11" fmla="*/ 35000 h 1800000"/>
              <a:gd name="connsiteX12" fmla="*/ 370670 w 2905739"/>
              <a:gd name="connsiteY12" fmla="*/ 50000 h 1800000"/>
              <a:gd name="connsiteX13" fmla="*/ 385670 w 2905739"/>
              <a:gd name="connsiteY13" fmla="*/ 55000 h 1800000"/>
              <a:gd name="connsiteX14" fmla="*/ 490673 w 2905739"/>
              <a:gd name="connsiteY14" fmla="*/ 50000 h 1800000"/>
              <a:gd name="connsiteX15" fmla="*/ 500673 w 2905739"/>
              <a:gd name="connsiteY15" fmla="*/ 35000 h 1800000"/>
              <a:gd name="connsiteX16" fmla="*/ 510674 w 2905739"/>
              <a:gd name="connsiteY16" fmla="*/ 25000 h 1800000"/>
              <a:gd name="connsiteX17" fmla="*/ 515674 w 2905739"/>
              <a:gd name="connsiteY17" fmla="*/ 10000 h 1800000"/>
              <a:gd name="connsiteX18" fmla="*/ 540674 w 2905739"/>
              <a:gd name="connsiteY18" fmla="*/ 5000 h 1800000"/>
              <a:gd name="connsiteX19" fmla="*/ 570675 w 2905739"/>
              <a:gd name="connsiteY19" fmla="*/ 0 h 1800000"/>
              <a:gd name="connsiteX20" fmla="*/ 650677 w 2905739"/>
              <a:gd name="connsiteY20" fmla="*/ 5000 h 1800000"/>
              <a:gd name="connsiteX21" fmla="*/ 665678 w 2905739"/>
              <a:gd name="connsiteY21" fmla="*/ 10000 h 1800000"/>
              <a:gd name="connsiteX22" fmla="*/ 695679 w 2905739"/>
              <a:gd name="connsiteY22" fmla="*/ 30000 h 1800000"/>
              <a:gd name="connsiteX23" fmla="*/ 720679 w 2905739"/>
              <a:gd name="connsiteY23" fmla="*/ 75000 h 1800000"/>
              <a:gd name="connsiteX24" fmla="*/ 745680 w 2905739"/>
              <a:gd name="connsiteY24" fmla="*/ 100000 h 1800000"/>
              <a:gd name="connsiteX25" fmla="*/ 765681 w 2905739"/>
              <a:gd name="connsiteY25" fmla="*/ 120000 h 1800000"/>
              <a:gd name="connsiteX26" fmla="*/ 770681 w 2905739"/>
              <a:gd name="connsiteY26" fmla="*/ 135000 h 1800000"/>
              <a:gd name="connsiteX27" fmla="*/ 800681 w 2905739"/>
              <a:gd name="connsiteY27" fmla="*/ 145000 h 1800000"/>
              <a:gd name="connsiteX28" fmla="*/ 820682 w 2905739"/>
              <a:gd name="connsiteY28" fmla="*/ 155000 h 1800000"/>
              <a:gd name="connsiteX29" fmla="*/ 880684 w 2905739"/>
              <a:gd name="connsiteY29" fmla="*/ 150000 h 1800000"/>
              <a:gd name="connsiteX30" fmla="*/ 895684 w 2905739"/>
              <a:gd name="connsiteY30" fmla="*/ 140000 h 1800000"/>
              <a:gd name="connsiteX31" fmla="*/ 925685 w 2905739"/>
              <a:gd name="connsiteY31" fmla="*/ 130000 h 1800000"/>
              <a:gd name="connsiteX32" fmla="*/ 940685 w 2905739"/>
              <a:gd name="connsiteY32" fmla="*/ 125000 h 1800000"/>
              <a:gd name="connsiteX33" fmla="*/ 1000687 w 2905739"/>
              <a:gd name="connsiteY33" fmla="*/ 130000 h 1800000"/>
              <a:gd name="connsiteX34" fmla="*/ 1050688 w 2905739"/>
              <a:gd name="connsiteY34" fmla="*/ 140000 h 1800000"/>
              <a:gd name="connsiteX35" fmla="*/ 1065689 w 2905739"/>
              <a:gd name="connsiteY35" fmla="*/ 145000 h 1800000"/>
              <a:gd name="connsiteX36" fmla="*/ 1075689 w 2905739"/>
              <a:gd name="connsiteY36" fmla="*/ 130000 h 1800000"/>
              <a:gd name="connsiteX37" fmla="*/ 1080689 w 2905739"/>
              <a:gd name="connsiteY37" fmla="*/ 115000 h 1800000"/>
              <a:gd name="connsiteX38" fmla="*/ 1095690 w 2905739"/>
              <a:gd name="connsiteY38" fmla="*/ 110000 h 1800000"/>
              <a:gd name="connsiteX39" fmla="*/ 1135691 w 2905739"/>
              <a:gd name="connsiteY39" fmla="*/ 115000 h 1800000"/>
              <a:gd name="connsiteX40" fmla="*/ 1150691 w 2905739"/>
              <a:gd name="connsiteY40" fmla="*/ 130000 h 1800000"/>
              <a:gd name="connsiteX41" fmla="*/ 1165691 w 2905739"/>
              <a:gd name="connsiteY41" fmla="*/ 135000 h 1800000"/>
              <a:gd name="connsiteX42" fmla="*/ 1175692 w 2905739"/>
              <a:gd name="connsiteY42" fmla="*/ 145000 h 1800000"/>
              <a:gd name="connsiteX43" fmla="*/ 1190692 w 2905739"/>
              <a:gd name="connsiteY43" fmla="*/ 155000 h 1800000"/>
              <a:gd name="connsiteX44" fmla="*/ 1200692 w 2905739"/>
              <a:gd name="connsiteY44" fmla="*/ 185000 h 1800000"/>
              <a:gd name="connsiteX45" fmla="*/ 1310695 w 2905739"/>
              <a:gd name="connsiteY45" fmla="*/ 190000 h 1800000"/>
              <a:gd name="connsiteX46" fmla="*/ 1470700 w 2905739"/>
              <a:gd name="connsiteY46" fmla="*/ 200000 h 1800000"/>
              <a:gd name="connsiteX47" fmla="*/ 1500701 w 2905739"/>
              <a:gd name="connsiteY47" fmla="*/ 220000 h 1800000"/>
              <a:gd name="connsiteX48" fmla="*/ 1710706 w 2905739"/>
              <a:gd name="connsiteY48" fmla="*/ 210000 h 1800000"/>
              <a:gd name="connsiteX49" fmla="*/ 1745707 w 2905739"/>
              <a:gd name="connsiteY49" fmla="*/ 210000 h 1800000"/>
              <a:gd name="connsiteX50" fmla="*/ 1750707 w 2905739"/>
              <a:gd name="connsiteY50" fmla="*/ 225000 h 1800000"/>
              <a:gd name="connsiteX51" fmla="*/ 1765708 w 2905739"/>
              <a:gd name="connsiteY51" fmla="*/ 235000 h 1800000"/>
              <a:gd name="connsiteX52" fmla="*/ 1855710 w 2905739"/>
              <a:gd name="connsiteY52" fmla="*/ 245000 h 1800000"/>
              <a:gd name="connsiteX53" fmla="*/ 1870711 w 2905739"/>
              <a:gd name="connsiteY53" fmla="*/ 255000 h 1800000"/>
              <a:gd name="connsiteX54" fmla="*/ 1880711 w 2905739"/>
              <a:gd name="connsiteY54" fmla="*/ 270000 h 1800000"/>
              <a:gd name="connsiteX55" fmla="*/ 1895711 w 2905739"/>
              <a:gd name="connsiteY55" fmla="*/ 275000 h 1800000"/>
              <a:gd name="connsiteX56" fmla="*/ 1935713 w 2905739"/>
              <a:gd name="connsiteY56" fmla="*/ 300000 h 1800000"/>
              <a:gd name="connsiteX57" fmla="*/ 1950713 w 2905739"/>
              <a:gd name="connsiteY57" fmla="*/ 305000 h 1800000"/>
              <a:gd name="connsiteX58" fmla="*/ 1965713 w 2905739"/>
              <a:gd name="connsiteY58" fmla="*/ 310000 h 1800000"/>
              <a:gd name="connsiteX59" fmla="*/ 1975714 w 2905739"/>
              <a:gd name="connsiteY59" fmla="*/ 320000 h 1800000"/>
              <a:gd name="connsiteX60" fmla="*/ 1990714 w 2905739"/>
              <a:gd name="connsiteY60" fmla="*/ 325000 h 1800000"/>
              <a:gd name="connsiteX61" fmla="*/ 2020715 w 2905739"/>
              <a:gd name="connsiteY61" fmla="*/ 345000 h 1800000"/>
              <a:gd name="connsiteX62" fmla="*/ 2060716 w 2905739"/>
              <a:gd name="connsiteY62" fmla="*/ 340000 h 1800000"/>
              <a:gd name="connsiteX63" fmla="*/ 2085717 w 2905739"/>
              <a:gd name="connsiteY63" fmla="*/ 295000 h 1800000"/>
              <a:gd name="connsiteX64" fmla="*/ 2100717 w 2905739"/>
              <a:gd name="connsiteY64" fmla="*/ 285000 h 1800000"/>
              <a:gd name="connsiteX65" fmla="*/ 2115717 w 2905739"/>
              <a:gd name="connsiteY65" fmla="*/ 255000 h 1800000"/>
              <a:gd name="connsiteX66" fmla="*/ 2125718 w 2905739"/>
              <a:gd name="connsiteY66" fmla="*/ 240000 h 1800000"/>
              <a:gd name="connsiteX67" fmla="*/ 2125718 w 2905739"/>
              <a:gd name="connsiteY67" fmla="*/ 190000 h 1800000"/>
              <a:gd name="connsiteX68" fmla="*/ 2120718 w 2905739"/>
              <a:gd name="connsiteY68" fmla="*/ 175000 h 1800000"/>
              <a:gd name="connsiteX69" fmla="*/ 2105717 w 2905739"/>
              <a:gd name="connsiteY69" fmla="*/ 165000 h 1800000"/>
              <a:gd name="connsiteX70" fmla="*/ 2100717 w 2905739"/>
              <a:gd name="connsiteY70" fmla="*/ 130000 h 1800000"/>
              <a:gd name="connsiteX71" fmla="*/ 2120718 w 2905739"/>
              <a:gd name="connsiteY71" fmla="*/ 125000 h 1800000"/>
              <a:gd name="connsiteX72" fmla="*/ 2165719 w 2905739"/>
              <a:gd name="connsiteY72" fmla="*/ 110000 h 1800000"/>
              <a:gd name="connsiteX73" fmla="*/ 2180719 w 2905739"/>
              <a:gd name="connsiteY73" fmla="*/ 100000 h 1800000"/>
              <a:gd name="connsiteX74" fmla="*/ 2235721 w 2905739"/>
              <a:gd name="connsiteY74" fmla="*/ 95000 h 1800000"/>
              <a:gd name="connsiteX75" fmla="*/ 2265722 w 2905739"/>
              <a:gd name="connsiteY75" fmla="*/ 65000 h 1800000"/>
              <a:gd name="connsiteX76" fmla="*/ 2280722 w 2905739"/>
              <a:gd name="connsiteY76" fmla="*/ 50000 h 1800000"/>
              <a:gd name="connsiteX77" fmla="*/ 2310723 w 2905739"/>
              <a:gd name="connsiteY77" fmla="*/ 35000 h 1800000"/>
              <a:gd name="connsiteX78" fmla="*/ 2340724 w 2905739"/>
              <a:gd name="connsiteY78" fmla="*/ 50000 h 1800000"/>
              <a:gd name="connsiteX79" fmla="*/ 2350724 w 2905739"/>
              <a:gd name="connsiteY79" fmla="*/ 80000 h 1800000"/>
              <a:gd name="connsiteX80" fmla="*/ 2375725 w 2905739"/>
              <a:gd name="connsiteY80" fmla="*/ 110000 h 1800000"/>
              <a:gd name="connsiteX81" fmla="*/ 2395725 w 2905739"/>
              <a:gd name="connsiteY81" fmla="*/ 145000 h 1800000"/>
              <a:gd name="connsiteX82" fmla="*/ 2405725 w 2905739"/>
              <a:gd name="connsiteY82" fmla="*/ 175000 h 1800000"/>
              <a:gd name="connsiteX83" fmla="*/ 2440726 w 2905739"/>
              <a:gd name="connsiteY83" fmla="*/ 200000 h 1800000"/>
              <a:gd name="connsiteX84" fmla="*/ 2460727 w 2905739"/>
              <a:gd name="connsiteY84" fmla="*/ 225000 h 1800000"/>
              <a:gd name="connsiteX85" fmla="*/ 2475727 w 2905739"/>
              <a:gd name="connsiteY85" fmla="*/ 235000 h 1800000"/>
              <a:gd name="connsiteX86" fmla="*/ 2485728 w 2905739"/>
              <a:gd name="connsiteY86" fmla="*/ 245000 h 1800000"/>
              <a:gd name="connsiteX87" fmla="*/ 2505728 w 2905739"/>
              <a:gd name="connsiteY87" fmla="*/ 285000 h 1800000"/>
              <a:gd name="connsiteX88" fmla="*/ 2510728 w 2905739"/>
              <a:gd name="connsiteY88" fmla="*/ 300000 h 1800000"/>
              <a:gd name="connsiteX89" fmla="*/ 2675733 w 2905739"/>
              <a:gd name="connsiteY89" fmla="*/ 325000 h 1800000"/>
              <a:gd name="connsiteX90" fmla="*/ 2685733 w 2905739"/>
              <a:gd name="connsiteY90" fmla="*/ 370000 h 1800000"/>
              <a:gd name="connsiteX91" fmla="*/ 2695733 w 2905739"/>
              <a:gd name="connsiteY91" fmla="*/ 415000 h 1800000"/>
              <a:gd name="connsiteX92" fmla="*/ 2750735 w 2905739"/>
              <a:gd name="connsiteY92" fmla="*/ 410000 h 1800000"/>
              <a:gd name="connsiteX93" fmla="*/ 2765735 w 2905739"/>
              <a:gd name="connsiteY93" fmla="*/ 405000 h 1800000"/>
              <a:gd name="connsiteX94" fmla="*/ 2795736 w 2905739"/>
              <a:gd name="connsiteY94" fmla="*/ 400000 h 1800000"/>
              <a:gd name="connsiteX95" fmla="*/ 2900739 w 2905739"/>
              <a:gd name="connsiteY95" fmla="*/ 420000 h 1800000"/>
              <a:gd name="connsiteX96" fmla="*/ 2905739 w 2905739"/>
              <a:gd name="connsiteY96" fmla="*/ 440000 h 1800000"/>
              <a:gd name="connsiteX97" fmla="*/ 2900739 w 2905739"/>
              <a:gd name="connsiteY97" fmla="*/ 485000 h 1800000"/>
              <a:gd name="connsiteX98" fmla="*/ 2890739 w 2905739"/>
              <a:gd name="connsiteY98" fmla="*/ 500000 h 1800000"/>
              <a:gd name="connsiteX99" fmla="*/ 2885738 w 2905739"/>
              <a:gd name="connsiteY99" fmla="*/ 520000 h 1800000"/>
              <a:gd name="connsiteX100" fmla="*/ 2850738 w 2905739"/>
              <a:gd name="connsiteY100" fmla="*/ 550000 h 1800000"/>
              <a:gd name="connsiteX101" fmla="*/ 2835737 w 2905739"/>
              <a:gd name="connsiteY101" fmla="*/ 555000 h 1800000"/>
              <a:gd name="connsiteX102" fmla="*/ 2835737 w 2905739"/>
              <a:gd name="connsiteY102" fmla="*/ 650000 h 1800000"/>
              <a:gd name="connsiteX103" fmla="*/ 2845737 w 2905739"/>
              <a:gd name="connsiteY103" fmla="*/ 665000 h 1800000"/>
              <a:gd name="connsiteX104" fmla="*/ 2835737 w 2905739"/>
              <a:gd name="connsiteY104" fmla="*/ 700000 h 1800000"/>
              <a:gd name="connsiteX105" fmla="*/ 2775735 w 2905739"/>
              <a:gd name="connsiteY105" fmla="*/ 755000 h 1800000"/>
              <a:gd name="connsiteX106" fmla="*/ 2760735 w 2905739"/>
              <a:gd name="connsiteY106" fmla="*/ 765000 h 1800000"/>
              <a:gd name="connsiteX107" fmla="*/ 2805736 w 2905739"/>
              <a:gd name="connsiteY107" fmla="*/ 775000 h 1800000"/>
              <a:gd name="connsiteX108" fmla="*/ 2820737 w 2905739"/>
              <a:gd name="connsiteY108" fmla="*/ 780000 h 1800000"/>
              <a:gd name="connsiteX109" fmla="*/ 2835737 w 2905739"/>
              <a:gd name="connsiteY109" fmla="*/ 790000 h 1800000"/>
              <a:gd name="connsiteX110" fmla="*/ 2845737 w 2905739"/>
              <a:gd name="connsiteY110" fmla="*/ 805000 h 1800000"/>
              <a:gd name="connsiteX111" fmla="*/ 2860738 w 2905739"/>
              <a:gd name="connsiteY111" fmla="*/ 820000 h 1800000"/>
              <a:gd name="connsiteX112" fmla="*/ 2870738 w 2905739"/>
              <a:gd name="connsiteY112" fmla="*/ 865000 h 1800000"/>
              <a:gd name="connsiteX113" fmla="*/ 2875738 w 2905739"/>
              <a:gd name="connsiteY113" fmla="*/ 880000 h 1800000"/>
              <a:gd name="connsiteX114" fmla="*/ 2890739 w 2905739"/>
              <a:gd name="connsiteY114" fmla="*/ 895000 h 1800000"/>
              <a:gd name="connsiteX115" fmla="*/ 2895739 w 2905739"/>
              <a:gd name="connsiteY115" fmla="*/ 910000 h 1800000"/>
              <a:gd name="connsiteX116" fmla="*/ 2890739 w 2905739"/>
              <a:gd name="connsiteY116" fmla="*/ 1020000 h 1800000"/>
              <a:gd name="connsiteX117" fmla="*/ 2870738 w 2905739"/>
              <a:gd name="connsiteY117" fmla="*/ 1030000 h 1800000"/>
              <a:gd name="connsiteX118" fmla="*/ 2840737 w 2905739"/>
              <a:gd name="connsiteY118" fmla="*/ 1040000 h 1800000"/>
              <a:gd name="connsiteX119" fmla="*/ 2765735 w 2905739"/>
              <a:gd name="connsiteY119" fmla="*/ 1045000 h 1800000"/>
              <a:gd name="connsiteX120" fmla="*/ 2745735 w 2905739"/>
              <a:gd name="connsiteY120" fmla="*/ 1050000 h 1800000"/>
              <a:gd name="connsiteX121" fmla="*/ 2725734 w 2905739"/>
              <a:gd name="connsiteY121" fmla="*/ 1065000 h 1800000"/>
              <a:gd name="connsiteX122" fmla="*/ 2705734 w 2905739"/>
              <a:gd name="connsiteY122" fmla="*/ 1075000 h 1800000"/>
              <a:gd name="connsiteX123" fmla="*/ 2695733 w 2905739"/>
              <a:gd name="connsiteY123" fmla="*/ 1105000 h 1800000"/>
              <a:gd name="connsiteX124" fmla="*/ 2690733 w 2905739"/>
              <a:gd name="connsiteY124" fmla="*/ 1145000 h 1800000"/>
              <a:gd name="connsiteX125" fmla="*/ 2655732 w 2905739"/>
              <a:gd name="connsiteY125" fmla="*/ 1160000 h 1800000"/>
              <a:gd name="connsiteX126" fmla="*/ 2635732 w 2905739"/>
              <a:gd name="connsiteY126" fmla="*/ 1185000 h 1800000"/>
              <a:gd name="connsiteX127" fmla="*/ 2610731 w 2905739"/>
              <a:gd name="connsiteY127" fmla="*/ 1210000 h 1800000"/>
              <a:gd name="connsiteX128" fmla="*/ 2595731 w 2905739"/>
              <a:gd name="connsiteY128" fmla="*/ 1230000 h 1800000"/>
              <a:gd name="connsiteX129" fmla="*/ 2555729 w 2905739"/>
              <a:gd name="connsiteY129" fmla="*/ 1220000 h 1800000"/>
              <a:gd name="connsiteX130" fmla="*/ 2525729 w 2905739"/>
              <a:gd name="connsiteY130" fmla="*/ 1205000 h 1800000"/>
              <a:gd name="connsiteX131" fmla="*/ 2270722 w 2905739"/>
              <a:gd name="connsiteY131" fmla="*/ 1210000 h 1800000"/>
              <a:gd name="connsiteX132" fmla="*/ 2250721 w 2905739"/>
              <a:gd name="connsiteY132" fmla="*/ 1215000 h 1800000"/>
              <a:gd name="connsiteX133" fmla="*/ 2220720 w 2905739"/>
              <a:gd name="connsiteY133" fmla="*/ 1220000 h 1800000"/>
              <a:gd name="connsiteX134" fmla="*/ 2210720 w 2905739"/>
              <a:gd name="connsiteY134" fmla="*/ 1235000 h 1800000"/>
              <a:gd name="connsiteX135" fmla="*/ 2185719 w 2905739"/>
              <a:gd name="connsiteY135" fmla="*/ 1240000 h 1800000"/>
              <a:gd name="connsiteX136" fmla="*/ 2170719 w 2905739"/>
              <a:gd name="connsiteY136" fmla="*/ 1250000 h 1800000"/>
              <a:gd name="connsiteX137" fmla="*/ 2150718 w 2905739"/>
              <a:gd name="connsiteY137" fmla="*/ 1245000 h 1800000"/>
              <a:gd name="connsiteX138" fmla="*/ 2135718 w 2905739"/>
              <a:gd name="connsiteY138" fmla="*/ 1240000 h 1800000"/>
              <a:gd name="connsiteX139" fmla="*/ 2100717 w 2905739"/>
              <a:gd name="connsiteY139" fmla="*/ 1245000 h 1800000"/>
              <a:gd name="connsiteX140" fmla="*/ 2045716 w 2905739"/>
              <a:gd name="connsiteY140" fmla="*/ 1290000 h 1800000"/>
              <a:gd name="connsiteX141" fmla="*/ 2030715 w 2905739"/>
              <a:gd name="connsiteY141" fmla="*/ 1300000 h 1800000"/>
              <a:gd name="connsiteX142" fmla="*/ 2020715 w 2905739"/>
              <a:gd name="connsiteY142" fmla="*/ 1415000 h 1800000"/>
              <a:gd name="connsiteX143" fmla="*/ 2010715 w 2905739"/>
              <a:gd name="connsiteY143" fmla="*/ 1445000 h 1800000"/>
              <a:gd name="connsiteX144" fmla="*/ 2020715 w 2905739"/>
              <a:gd name="connsiteY144" fmla="*/ 1460000 h 1800000"/>
              <a:gd name="connsiteX145" fmla="*/ 2050716 w 2905739"/>
              <a:gd name="connsiteY145" fmla="*/ 1455000 h 1800000"/>
              <a:gd name="connsiteX146" fmla="*/ 2035715 w 2905739"/>
              <a:gd name="connsiteY146" fmla="*/ 1545000 h 1800000"/>
              <a:gd name="connsiteX147" fmla="*/ 2005714 w 2905739"/>
              <a:gd name="connsiteY147" fmla="*/ 1540000 h 1800000"/>
              <a:gd name="connsiteX148" fmla="*/ 2020715 w 2905739"/>
              <a:gd name="connsiteY148" fmla="*/ 1505000 h 1800000"/>
              <a:gd name="connsiteX149" fmla="*/ 2015715 w 2905739"/>
              <a:gd name="connsiteY149" fmla="*/ 1480000 h 1800000"/>
              <a:gd name="connsiteX150" fmla="*/ 1975714 w 2905739"/>
              <a:gd name="connsiteY150" fmla="*/ 1500000 h 1800000"/>
              <a:gd name="connsiteX151" fmla="*/ 1965713 w 2905739"/>
              <a:gd name="connsiteY151" fmla="*/ 1525000 h 1800000"/>
              <a:gd name="connsiteX152" fmla="*/ 1930712 w 2905739"/>
              <a:gd name="connsiteY152" fmla="*/ 1575000 h 1800000"/>
              <a:gd name="connsiteX153" fmla="*/ 1895711 w 2905739"/>
              <a:gd name="connsiteY153" fmla="*/ 1620000 h 1800000"/>
              <a:gd name="connsiteX154" fmla="*/ 1865711 w 2905739"/>
              <a:gd name="connsiteY154" fmla="*/ 1640000 h 1800000"/>
              <a:gd name="connsiteX155" fmla="*/ 1855710 w 2905739"/>
              <a:gd name="connsiteY155" fmla="*/ 1650000 h 1800000"/>
              <a:gd name="connsiteX156" fmla="*/ 1810709 w 2905739"/>
              <a:gd name="connsiteY156" fmla="*/ 1670000 h 1800000"/>
              <a:gd name="connsiteX157" fmla="*/ 1795709 w 2905739"/>
              <a:gd name="connsiteY157" fmla="*/ 1710000 h 1800000"/>
              <a:gd name="connsiteX158" fmla="*/ 1770708 w 2905739"/>
              <a:gd name="connsiteY158" fmla="*/ 1745000 h 1800000"/>
              <a:gd name="connsiteX159" fmla="*/ 1760708 w 2905739"/>
              <a:gd name="connsiteY159" fmla="*/ 1760000 h 1800000"/>
              <a:gd name="connsiteX160" fmla="*/ 1730707 w 2905739"/>
              <a:gd name="connsiteY160" fmla="*/ 1775000 h 1800000"/>
              <a:gd name="connsiteX161" fmla="*/ 1705706 w 2905739"/>
              <a:gd name="connsiteY161" fmla="*/ 1780000 h 1800000"/>
              <a:gd name="connsiteX162" fmla="*/ 1675705 w 2905739"/>
              <a:gd name="connsiteY162" fmla="*/ 1795000 h 1800000"/>
              <a:gd name="connsiteX163" fmla="*/ 1660705 w 2905739"/>
              <a:gd name="connsiteY163" fmla="*/ 1800000 h 1800000"/>
              <a:gd name="connsiteX164" fmla="*/ 1615704 w 2905739"/>
              <a:gd name="connsiteY164" fmla="*/ 1795000 h 1800000"/>
              <a:gd name="connsiteX165" fmla="*/ 1570703 w 2905739"/>
              <a:gd name="connsiteY165" fmla="*/ 1765000 h 1800000"/>
              <a:gd name="connsiteX166" fmla="*/ 1560702 w 2905739"/>
              <a:gd name="connsiteY166" fmla="*/ 1750000 h 1800000"/>
              <a:gd name="connsiteX167" fmla="*/ 1545702 w 2905739"/>
              <a:gd name="connsiteY167" fmla="*/ 1720000 h 1800000"/>
              <a:gd name="connsiteX168" fmla="*/ 1490700 w 2905739"/>
              <a:gd name="connsiteY168" fmla="*/ 1695000 h 1800000"/>
              <a:gd name="connsiteX169" fmla="*/ 1455699 w 2905739"/>
              <a:gd name="connsiteY169" fmla="*/ 1680000 h 1800000"/>
              <a:gd name="connsiteX170" fmla="*/ 1440699 w 2905739"/>
              <a:gd name="connsiteY170" fmla="*/ 1670000 h 1800000"/>
              <a:gd name="connsiteX171" fmla="*/ 1430699 w 2905739"/>
              <a:gd name="connsiteY171" fmla="*/ 1655000 h 1800000"/>
              <a:gd name="connsiteX172" fmla="*/ 1400698 w 2905739"/>
              <a:gd name="connsiteY172" fmla="*/ 1635000 h 1800000"/>
              <a:gd name="connsiteX173" fmla="*/ 1385697 w 2905739"/>
              <a:gd name="connsiteY173" fmla="*/ 1625000 h 1800000"/>
              <a:gd name="connsiteX174" fmla="*/ 1350697 w 2905739"/>
              <a:gd name="connsiteY174" fmla="*/ 1600000 h 1800000"/>
              <a:gd name="connsiteX175" fmla="*/ 1340696 w 2905739"/>
              <a:gd name="connsiteY175" fmla="*/ 1585000 h 1800000"/>
              <a:gd name="connsiteX176" fmla="*/ 1310695 w 2905739"/>
              <a:gd name="connsiteY176" fmla="*/ 1565000 h 1800000"/>
              <a:gd name="connsiteX177" fmla="*/ 1290695 w 2905739"/>
              <a:gd name="connsiteY177" fmla="*/ 1535000 h 1800000"/>
              <a:gd name="connsiteX178" fmla="*/ 1280695 w 2905739"/>
              <a:gd name="connsiteY178" fmla="*/ 1520000 h 1800000"/>
              <a:gd name="connsiteX179" fmla="*/ 1270694 w 2905739"/>
              <a:gd name="connsiteY179" fmla="*/ 1510000 h 1800000"/>
              <a:gd name="connsiteX180" fmla="*/ 1265694 w 2905739"/>
              <a:gd name="connsiteY180" fmla="*/ 1495000 h 1800000"/>
              <a:gd name="connsiteX181" fmla="*/ 1280695 w 2905739"/>
              <a:gd name="connsiteY181" fmla="*/ 1430000 h 1800000"/>
              <a:gd name="connsiteX182" fmla="*/ 1295695 w 2905739"/>
              <a:gd name="connsiteY182" fmla="*/ 1425000 h 1800000"/>
              <a:gd name="connsiteX183" fmla="*/ 1295695 w 2905739"/>
              <a:gd name="connsiteY183" fmla="*/ 1410000 h 1800000"/>
              <a:gd name="connsiteX184" fmla="*/ 1280695 w 2905739"/>
              <a:gd name="connsiteY184" fmla="*/ 1425000 h 1800000"/>
              <a:gd name="connsiteX185" fmla="*/ 1260694 w 2905739"/>
              <a:gd name="connsiteY185" fmla="*/ 1450000 h 1800000"/>
              <a:gd name="connsiteX186" fmla="*/ 1255694 w 2905739"/>
              <a:gd name="connsiteY186" fmla="*/ 1465000 h 1800000"/>
              <a:gd name="connsiteX187" fmla="*/ 1220693 w 2905739"/>
              <a:gd name="connsiteY187" fmla="*/ 1440000 h 1800000"/>
              <a:gd name="connsiteX188" fmla="*/ 1210693 w 2905739"/>
              <a:gd name="connsiteY188" fmla="*/ 1425000 h 1800000"/>
              <a:gd name="connsiteX189" fmla="*/ 1205693 w 2905739"/>
              <a:gd name="connsiteY189" fmla="*/ 1410000 h 1800000"/>
              <a:gd name="connsiteX190" fmla="*/ 1190692 w 2905739"/>
              <a:gd name="connsiteY190" fmla="*/ 1405000 h 1800000"/>
              <a:gd name="connsiteX191" fmla="*/ 1160691 w 2905739"/>
              <a:gd name="connsiteY191" fmla="*/ 1385000 h 1800000"/>
              <a:gd name="connsiteX192" fmla="*/ 1150691 w 2905739"/>
              <a:gd name="connsiteY192" fmla="*/ 1365000 h 1800000"/>
              <a:gd name="connsiteX193" fmla="*/ 1145691 w 2905739"/>
              <a:gd name="connsiteY193" fmla="*/ 1345000 h 1800000"/>
              <a:gd name="connsiteX194" fmla="*/ 1135691 w 2905739"/>
              <a:gd name="connsiteY194" fmla="*/ 1305000 h 1800000"/>
              <a:gd name="connsiteX195" fmla="*/ 1125690 w 2905739"/>
              <a:gd name="connsiteY195" fmla="*/ 1200000 h 1800000"/>
              <a:gd name="connsiteX196" fmla="*/ 1120690 w 2905739"/>
              <a:gd name="connsiteY196" fmla="*/ 1185000 h 1800000"/>
              <a:gd name="connsiteX197" fmla="*/ 1090689 w 2905739"/>
              <a:gd name="connsiteY197" fmla="*/ 1165000 h 1800000"/>
              <a:gd name="connsiteX198" fmla="*/ 1070689 w 2905739"/>
              <a:gd name="connsiteY198" fmla="*/ 1135000 h 1800000"/>
              <a:gd name="connsiteX199" fmla="*/ 1040688 w 2905739"/>
              <a:gd name="connsiteY199" fmla="*/ 1125000 h 1800000"/>
              <a:gd name="connsiteX200" fmla="*/ 1025688 w 2905739"/>
              <a:gd name="connsiteY200" fmla="*/ 1110000 h 1800000"/>
              <a:gd name="connsiteX201" fmla="*/ 1010687 w 2905739"/>
              <a:gd name="connsiteY201" fmla="*/ 1080000 h 1800000"/>
              <a:gd name="connsiteX202" fmla="*/ 995687 w 2905739"/>
              <a:gd name="connsiteY202" fmla="*/ 1065000 h 1800000"/>
              <a:gd name="connsiteX203" fmla="*/ 975686 w 2905739"/>
              <a:gd name="connsiteY203" fmla="*/ 1040000 h 1800000"/>
              <a:gd name="connsiteX204" fmla="*/ 960686 w 2905739"/>
              <a:gd name="connsiteY204" fmla="*/ 1025000 h 1800000"/>
              <a:gd name="connsiteX205" fmla="*/ 945685 w 2905739"/>
              <a:gd name="connsiteY205" fmla="*/ 995000 h 1800000"/>
              <a:gd name="connsiteX206" fmla="*/ 930685 w 2905739"/>
              <a:gd name="connsiteY206" fmla="*/ 980000 h 1800000"/>
              <a:gd name="connsiteX207" fmla="*/ 925685 w 2905739"/>
              <a:gd name="connsiteY207" fmla="*/ 900000 h 1800000"/>
              <a:gd name="connsiteX208" fmla="*/ 940685 w 2905739"/>
              <a:gd name="connsiteY208" fmla="*/ 895000 h 1800000"/>
              <a:gd name="connsiteX209" fmla="*/ 955686 w 2905739"/>
              <a:gd name="connsiteY209" fmla="*/ 860000 h 1800000"/>
              <a:gd name="connsiteX210" fmla="*/ 950686 w 2905739"/>
              <a:gd name="connsiteY210" fmla="*/ 815000 h 1800000"/>
              <a:gd name="connsiteX211" fmla="*/ 940685 w 2905739"/>
              <a:gd name="connsiteY211" fmla="*/ 800000 h 1800000"/>
              <a:gd name="connsiteX212" fmla="*/ 950686 w 2905739"/>
              <a:gd name="connsiteY212" fmla="*/ 680000 h 1800000"/>
              <a:gd name="connsiteX213" fmla="*/ 960686 w 2905739"/>
              <a:gd name="connsiteY213" fmla="*/ 695000 h 1800000"/>
              <a:gd name="connsiteX214" fmla="*/ 965686 w 2905739"/>
              <a:gd name="connsiteY214" fmla="*/ 710000 h 1800000"/>
              <a:gd name="connsiteX215" fmla="*/ 970686 w 2905739"/>
              <a:gd name="connsiteY215" fmla="*/ 730000 h 1800000"/>
              <a:gd name="connsiteX216" fmla="*/ 1000687 w 2905739"/>
              <a:gd name="connsiteY216" fmla="*/ 745000 h 1800000"/>
              <a:gd name="connsiteX217" fmla="*/ 990687 w 2905739"/>
              <a:gd name="connsiteY217" fmla="*/ 730000 h 1800000"/>
              <a:gd name="connsiteX218" fmla="*/ 930685 w 2905739"/>
              <a:gd name="connsiteY218" fmla="*/ 740000 h 1800000"/>
              <a:gd name="connsiteX219" fmla="*/ 905684 w 2905739"/>
              <a:gd name="connsiteY219" fmla="*/ 770000 h 1800000"/>
              <a:gd name="connsiteX220" fmla="*/ 890684 w 2905739"/>
              <a:gd name="connsiteY220" fmla="*/ 780000 h 1800000"/>
              <a:gd name="connsiteX221" fmla="*/ 840683 w 2905739"/>
              <a:gd name="connsiteY221" fmla="*/ 765000 h 1800000"/>
              <a:gd name="connsiteX222" fmla="*/ 820682 w 2905739"/>
              <a:gd name="connsiteY222" fmla="*/ 735000 h 1800000"/>
              <a:gd name="connsiteX223" fmla="*/ 800681 w 2905739"/>
              <a:gd name="connsiteY223" fmla="*/ 710000 h 1800000"/>
              <a:gd name="connsiteX224" fmla="*/ 800681 w 2905739"/>
              <a:gd name="connsiteY224" fmla="*/ 655000 h 1800000"/>
              <a:gd name="connsiteX225" fmla="*/ 810682 w 2905739"/>
              <a:gd name="connsiteY225" fmla="*/ 645000 h 1800000"/>
              <a:gd name="connsiteX226" fmla="*/ 735680 w 2905739"/>
              <a:gd name="connsiteY226" fmla="*/ 625000 h 1800000"/>
              <a:gd name="connsiteX227" fmla="*/ 725679 w 2905739"/>
              <a:gd name="connsiteY227" fmla="*/ 645000 h 1800000"/>
              <a:gd name="connsiteX228" fmla="*/ 715679 w 2905739"/>
              <a:gd name="connsiteY228" fmla="*/ 660000 h 1800000"/>
              <a:gd name="connsiteX229" fmla="*/ 710679 w 2905739"/>
              <a:gd name="connsiteY229" fmla="*/ 675000 h 1800000"/>
              <a:gd name="connsiteX230" fmla="*/ 700679 w 2905739"/>
              <a:gd name="connsiteY230" fmla="*/ 690000 h 1800000"/>
              <a:gd name="connsiteX231" fmla="*/ 690678 w 2905739"/>
              <a:gd name="connsiteY231" fmla="*/ 720000 h 1800000"/>
              <a:gd name="connsiteX232" fmla="*/ 685678 w 2905739"/>
              <a:gd name="connsiteY232" fmla="*/ 735000 h 1800000"/>
              <a:gd name="connsiteX233" fmla="*/ 665678 w 2905739"/>
              <a:gd name="connsiteY233" fmla="*/ 760000 h 1800000"/>
              <a:gd name="connsiteX234" fmla="*/ 635677 w 2905739"/>
              <a:gd name="connsiteY234" fmla="*/ 780000 h 1800000"/>
              <a:gd name="connsiteX235" fmla="*/ 525674 w 2905739"/>
              <a:gd name="connsiteY235" fmla="*/ 765000 h 1800000"/>
              <a:gd name="connsiteX236" fmla="*/ 510674 w 2905739"/>
              <a:gd name="connsiteY236" fmla="*/ 750000 h 1800000"/>
              <a:gd name="connsiteX237" fmla="*/ 490673 w 2905739"/>
              <a:gd name="connsiteY237" fmla="*/ 710000 h 1800000"/>
              <a:gd name="connsiteX238" fmla="*/ 470672 w 2905739"/>
              <a:gd name="connsiteY238" fmla="*/ 660000 h 1800000"/>
              <a:gd name="connsiteX239" fmla="*/ 460672 w 2905739"/>
              <a:gd name="connsiteY239" fmla="*/ 630000 h 1800000"/>
              <a:gd name="connsiteX240" fmla="*/ 470672 w 2905739"/>
              <a:gd name="connsiteY240" fmla="*/ 610000 h 1800000"/>
              <a:gd name="connsiteX241" fmla="*/ 500673 w 2905739"/>
              <a:gd name="connsiteY241" fmla="*/ 590000 h 1800000"/>
              <a:gd name="connsiteX242" fmla="*/ 510674 w 2905739"/>
              <a:gd name="connsiteY242" fmla="*/ 575000 h 1800000"/>
              <a:gd name="connsiteX243" fmla="*/ 525674 w 2905739"/>
              <a:gd name="connsiteY243" fmla="*/ 570000 h 1800000"/>
              <a:gd name="connsiteX244" fmla="*/ 530674 w 2905739"/>
              <a:gd name="connsiteY244" fmla="*/ 555000 h 1800000"/>
              <a:gd name="connsiteX245" fmla="*/ 540674 w 2905739"/>
              <a:gd name="connsiteY245" fmla="*/ 540000 h 1800000"/>
              <a:gd name="connsiteX246" fmla="*/ 530674 w 2905739"/>
              <a:gd name="connsiteY246" fmla="*/ 525000 h 1800000"/>
              <a:gd name="connsiteX247" fmla="*/ 520674 w 2905739"/>
              <a:gd name="connsiteY247" fmla="*/ 490000 h 1800000"/>
              <a:gd name="connsiteX248" fmla="*/ 505673 w 2905739"/>
              <a:gd name="connsiteY248" fmla="*/ 480000 h 1800000"/>
              <a:gd name="connsiteX249" fmla="*/ 390670 w 2905739"/>
              <a:gd name="connsiteY249" fmla="*/ 495000 h 1800000"/>
              <a:gd name="connsiteX250" fmla="*/ 365670 w 2905739"/>
              <a:gd name="connsiteY250" fmla="*/ 490000 h 1800000"/>
              <a:gd name="connsiteX251" fmla="*/ 320668 w 2905739"/>
              <a:gd name="connsiteY251" fmla="*/ 470000 h 1800000"/>
              <a:gd name="connsiteX252" fmla="*/ 305668 w 2905739"/>
              <a:gd name="connsiteY252" fmla="*/ 460000 h 1800000"/>
              <a:gd name="connsiteX253" fmla="*/ 285667 w 2905739"/>
              <a:gd name="connsiteY253" fmla="*/ 430000 h 1800000"/>
              <a:gd name="connsiteX254" fmla="*/ 265667 w 2905739"/>
              <a:gd name="connsiteY254" fmla="*/ 410000 h 1800000"/>
              <a:gd name="connsiteX255" fmla="*/ 245666 w 2905739"/>
              <a:gd name="connsiteY255" fmla="*/ 430000 h 1800000"/>
              <a:gd name="connsiteX256" fmla="*/ 210665 w 2905739"/>
              <a:gd name="connsiteY256" fmla="*/ 445000 h 1800000"/>
              <a:gd name="connsiteX257" fmla="*/ 200665 w 2905739"/>
              <a:gd name="connsiteY257" fmla="*/ 460000 h 1800000"/>
              <a:gd name="connsiteX258" fmla="*/ 170664 w 2905739"/>
              <a:gd name="connsiteY258" fmla="*/ 470000 h 1800000"/>
              <a:gd name="connsiteX259" fmla="*/ 120663 w 2905739"/>
              <a:gd name="connsiteY259" fmla="*/ 455000 h 1800000"/>
              <a:gd name="connsiteX260" fmla="*/ 115663 w 2905739"/>
              <a:gd name="connsiteY260" fmla="*/ 435000 h 1800000"/>
              <a:gd name="connsiteX261" fmla="*/ 105662 w 2905739"/>
              <a:gd name="connsiteY261" fmla="*/ 380000 h 1800000"/>
              <a:gd name="connsiteX262" fmla="*/ 95662 w 2905739"/>
              <a:gd name="connsiteY262" fmla="*/ 360000 h 1800000"/>
              <a:gd name="connsiteX263" fmla="*/ 35661 w 2905739"/>
              <a:gd name="connsiteY263" fmla="*/ 355000 h 1800000"/>
              <a:gd name="connsiteX264" fmla="*/ 30660 w 2905739"/>
              <a:gd name="connsiteY264" fmla="*/ 340000 h 1800000"/>
              <a:gd name="connsiteX265" fmla="*/ 5660 w 2905739"/>
              <a:gd name="connsiteY265" fmla="*/ 295000 h 1800000"/>
              <a:gd name="connsiteX266" fmla="*/ 660 w 2905739"/>
              <a:gd name="connsiteY266" fmla="*/ 275000 h 1800000"/>
              <a:gd name="connsiteX267" fmla="*/ 660 w 2905739"/>
              <a:gd name="connsiteY267" fmla="*/ 110000 h 1800000"/>
              <a:gd name="connsiteX268" fmla="*/ 5660 w 2905739"/>
              <a:gd name="connsiteY268" fmla="*/ 17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2905739" h="1800000">
                <a:moveTo>
                  <a:pt x="5660" y="170000"/>
                </a:moveTo>
                <a:lnTo>
                  <a:pt x="5660" y="170000"/>
                </a:lnTo>
                <a:cubicBezTo>
                  <a:pt x="10660" y="155000"/>
                  <a:pt x="12693" y="138657"/>
                  <a:pt x="20660" y="125000"/>
                </a:cubicBezTo>
                <a:cubicBezTo>
                  <a:pt x="24859" y="117802"/>
                  <a:pt x="33880" y="114844"/>
                  <a:pt x="40661" y="110000"/>
                </a:cubicBezTo>
                <a:cubicBezTo>
                  <a:pt x="65029" y="92595"/>
                  <a:pt x="46359" y="106744"/>
                  <a:pt x="75662" y="90000"/>
                </a:cubicBezTo>
                <a:cubicBezTo>
                  <a:pt x="80880" y="87019"/>
                  <a:pt x="85287" y="82687"/>
                  <a:pt x="90662" y="80000"/>
                </a:cubicBezTo>
                <a:cubicBezTo>
                  <a:pt x="97836" y="76413"/>
                  <a:pt x="119254" y="71602"/>
                  <a:pt x="125663" y="70000"/>
                </a:cubicBezTo>
                <a:cubicBezTo>
                  <a:pt x="149434" y="54153"/>
                  <a:pt x="134963" y="61900"/>
                  <a:pt x="170664" y="50000"/>
                </a:cubicBezTo>
                <a:lnTo>
                  <a:pt x="185665" y="45000"/>
                </a:lnTo>
                <a:lnTo>
                  <a:pt x="200665" y="40000"/>
                </a:lnTo>
                <a:cubicBezTo>
                  <a:pt x="205665" y="35000"/>
                  <a:pt x="208610" y="25470"/>
                  <a:pt x="215665" y="25000"/>
                </a:cubicBezTo>
                <a:cubicBezTo>
                  <a:pt x="319568" y="18073"/>
                  <a:pt x="312204" y="17179"/>
                  <a:pt x="365670" y="35000"/>
                </a:cubicBezTo>
                <a:cubicBezTo>
                  <a:pt x="367337" y="40000"/>
                  <a:pt x="366943" y="46273"/>
                  <a:pt x="370670" y="50000"/>
                </a:cubicBezTo>
                <a:cubicBezTo>
                  <a:pt x="374397" y="53727"/>
                  <a:pt x="380400" y="55000"/>
                  <a:pt x="385670" y="55000"/>
                </a:cubicBezTo>
                <a:cubicBezTo>
                  <a:pt x="420711" y="55000"/>
                  <a:pt x="455672" y="51667"/>
                  <a:pt x="490673" y="50000"/>
                </a:cubicBezTo>
                <a:cubicBezTo>
                  <a:pt x="494006" y="45000"/>
                  <a:pt x="496919" y="39692"/>
                  <a:pt x="500673" y="35000"/>
                </a:cubicBezTo>
                <a:cubicBezTo>
                  <a:pt x="503618" y="31319"/>
                  <a:pt x="508248" y="29042"/>
                  <a:pt x="510674" y="25000"/>
                </a:cubicBezTo>
                <a:cubicBezTo>
                  <a:pt x="513386" y="20481"/>
                  <a:pt x="511289" y="12924"/>
                  <a:pt x="515674" y="10000"/>
                </a:cubicBezTo>
                <a:cubicBezTo>
                  <a:pt x="522745" y="5286"/>
                  <a:pt x="532313" y="6520"/>
                  <a:pt x="540674" y="5000"/>
                </a:cubicBezTo>
                <a:cubicBezTo>
                  <a:pt x="550649" y="3186"/>
                  <a:pt x="560675" y="1667"/>
                  <a:pt x="570675" y="0"/>
                </a:cubicBezTo>
                <a:cubicBezTo>
                  <a:pt x="597342" y="1667"/>
                  <a:pt x="624104" y="2203"/>
                  <a:pt x="650677" y="5000"/>
                </a:cubicBezTo>
                <a:cubicBezTo>
                  <a:pt x="655919" y="5552"/>
                  <a:pt x="661070" y="7440"/>
                  <a:pt x="665678" y="10000"/>
                </a:cubicBezTo>
                <a:cubicBezTo>
                  <a:pt x="676184" y="15837"/>
                  <a:pt x="695679" y="30000"/>
                  <a:pt x="695679" y="30000"/>
                </a:cubicBezTo>
                <a:cubicBezTo>
                  <a:pt x="701966" y="48862"/>
                  <a:pt x="703487" y="57808"/>
                  <a:pt x="720679" y="75000"/>
                </a:cubicBezTo>
                <a:lnTo>
                  <a:pt x="745680" y="100000"/>
                </a:lnTo>
                <a:cubicBezTo>
                  <a:pt x="759013" y="139999"/>
                  <a:pt x="739013" y="93334"/>
                  <a:pt x="765681" y="120000"/>
                </a:cubicBezTo>
                <a:cubicBezTo>
                  <a:pt x="769408" y="123727"/>
                  <a:pt x="766392" y="131937"/>
                  <a:pt x="770681" y="135000"/>
                </a:cubicBezTo>
                <a:cubicBezTo>
                  <a:pt x="779259" y="141127"/>
                  <a:pt x="791253" y="140286"/>
                  <a:pt x="800681" y="145000"/>
                </a:cubicBezTo>
                <a:lnTo>
                  <a:pt x="820682" y="155000"/>
                </a:lnTo>
                <a:cubicBezTo>
                  <a:pt x="840683" y="153333"/>
                  <a:pt x="861004" y="153936"/>
                  <a:pt x="880684" y="150000"/>
                </a:cubicBezTo>
                <a:cubicBezTo>
                  <a:pt x="886577" y="148822"/>
                  <a:pt x="890193" y="142441"/>
                  <a:pt x="895684" y="140000"/>
                </a:cubicBezTo>
                <a:cubicBezTo>
                  <a:pt x="905317" y="135719"/>
                  <a:pt x="915685" y="133333"/>
                  <a:pt x="925685" y="130000"/>
                </a:cubicBezTo>
                <a:lnTo>
                  <a:pt x="940685" y="125000"/>
                </a:lnTo>
                <a:cubicBezTo>
                  <a:pt x="960686" y="126667"/>
                  <a:pt x="980740" y="127784"/>
                  <a:pt x="1000687" y="130000"/>
                </a:cubicBezTo>
                <a:cubicBezTo>
                  <a:pt x="1016762" y="131786"/>
                  <a:pt x="1034886" y="135485"/>
                  <a:pt x="1050688" y="140000"/>
                </a:cubicBezTo>
                <a:cubicBezTo>
                  <a:pt x="1055756" y="141448"/>
                  <a:pt x="1060689" y="143333"/>
                  <a:pt x="1065689" y="145000"/>
                </a:cubicBezTo>
                <a:cubicBezTo>
                  <a:pt x="1069022" y="140000"/>
                  <a:pt x="1073002" y="135375"/>
                  <a:pt x="1075689" y="130000"/>
                </a:cubicBezTo>
                <a:cubicBezTo>
                  <a:pt x="1078046" y="125286"/>
                  <a:pt x="1076962" y="118727"/>
                  <a:pt x="1080689" y="115000"/>
                </a:cubicBezTo>
                <a:cubicBezTo>
                  <a:pt x="1084416" y="111273"/>
                  <a:pt x="1090690" y="111667"/>
                  <a:pt x="1095690" y="110000"/>
                </a:cubicBezTo>
                <a:cubicBezTo>
                  <a:pt x="1109024" y="111667"/>
                  <a:pt x="1123063" y="110408"/>
                  <a:pt x="1135691" y="115000"/>
                </a:cubicBezTo>
                <a:cubicBezTo>
                  <a:pt x="1142336" y="117416"/>
                  <a:pt x="1144808" y="126078"/>
                  <a:pt x="1150691" y="130000"/>
                </a:cubicBezTo>
                <a:cubicBezTo>
                  <a:pt x="1155076" y="132924"/>
                  <a:pt x="1160691" y="133333"/>
                  <a:pt x="1165691" y="135000"/>
                </a:cubicBezTo>
                <a:cubicBezTo>
                  <a:pt x="1169025" y="138333"/>
                  <a:pt x="1172011" y="142055"/>
                  <a:pt x="1175692" y="145000"/>
                </a:cubicBezTo>
                <a:cubicBezTo>
                  <a:pt x="1180385" y="148754"/>
                  <a:pt x="1187507" y="149904"/>
                  <a:pt x="1190692" y="155000"/>
                </a:cubicBezTo>
                <a:cubicBezTo>
                  <a:pt x="1196279" y="163939"/>
                  <a:pt x="1197359" y="175000"/>
                  <a:pt x="1200692" y="185000"/>
                </a:cubicBezTo>
                <a:cubicBezTo>
                  <a:pt x="1212299" y="219822"/>
                  <a:pt x="1274027" y="188333"/>
                  <a:pt x="1310695" y="190000"/>
                </a:cubicBezTo>
                <a:cubicBezTo>
                  <a:pt x="1380896" y="213399"/>
                  <a:pt x="1234923" y="166319"/>
                  <a:pt x="1470700" y="200000"/>
                </a:cubicBezTo>
                <a:cubicBezTo>
                  <a:pt x="1482598" y="201700"/>
                  <a:pt x="1500701" y="220000"/>
                  <a:pt x="1500701" y="220000"/>
                </a:cubicBezTo>
                <a:lnTo>
                  <a:pt x="1710706" y="210000"/>
                </a:lnTo>
                <a:cubicBezTo>
                  <a:pt x="1747463" y="207603"/>
                  <a:pt x="1715258" y="199850"/>
                  <a:pt x="1745707" y="210000"/>
                </a:cubicBezTo>
                <a:cubicBezTo>
                  <a:pt x="1747374" y="215000"/>
                  <a:pt x="1747414" y="220885"/>
                  <a:pt x="1750707" y="225000"/>
                </a:cubicBezTo>
                <a:cubicBezTo>
                  <a:pt x="1754461" y="229693"/>
                  <a:pt x="1760184" y="232633"/>
                  <a:pt x="1765708" y="235000"/>
                </a:cubicBezTo>
                <a:cubicBezTo>
                  <a:pt x="1787056" y="244149"/>
                  <a:pt x="1851523" y="244701"/>
                  <a:pt x="1855710" y="245000"/>
                </a:cubicBezTo>
                <a:cubicBezTo>
                  <a:pt x="1860710" y="248333"/>
                  <a:pt x="1866462" y="250751"/>
                  <a:pt x="1870711" y="255000"/>
                </a:cubicBezTo>
                <a:cubicBezTo>
                  <a:pt x="1874960" y="259249"/>
                  <a:pt x="1876019" y="266246"/>
                  <a:pt x="1880711" y="270000"/>
                </a:cubicBezTo>
                <a:cubicBezTo>
                  <a:pt x="1884827" y="273292"/>
                  <a:pt x="1890711" y="273333"/>
                  <a:pt x="1895711" y="275000"/>
                </a:cubicBezTo>
                <a:cubicBezTo>
                  <a:pt x="1911560" y="298771"/>
                  <a:pt x="1900011" y="288100"/>
                  <a:pt x="1935713" y="300000"/>
                </a:cubicBezTo>
                <a:lnTo>
                  <a:pt x="1950713" y="305000"/>
                </a:lnTo>
                <a:lnTo>
                  <a:pt x="1965713" y="310000"/>
                </a:lnTo>
                <a:cubicBezTo>
                  <a:pt x="1969047" y="313333"/>
                  <a:pt x="1971671" y="317575"/>
                  <a:pt x="1975714" y="320000"/>
                </a:cubicBezTo>
                <a:cubicBezTo>
                  <a:pt x="1980233" y="322712"/>
                  <a:pt x="1986598" y="321708"/>
                  <a:pt x="1990714" y="325000"/>
                </a:cubicBezTo>
                <a:cubicBezTo>
                  <a:pt x="2022104" y="350112"/>
                  <a:pt x="1974781" y="333517"/>
                  <a:pt x="2020715" y="345000"/>
                </a:cubicBezTo>
                <a:cubicBezTo>
                  <a:pt x="2034049" y="343333"/>
                  <a:pt x="2049109" y="346771"/>
                  <a:pt x="2060716" y="340000"/>
                </a:cubicBezTo>
                <a:cubicBezTo>
                  <a:pt x="2104793" y="314289"/>
                  <a:pt x="2067638" y="317598"/>
                  <a:pt x="2085717" y="295000"/>
                </a:cubicBezTo>
                <a:cubicBezTo>
                  <a:pt x="2089471" y="290308"/>
                  <a:pt x="2095717" y="288333"/>
                  <a:pt x="2100717" y="285000"/>
                </a:cubicBezTo>
                <a:cubicBezTo>
                  <a:pt x="2129382" y="242003"/>
                  <a:pt x="2095011" y="296410"/>
                  <a:pt x="2115717" y="255000"/>
                </a:cubicBezTo>
                <a:cubicBezTo>
                  <a:pt x="2118405" y="249625"/>
                  <a:pt x="2122384" y="245000"/>
                  <a:pt x="2125718" y="240000"/>
                </a:cubicBezTo>
                <a:cubicBezTo>
                  <a:pt x="2131269" y="206697"/>
                  <a:pt x="2133569" y="217480"/>
                  <a:pt x="2125718" y="190000"/>
                </a:cubicBezTo>
                <a:cubicBezTo>
                  <a:pt x="2124270" y="184932"/>
                  <a:pt x="2124011" y="179115"/>
                  <a:pt x="2120718" y="175000"/>
                </a:cubicBezTo>
                <a:cubicBezTo>
                  <a:pt x="2116964" y="170307"/>
                  <a:pt x="2110717" y="168333"/>
                  <a:pt x="2105717" y="165000"/>
                </a:cubicBezTo>
                <a:cubicBezTo>
                  <a:pt x="2098682" y="154447"/>
                  <a:pt x="2086510" y="144206"/>
                  <a:pt x="2100717" y="130000"/>
                </a:cubicBezTo>
                <a:cubicBezTo>
                  <a:pt x="2105576" y="125141"/>
                  <a:pt x="2114051" y="126667"/>
                  <a:pt x="2120718" y="125000"/>
                </a:cubicBezTo>
                <a:cubicBezTo>
                  <a:pt x="2187987" y="91365"/>
                  <a:pt x="2088179" y="139077"/>
                  <a:pt x="2165719" y="110000"/>
                </a:cubicBezTo>
                <a:cubicBezTo>
                  <a:pt x="2171346" y="107890"/>
                  <a:pt x="2174843" y="101259"/>
                  <a:pt x="2180719" y="100000"/>
                </a:cubicBezTo>
                <a:cubicBezTo>
                  <a:pt x="2198720" y="96143"/>
                  <a:pt x="2217387" y="96667"/>
                  <a:pt x="2235721" y="95000"/>
                </a:cubicBezTo>
                <a:cubicBezTo>
                  <a:pt x="2264466" y="56673"/>
                  <a:pt x="2236475" y="89372"/>
                  <a:pt x="2265722" y="65000"/>
                </a:cubicBezTo>
                <a:cubicBezTo>
                  <a:pt x="2271154" y="60473"/>
                  <a:pt x="2275290" y="54527"/>
                  <a:pt x="2280722" y="50000"/>
                </a:cubicBezTo>
                <a:cubicBezTo>
                  <a:pt x="2293646" y="39230"/>
                  <a:pt x="2295689" y="40011"/>
                  <a:pt x="2310723" y="35000"/>
                </a:cubicBezTo>
                <a:cubicBezTo>
                  <a:pt x="2318896" y="37724"/>
                  <a:pt x="2335623" y="41838"/>
                  <a:pt x="2340724" y="50000"/>
                </a:cubicBezTo>
                <a:cubicBezTo>
                  <a:pt x="2346311" y="58939"/>
                  <a:pt x="2344877" y="71229"/>
                  <a:pt x="2350724" y="80000"/>
                </a:cubicBezTo>
                <a:cubicBezTo>
                  <a:pt x="2364646" y="100884"/>
                  <a:pt x="2356475" y="90751"/>
                  <a:pt x="2375725" y="110000"/>
                </a:cubicBezTo>
                <a:cubicBezTo>
                  <a:pt x="2389458" y="164932"/>
                  <a:pt x="2368644" y="96255"/>
                  <a:pt x="2395725" y="145000"/>
                </a:cubicBezTo>
                <a:cubicBezTo>
                  <a:pt x="2400844" y="154214"/>
                  <a:pt x="2398271" y="167547"/>
                  <a:pt x="2405725" y="175000"/>
                </a:cubicBezTo>
                <a:cubicBezTo>
                  <a:pt x="2428234" y="197507"/>
                  <a:pt x="2400065" y="170958"/>
                  <a:pt x="2440726" y="200000"/>
                </a:cubicBezTo>
                <a:cubicBezTo>
                  <a:pt x="2458049" y="212373"/>
                  <a:pt x="2444196" y="208469"/>
                  <a:pt x="2460727" y="225000"/>
                </a:cubicBezTo>
                <a:cubicBezTo>
                  <a:pt x="2464976" y="229249"/>
                  <a:pt x="2471034" y="231246"/>
                  <a:pt x="2475727" y="235000"/>
                </a:cubicBezTo>
                <a:cubicBezTo>
                  <a:pt x="2479408" y="237945"/>
                  <a:pt x="2482394" y="241667"/>
                  <a:pt x="2485728" y="245000"/>
                </a:cubicBezTo>
                <a:cubicBezTo>
                  <a:pt x="2495722" y="294969"/>
                  <a:pt x="2481717" y="248984"/>
                  <a:pt x="2505728" y="285000"/>
                </a:cubicBezTo>
                <a:cubicBezTo>
                  <a:pt x="2508652" y="289385"/>
                  <a:pt x="2507001" y="296273"/>
                  <a:pt x="2510728" y="300000"/>
                </a:cubicBezTo>
                <a:cubicBezTo>
                  <a:pt x="2554843" y="344114"/>
                  <a:pt x="2616227" y="322796"/>
                  <a:pt x="2675733" y="325000"/>
                </a:cubicBezTo>
                <a:cubicBezTo>
                  <a:pt x="2705013" y="344520"/>
                  <a:pt x="2682808" y="323201"/>
                  <a:pt x="2685733" y="370000"/>
                </a:cubicBezTo>
                <a:cubicBezTo>
                  <a:pt x="2686691" y="385336"/>
                  <a:pt x="2692400" y="400000"/>
                  <a:pt x="2695733" y="415000"/>
                </a:cubicBezTo>
                <a:cubicBezTo>
                  <a:pt x="2714067" y="413333"/>
                  <a:pt x="2732510" y="412603"/>
                  <a:pt x="2750735" y="410000"/>
                </a:cubicBezTo>
                <a:cubicBezTo>
                  <a:pt x="2755952" y="409255"/>
                  <a:pt x="2760590" y="406143"/>
                  <a:pt x="2765735" y="405000"/>
                </a:cubicBezTo>
                <a:cubicBezTo>
                  <a:pt x="2775632" y="402801"/>
                  <a:pt x="2785736" y="401667"/>
                  <a:pt x="2795736" y="400000"/>
                </a:cubicBezTo>
                <a:cubicBezTo>
                  <a:pt x="2843541" y="402516"/>
                  <a:pt x="2883230" y="379145"/>
                  <a:pt x="2900739" y="420000"/>
                </a:cubicBezTo>
                <a:cubicBezTo>
                  <a:pt x="2903446" y="426316"/>
                  <a:pt x="2904072" y="433333"/>
                  <a:pt x="2905739" y="440000"/>
                </a:cubicBezTo>
                <a:cubicBezTo>
                  <a:pt x="2904072" y="455000"/>
                  <a:pt x="2904399" y="470358"/>
                  <a:pt x="2900739" y="485000"/>
                </a:cubicBezTo>
                <a:cubicBezTo>
                  <a:pt x="2899282" y="490830"/>
                  <a:pt x="2893106" y="494477"/>
                  <a:pt x="2890739" y="500000"/>
                </a:cubicBezTo>
                <a:cubicBezTo>
                  <a:pt x="2888032" y="506316"/>
                  <a:pt x="2889380" y="514173"/>
                  <a:pt x="2885738" y="520000"/>
                </a:cubicBezTo>
                <a:cubicBezTo>
                  <a:pt x="2880146" y="528947"/>
                  <a:pt x="2861691" y="544524"/>
                  <a:pt x="2850738" y="550000"/>
                </a:cubicBezTo>
                <a:cubicBezTo>
                  <a:pt x="2846024" y="552357"/>
                  <a:pt x="2840737" y="553333"/>
                  <a:pt x="2835737" y="555000"/>
                </a:cubicBezTo>
                <a:cubicBezTo>
                  <a:pt x="2823376" y="592082"/>
                  <a:pt x="2824889" y="581297"/>
                  <a:pt x="2835737" y="650000"/>
                </a:cubicBezTo>
                <a:cubicBezTo>
                  <a:pt x="2836674" y="655936"/>
                  <a:pt x="2842404" y="660000"/>
                  <a:pt x="2845737" y="665000"/>
                </a:cubicBezTo>
                <a:cubicBezTo>
                  <a:pt x="2842404" y="676667"/>
                  <a:pt x="2842468" y="689904"/>
                  <a:pt x="2835737" y="700000"/>
                </a:cubicBezTo>
                <a:cubicBezTo>
                  <a:pt x="2822655" y="719622"/>
                  <a:pt x="2796320" y="740297"/>
                  <a:pt x="2775735" y="755000"/>
                </a:cubicBezTo>
                <a:cubicBezTo>
                  <a:pt x="2770845" y="758493"/>
                  <a:pt x="2765735" y="761667"/>
                  <a:pt x="2760735" y="765000"/>
                </a:cubicBezTo>
                <a:cubicBezTo>
                  <a:pt x="2794501" y="776255"/>
                  <a:pt x="2752939" y="763268"/>
                  <a:pt x="2805736" y="775000"/>
                </a:cubicBezTo>
                <a:cubicBezTo>
                  <a:pt x="2810881" y="776143"/>
                  <a:pt x="2815737" y="778333"/>
                  <a:pt x="2820737" y="780000"/>
                </a:cubicBezTo>
                <a:cubicBezTo>
                  <a:pt x="2825737" y="783333"/>
                  <a:pt x="2831488" y="785751"/>
                  <a:pt x="2835737" y="790000"/>
                </a:cubicBezTo>
                <a:cubicBezTo>
                  <a:pt x="2839986" y="794249"/>
                  <a:pt x="2841890" y="800384"/>
                  <a:pt x="2845737" y="805000"/>
                </a:cubicBezTo>
                <a:cubicBezTo>
                  <a:pt x="2850264" y="810432"/>
                  <a:pt x="2855738" y="815000"/>
                  <a:pt x="2860738" y="820000"/>
                </a:cubicBezTo>
                <a:cubicBezTo>
                  <a:pt x="2871994" y="853767"/>
                  <a:pt x="2859005" y="812202"/>
                  <a:pt x="2870738" y="865000"/>
                </a:cubicBezTo>
                <a:cubicBezTo>
                  <a:pt x="2871881" y="870145"/>
                  <a:pt x="2872814" y="875615"/>
                  <a:pt x="2875738" y="880000"/>
                </a:cubicBezTo>
                <a:cubicBezTo>
                  <a:pt x="2879661" y="885884"/>
                  <a:pt x="2885739" y="890000"/>
                  <a:pt x="2890739" y="895000"/>
                </a:cubicBezTo>
                <a:cubicBezTo>
                  <a:pt x="2892406" y="900000"/>
                  <a:pt x="2895739" y="904730"/>
                  <a:pt x="2895739" y="910000"/>
                </a:cubicBezTo>
                <a:cubicBezTo>
                  <a:pt x="2895739" y="946705"/>
                  <a:pt x="2898225" y="984067"/>
                  <a:pt x="2890739" y="1020000"/>
                </a:cubicBezTo>
                <a:cubicBezTo>
                  <a:pt x="2889219" y="1027297"/>
                  <a:pt x="2877659" y="1027232"/>
                  <a:pt x="2870738" y="1030000"/>
                </a:cubicBezTo>
                <a:cubicBezTo>
                  <a:pt x="2860951" y="1033915"/>
                  <a:pt x="2851255" y="1039299"/>
                  <a:pt x="2840737" y="1040000"/>
                </a:cubicBezTo>
                <a:lnTo>
                  <a:pt x="2765735" y="1045000"/>
                </a:lnTo>
                <a:cubicBezTo>
                  <a:pt x="2759068" y="1046667"/>
                  <a:pt x="2751881" y="1046927"/>
                  <a:pt x="2745735" y="1050000"/>
                </a:cubicBezTo>
                <a:cubicBezTo>
                  <a:pt x="2738281" y="1053727"/>
                  <a:pt x="2732801" y="1060583"/>
                  <a:pt x="2725734" y="1065000"/>
                </a:cubicBezTo>
                <a:cubicBezTo>
                  <a:pt x="2719413" y="1068950"/>
                  <a:pt x="2712401" y="1071667"/>
                  <a:pt x="2705734" y="1075000"/>
                </a:cubicBezTo>
                <a:cubicBezTo>
                  <a:pt x="2702400" y="1085000"/>
                  <a:pt x="2697040" y="1094540"/>
                  <a:pt x="2695733" y="1105000"/>
                </a:cubicBezTo>
                <a:cubicBezTo>
                  <a:pt x="2694066" y="1118333"/>
                  <a:pt x="2696742" y="1132981"/>
                  <a:pt x="2690733" y="1145000"/>
                </a:cubicBezTo>
                <a:cubicBezTo>
                  <a:pt x="2688261" y="1149943"/>
                  <a:pt x="2662075" y="1157886"/>
                  <a:pt x="2655732" y="1160000"/>
                </a:cubicBezTo>
                <a:cubicBezTo>
                  <a:pt x="2616676" y="1186037"/>
                  <a:pt x="2659885" y="1152798"/>
                  <a:pt x="2635732" y="1185000"/>
                </a:cubicBezTo>
                <a:cubicBezTo>
                  <a:pt x="2628661" y="1194428"/>
                  <a:pt x="2617802" y="1200572"/>
                  <a:pt x="2610731" y="1210000"/>
                </a:cubicBezTo>
                <a:lnTo>
                  <a:pt x="2595731" y="1230000"/>
                </a:lnTo>
                <a:cubicBezTo>
                  <a:pt x="2586223" y="1228098"/>
                  <a:pt x="2565979" y="1225125"/>
                  <a:pt x="2555729" y="1220000"/>
                </a:cubicBezTo>
                <a:cubicBezTo>
                  <a:pt x="2516955" y="1200613"/>
                  <a:pt x="2563435" y="1217569"/>
                  <a:pt x="2525729" y="1205000"/>
                </a:cubicBezTo>
                <a:lnTo>
                  <a:pt x="2270722" y="1210000"/>
                </a:lnTo>
                <a:cubicBezTo>
                  <a:pt x="2263854" y="1210250"/>
                  <a:pt x="2257460" y="1213652"/>
                  <a:pt x="2250721" y="1215000"/>
                </a:cubicBezTo>
                <a:cubicBezTo>
                  <a:pt x="2240780" y="1216988"/>
                  <a:pt x="2230720" y="1218333"/>
                  <a:pt x="2220720" y="1220000"/>
                </a:cubicBezTo>
                <a:cubicBezTo>
                  <a:pt x="2217387" y="1225000"/>
                  <a:pt x="2215938" y="1232019"/>
                  <a:pt x="2210720" y="1235000"/>
                </a:cubicBezTo>
                <a:cubicBezTo>
                  <a:pt x="2203341" y="1239216"/>
                  <a:pt x="2193677" y="1237016"/>
                  <a:pt x="2185719" y="1240000"/>
                </a:cubicBezTo>
                <a:cubicBezTo>
                  <a:pt x="2180092" y="1242110"/>
                  <a:pt x="2175719" y="1246667"/>
                  <a:pt x="2170719" y="1250000"/>
                </a:cubicBezTo>
                <a:cubicBezTo>
                  <a:pt x="2164052" y="1248333"/>
                  <a:pt x="2157326" y="1246888"/>
                  <a:pt x="2150718" y="1245000"/>
                </a:cubicBezTo>
                <a:cubicBezTo>
                  <a:pt x="2145650" y="1243552"/>
                  <a:pt x="2140988" y="1240000"/>
                  <a:pt x="2135718" y="1240000"/>
                </a:cubicBezTo>
                <a:cubicBezTo>
                  <a:pt x="2123933" y="1240000"/>
                  <a:pt x="2112384" y="1243333"/>
                  <a:pt x="2100717" y="1245000"/>
                </a:cubicBezTo>
                <a:cubicBezTo>
                  <a:pt x="2067219" y="1278496"/>
                  <a:pt x="2085520" y="1263464"/>
                  <a:pt x="2045716" y="1290000"/>
                </a:cubicBezTo>
                <a:lnTo>
                  <a:pt x="2030715" y="1300000"/>
                </a:lnTo>
                <a:cubicBezTo>
                  <a:pt x="2013499" y="1351649"/>
                  <a:pt x="2036505" y="1278157"/>
                  <a:pt x="2020715" y="1415000"/>
                </a:cubicBezTo>
                <a:cubicBezTo>
                  <a:pt x="2019507" y="1425471"/>
                  <a:pt x="2010715" y="1445000"/>
                  <a:pt x="2010715" y="1445000"/>
                </a:cubicBezTo>
                <a:cubicBezTo>
                  <a:pt x="2014048" y="1450000"/>
                  <a:pt x="2014885" y="1458543"/>
                  <a:pt x="2020715" y="1460000"/>
                </a:cubicBezTo>
                <a:cubicBezTo>
                  <a:pt x="2030551" y="1462459"/>
                  <a:pt x="2048954" y="1445016"/>
                  <a:pt x="2050716" y="1455000"/>
                </a:cubicBezTo>
                <a:cubicBezTo>
                  <a:pt x="2056001" y="1484951"/>
                  <a:pt x="2040715" y="1515000"/>
                  <a:pt x="2035715" y="1545000"/>
                </a:cubicBezTo>
                <a:cubicBezTo>
                  <a:pt x="2025715" y="1543333"/>
                  <a:pt x="2012883" y="1547169"/>
                  <a:pt x="2005714" y="1540000"/>
                </a:cubicBezTo>
                <a:cubicBezTo>
                  <a:pt x="1999257" y="1533543"/>
                  <a:pt x="2018197" y="1508777"/>
                  <a:pt x="2020715" y="1505000"/>
                </a:cubicBezTo>
                <a:cubicBezTo>
                  <a:pt x="2019048" y="1496667"/>
                  <a:pt x="2022786" y="1484714"/>
                  <a:pt x="2015715" y="1480000"/>
                </a:cubicBezTo>
                <a:cubicBezTo>
                  <a:pt x="2000386" y="1469781"/>
                  <a:pt x="1982907" y="1492807"/>
                  <a:pt x="1975714" y="1500000"/>
                </a:cubicBezTo>
                <a:cubicBezTo>
                  <a:pt x="1972380" y="1508333"/>
                  <a:pt x="1970011" y="1517121"/>
                  <a:pt x="1965713" y="1525000"/>
                </a:cubicBezTo>
                <a:cubicBezTo>
                  <a:pt x="1953823" y="1546797"/>
                  <a:pt x="1944095" y="1555881"/>
                  <a:pt x="1930712" y="1575000"/>
                </a:cubicBezTo>
                <a:cubicBezTo>
                  <a:pt x="1917798" y="1593448"/>
                  <a:pt x="1912734" y="1606760"/>
                  <a:pt x="1895711" y="1620000"/>
                </a:cubicBezTo>
                <a:cubicBezTo>
                  <a:pt x="1886224" y="1627379"/>
                  <a:pt x="1874210" y="1631502"/>
                  <a:pt x="1865711" y="1640000"/>
                </a:cubicBezTo>
                <a:cubicBezTo>
                  <a:pt x="1862377" y="1643333"/>
                  <a:pt x="1859927" y="1647892"/>
                  <a:pt x="1855710" y="1650000"/>
                </a:cubicBezTo>
                <a:cubicBezTo>
                  <a:pt x="1784304" y="1685702"/>
                  <a:pt x="1854837" y="1640583"/>
                  <a:pt x="1810709" y="1670000"/>
                </a:cubicBezTo>
                <a:cubicBezTo>
                  <a:pt x="1787255" y="1705181"/>
                  <a:pt x="1814247" y="1660568"/>
                  <a:pt x="1795709" y="1710000"/>
                </a:cubicBezTo>
                <a:cubicBezTo>
                  <a:pt x="1793850" y="1714958"/>
                  <a:pt x="1771613" y="1743733"/>
                  <a:pt x="1770708" y="1745000"/>
                </a:cubicBezTo>
                <a:cubicBezTo>
                  <a:pt x="1767215" y="1749890"/>
                  <a:pt x="1764957" y="1755751"/>
                  <a:pt x="1760708" y="1760000"/>
                </a:cubicBezTo>
                <a:cubicBezTo>
                  <a:pt x="1752561" y="1768146"/>
                  <a:pt x="1741551" y="1772289"/>
                  <a:pt x="1730707" y="1775000"/>
                </a:cubicBezTo>
                <a:cubicBezTo>
                  <a:pt x="1722462" y="1777061"/>
                  <a:pt x="1713951" y="1777939"/>
                  <a:pt x="1705706" y="1780000"/>
                </a:cubicBezTo>
                <a:cubicBezTo>
                  <a:pt x="1680573" y="1786283"/>
                  <a:pt x="1700145" y="1782780"/>
                  <a:pt x="1675705" y="1795000"/>
                </a:cubicBezTo>
                <a:cubicBezTo>
                  <a:pt x="1670991" y="1797357"/>
                  <a:pt x="1665705" y="1798333"/>
                  <a:pt x="1660705" y="1800000"/>
                </a:cubicBezTo>
                <a:cubicBezTo>
                  <a:pt x="1645705" y="1798333"/>
                  <a:pt x="1630591" y="1797481"/>
                  <a:pt x="1615704" y="1795000"/>
                </a:cubicBezTo>
                <a:cubicBezTo>
                  <a:pt x="1597561" y="1791976"/>
                  <a:pt x="1582049" y="1778614"/>
                  <a:pt x="1570703" y="1765000"/>
                </a:cubicBezTo>
                <a:cubicBezTo>
                  <a:pt x="1566856" y="1760383"/>
                  <a:pt x="1564036" y="1755000"/>
                  <a:pt x="1560702" y="1750000"/>
                </a:cubicBezTo>
                <a:cubicBezTo>
                  <a:pt x="1557744" y="1741127"/>
                  <a:pt x="1554130" y="1725900"/>
                  <a:pt x="1545702" y="1720000"/>
                </a:cubicBezTo>
                <a:cubicBezTo>
                  <a:pt x="1525376" y="1705772"/>
                  <a:pt x="1511220" y="1701840"/>
                  <a:pt x="1490700" y="1695000"/>
                </a:cubicBezTo>
                <a:cubicBezTo>
                  <a:pt x="1453042" y="1669895"/>
                  <a:pt x="1500902" y="1699372"/>
                  <a:pt x="1455699" y="1680000"/>
                </a:cubicBezTo>
                <a:cubicBezTo>
                  <a:pt x="1450176" y="1677633"/>
                  <a:pt x="1445699" y="1673333"/>
                  <a:pt x="1440699" y="1670000"/>
                </a:cubicBezTo>
                <a:cubicBezTo>
                  <a:pt x="1437366" y="1665000"/>
                  <a:pt x="1435221" y="1658957"/>
                  <a:pt x="1430699" y="1655000"/>
                </a:cubicBezTo>
                <a:cubicBezTo>
                  <a:pt x="1421654" y="1647086"/>
                  <a:pt x="1410698" y="1641667"/>
                  <a:pt x="1400698" y="1635000"/>
                </a:cubicBezTo>
                <a:cubicBezTo>
                  <a:pt x="1395698" y="1631667"/>
                  <a:pt x="1390505" y="1628606"/>
                  <a:pt x="1385697" y="1625000"/>
                </a:cubicBezTo>
                <a:cubicBezTo>
                  <a:pt x="1360890" y="1606394"/>
                  <a:pt x="1372631" y="1614623"/>
                  <a:pt x="1350697" y="1600000"/>
                </a:cubicBezTo>
                <a:cubicBezTo>
                  <a:pt x="1347363" y="1595000"/>
                  <a:pt x="1345219" y="1588957"/>
                  <a:pt x="1340696" y="1585000"/>
                </a:cubicBezTo>
                <a:cubicBezTo>
                  <a:pt x="1331651" y="1577086"/>
                  <a:pt x="1310695" y="1565000"/>
                  <a:pt x="1310695" y="1565000"/>
                </a:cubicBezTo>
                <a:lnTo>
                  <a:pt x="1290695" y="1535000"/>
                </a:lnTo>
                <a:cubicBezTo>
                  <a:pt x="1287362" y="1530000"/>
                  <a:pt x="1284944" y="1524249"/>
                  <a:pt x="1280695" y="1520000"/>
                </a:cubicBezTo>
                <a:lnTo>
                  <a:pt x="1270694" y="1510000"/>
                </a:lnTo>
                <a:cubicBezTo>
                  <a:pt x="1269027" y="1505000"/>
                  <a:pt x="1265694" y="1500270"/>
                  <a:pt x="1265694" y="1495000"/>
                </a:cubicBezTo>
                <a:cubicBezTo>
                  <a:pt x="1265694" y="1474509"/>
                  <a:pt x="1259066" y="1442977"/>
                  <a:pt x="1280695" y="1430000"/>
                </a:cubicBezTo>
                <a:cubicBezTo>
                  <a:pt x="1285214" y="1427288"/>
                  <a:pt x="1290695" y="1426667"/>
                  <a:pt x="1295695" y="1425000"/>
                </a:cubicBezTo>
                <a:cubicBezTo>
                  <a:pt x="1312228" y="1375400"/>
                  <a:pt x="1308901" y="1394153"/>
                  <a:pt x="1295695" y="1410000"/>
                </a:cubicBezTo>
                <a:cubicBezTo>
                  <a:pt x="1291168" y="1415432"/>
                  <a:pt x="1285695" y="1420000"/>
                  <a:pt x="1280695" y="1425000"/>
                </a:cubicBezTo>
                <a:cubicBezTo>
                  <a:pt x="1268124" y="1462706"/>
                  <a:pt x="1286543" y="1417688"/>
                  <a:pt x="1260694" y="1450000"/>
                </a:cubicBezTo>
                <a:cubicBezTo>
                  <a:pt x="1257402" y="1454116"/>
                  <a:pt x="1257361" y="1460000"/>
                  <a:pt x="1255694" y="1465000"/>
                </a:cubicBezTo>
                <a:cubicBezTo>
                  <a:pt x="1235473" y="1454890"/>
                  <a:pt x="1235172" y="1457375"/>
                  <a:pt x="1220693" y="1440000"/>
                </a:cubicBezTo>
                <a:cubicBezTo>
                  <a:pt x="1216846" y="1435384"/>
                  <a:pt x="1213380" y="1430375"/>
                  <a:pt x="1210693" y="1425000"/>
                </a:cubicBezTo>
                <a:cubicBezTo>
                  <a:pt x="1208336" y="1420286"/>
                  <a:pt x="1209420" y="1413727"/>
                  <a:pt x="1205693" y="1410000"/>
                </a:cubicBezTo>
                <a:cubicBezTo>
                  <a:pt x="1201966" y="1406273"/>
                  <a:pt x="1195692" y="1406667"/>
                  <a:pt x="1190692" y="1405000"/>
                </a:cubicBezTo>
                <a:cubicBezTo>
                  <a:pt x="1180692" y="1398333"/>
                  <a:pt x="1166066" y="1395750"/>
                  <a:pt x="1160691" y="1385000"/>
                </a:cubicBezTo>
                <a:cubicBezTo>
                  <a:pt x="1157358" y="1378333"/>
                  <a:pt x="1153308" y="1371979"/>
                  <a:pt x="1150691" y="1365000"/>
                </a:cubicBezTo>
                <a:cubicBezTo>
                  <a:pt x="1148278" y="1358566"/>
                  <a:pt x="1147579" y="1351607"/>
                  <a:pt x="1145691" y="1345000"/>
                </a:cubicBezTo>
                <a:cubicBezTo>
                  <a:pt x="1135441" y="1309125"/>
                  <a:pt x="1145856" y="1355827"/>
                  <a:pt x="1135691" y="1305000"/>
                </a:cubicBezTo>
                <a:cubicBezTo>
                  <a:pt x="1132357" y="1270000"/>
                  <a:pt x="1136808" y="1233354"/>
                  <a:pt x="1125690" y="1200000"/>
                </a:cubicBezTo>
                <a:cubicBezTo>
                  <a:pt x="1124023" y="1195000"/>
                  <a:pt x="1124417" y="1188727"/>
                  <a:pt x="1120690" y="1185000"/>
                </a:cubicBezTo>
                <a:cubicBezTo>
                  <a:pt x="1112191" y="1176502"/>
                  <a:pt x="1090689" y="1165000"/>
                  <a:pt x="1090689" y="1165000"/>
                </a:cubicBezTo>
                <a:cubicBezTo>
                  <a:pt x="1085991" y="1150905"/>
                  <a:pt x="1086011" y="1143512"/>
                  <a:pt x="1070689" y="1135000"/>
                </a:cubicBezTo>
                <a:cubicBezTo>
                  <a:pt x="1061474" y="1129881"/>
                  <a:pt x="1040688" y="1125000"/>
                  <a:pt x="1040688" y="1125000"/>
                </a:cubicBezTo>
                <a:cubicBezTo>
                  <a:pt x="1035688" y="1120000"/>
                  <a:pt x="1029610" y="1115883"/>
                  <a:pt x="1025688" y="1110000"/>
                </a:cubicBezTo>
                <a:cubicBezTo>
                  <a:pt x="995621" y="1064900"/>
                  <a:pt x="1050026" y="1127205"/>
                  <a:pt x="1010687" y="1080000"/>
                </a:cubicBezTo>
                <a:cubicBezTo>
                  <a:pt x="1006160" y="1074568"/>
                  <a:pt x="1000343" y="1070321"/>
                  <a:pt x="995687" y="1065000"/>
                </a:cubicBezTo>
                <a:cubicBezTo>
                  <a:pt x="988659" y="1056969"/>
                  <a:pt x="982714" y="1048031"/>
                  <a:pt x="975686" y="1040000"/>
                </a:cubicBezTo>
                <a:cubicBezTo>
                  <a:pt x="971030" y="1034679"/>
                  <a:pt x="965213" y="1030432"/>
                  <a:pt x="960686" y="1025000"/>
                </a:cubicBezTo>
                <a:cubicBezTo>
                  <a:pt x="921349" y="977795"/>
                  <a:pt x="975754" y="1040101"/>
                  <a:pt x="945685" y="995000"/>
                </a:cubicBezTo>
                <a:cubicBezTo>
                  <a:pt x="941763" y="989117"/>
                  <a:pt x="935685" y="985000"/>
                  <a:pt x="930685" y="980000"/>
                </a:cubicBezTo>
                <a:cubicBezTo>
                  <a:pt x="920188" y="948509"/>
                  <a:pt x="912009" y="937608"/>
                  <a:pt x="925685" y="900000"/>
                </a:cubicBezTo>
                <a:cubicBezTo>
                  <a:pt x="927486" y="895047"/>
                  <a:pt x="935685" y="896667"/>
                  <a:pt x="940685" y="895000"/>
                </a:cubicBezTo>
                <a:cubicBezTo>
                  <a:pt x="942639" y="891093"/>
                  <a:pt x="955686" y="867359"/>
                  <a:pt x="955686" y="860000"/>
                </a:cubicBezTo>
                <a:cubicBezTo>
                  <a:pt x="955686" y="844908"/>
                  <a:pt x="954347" y="829642"/>
                  <a:pt x="950686" y="815000"/>
                </a:cubicBezTo>
                <a:cubicBezTo>
                  <a:pt x="949228" y="809170"/>
                  <a:pt x="944019" y="805000"/>
                  <a:pt x="940685" y="800000"/>
                </a:cubicBezTo>
                <a:cubicBezTo>
                  <a:pt x="944019" y="760000"/>
                  <a:pt x="943175" y="719430"/>
                  <a:pt x="950686" y="680000"/>
                </a:cubicBezTo>
                <a:cubicBezTo>
                  <a:pt x="951810" y="674097"/>
                  <a:pt x="957999" y="689625"/>
                  <a:pt x="960686" y="695000"/>
                </a:cubicBezTo>
                <a:cubicBezTo>
                  <a:pt x="963043" y="699714"/>
                  <a:pt x="964238" y="704932"/>
                  <a:pt x="965686" y="710000"/>
                </a:cubicBezTo>
                <a:cubicBezTo>
                  <a:pt x="967574" y="716607"/>
                  <a:pt x="966874" y="724282"/>
                  <a:pt x="970686" y="730000"/>
                </a:cubicBezTo>
                <a:cubicBezTo>
                  <a:pt x="976225" y="738307"/>
                  <a:pt x="992131" y="742148"/>
                  <a:pt x="1000687" y="745000"/>
                </a:cubicBezTo>
                <a:cubicBezTo>
                  <a:pt x="997354" y="740000"/>
                  <a:pt x="996681" y="730428"/>
                  <a:pt x="990687" y="730000"/>
                </a:cubicBezTo>
                <a:cubicBezTo>
                  <a:pt x="970462" y="728555"/>
                  <a:pt x="949921" y="733588"/>
                  <a:pt x="930685" y="740000"/>
                </a:cubicBezTo>
                <a:cubicBezTo>
                  <a:pt x="918401" y="744095"/>
                  <a:pt x="913688" y="761996"/>
                  <a:pt x="905684" y="770000"/>
                </a:cubicBezTo>
                <a:cubicBezTo>
                  <a:pt x="901435" y="774249"/>
                  <a:pt x="895684" y="776667"/>
                  <a:pt x="890684" y="780000"/>
                </a:cubicBezTo>
                <a:cubicBezTo>
                  <a:pt x="877053" y="777728"/>
                  <a:pt x="852311" y="776627"/>
                  <a:pt x="840683" y="765000"/>
                </a:cubicBezTo>
                <a:cubicBezTo>
                  <a:pt x="832184" y="756502"/>
                  <a:pt x="827349" y="745000"/>
                  <a:pt x="820682" y="735000"/>
                </a:cubicBezTo>
                <a:cubicBezTo>
                  <a:pt x="808066" y="716076"/>
                  <a:pt x="814932" y="724250"/>
                  <a:pt x="800681" y="710000"/>
                </a:cubicBezTo>
                <a:cubicBezTo>
                  <a:pt x="791143" y="671850"/>
                  <a:pt x="782218" y="678078"/>
                  <a:pt x="800681" y="655000"/>
                </a:cubicBezTo>
                <a:cubicBezTo>
                  <a:pt x="803626" y="651319"/>
                  <a:pt x="807348" y="648333"/>
                  <a:pt x="810682" y="645000"/>
                </a:cubicBezTo>
                <a:cubicBezTo>
                  <a:pt x="802388" y="603529"/>
                  <a:pt x="810598" y="601589"/>
                  <a:pt x="735680" y="625000"/>
                </a:cubicBezTo>
                <a:cubicBezTo>
                  <a:pt x="728566" y="627223"/>
                  <a:pt x="729377" y="638528"/>
                  <a:pt x="725679" y="645000"/>
                </a:cubicBezTo>
                <a:cubicBezTo>
                  <a:pt x="722697" y="650217"/>
                  <a:pt x="718366" y="654625"/>
                  <a:pt x="715679" y="660000"/>
                </a:cubicBezTo>
                <a:cubicBezTo>
                  <a:pt x="713322" y="664714"/>
                  <a:pt x="713036" y="670286"/>
                  <a:pt x="710679" y="675000"/>
                </a:cubicBezTo>
                <a:cubicBezTo>
                  <a:pt x="707992" y="680375"/>
                  <a:pt x="703120" y="684509"/>
                  <a:pt x="700679" y="690000"/>
                </a:cubicBezTo>
                <a:cubicBezTo>
                  <a:pt x="696398" y="699632"/>
                  <a:pt x="694012" y="710000"/>
                  <a:pt x="690678" y="720000"/>
                </a:cubicBezTo>
                <a:cubicBezTo>
                  <a:pt x="689011" y="725000"/>
                  <a:pt x="688970" y="730884"/>
                  <a:pt x="685678" y="735000"/>
                </a:cubicBezTo>
                <a:cubicBezTo>
                  <a:pt x="679011" y="743333"/>
                  <a:pt x="673610" y="752861"/>
                  <a:pt x="665678" y="760000"/>
                </a:cubicBezTo>
                <a:cubicBezTo>
                  <a:pt x="656744" y="768040"/>
                  <a:pt x="635677" y="780000"/>
                  <a:pt x="635677" y="780000"/>
                </a:cubicBezTo>
                <a:cubicBezTo>
                  <a:pt x="581297" y="777138"/>
                  <a:pt x="558224" y="792125"/>
                  <a:pt x="525674" y="765000"/>
                </a:cubicBezTo>
                <a:cubicBezTo>
                  <a:pt x="520242" y="760473"/>
                  <a:pt x="514917" y="755657"/>
                  <a:pt x="510674" y="750000"/>
                </a:cubicBezTo>
                <a:cubicBezTo>
                  <a:pt x="492919" y="726328"/>
                  <a:pt x="498769" y="731049"/>
                  <a:pt x="490673" y="710000"/>
                </a:cubicBezTo>
                <a:cubicBezTo>
                  <a:pt x="484229" y="693246"/>
                  <a:pt x="476349" y="677030"/>
                  <a:pt x="470672" y="660000"/>
                </a:cubicBezTo>
                <a:lnTo>
                  <a:pt x="460672" y="630000"/>
                </a:lnTo>
                <a:cubicBezTo>
                  <a:pt x="464005" y="623333"/>
                  <a:pt x="465401" y="615270"/>
                  <a:pt x="470672" y="610000"/>
                </a:cubicBezTo>
                <a:cubicBezTo>
                  <a:pt x="479171" y="601502"/>
                  <a:pt x="500673" y="590000"/>
                  <a:pt x="500673" y="590000"/>
                </a:cubicBezTo>
                <a:cubicBezTo>
                  <a:pt x="504007" y="585000"/>
                  <a:pt x="505981" y="578754"/>
                  <a:pt x="510674" y="575000"/>
                </a:cubicBezTo>
                <a:cubicBezTo>
                  <a:pt x="514790" y="571708"/>
                  <a:pt x="521947" y="573727"/>
                  <a:pt x="525674" y="570000"/>
                </a:cubicBezTo>
                <a:cubicBezTo>
                  <a:pt x="529401" y="566273"/>
                  <a:pt x="528317" y="559714"/>
                  <a:pt x="530674" y="555000"/>
                </a:cubicBezTo>
                <a:cubicBezTo>
                  <a:pt x="533361" y="549625"/>
                  <a:pt x="537341" y="545000"/>
                  <a:pt x="540674" y="540000"/>
                </a:cubicBezTo>
                <a:cubicBezTo>
                  <a:pt x="537341" y="535000"/>
                  <a:pt x="533041" y="530523"/>
                  <a:pt x="530674" y="525000"/>
                </a:cubicBezTo>
                <a:cubicBezTo>
                  <a:pt x="529845" y="523066"/>
                  <a:pt x="523668" y="493742"/>
                  <a:pt x="520674" y="490000"/>
                </a:cubicBezTo>
                <a:cubicBezTo>
                  <a:pt x="516920" y="485307"/>
                  <a:pt x="510673" y="483333"/>
                  <a:pt x="505673" y="480000"/>
                </a:cubicBezTo>
                <a:cubicBezTo>
                  <a:pt x="452057" y="515744"/>
                  <a:pt x="487671" y="500706"/>
                  <a:pt x="390670" y="495000"/>
                </a:cubicBezTo>
                <a:cubicBezTo>
                  <a:pt x="382337" y="493333"/>
                  <a:pt x="373810" y="492442"/>
                  <a:pt x="365670" y="490000"/>
                </a:cubicBezTo>
                <a:cubicBezTo>
                  <a:pt x="354391" y="486617"/>
                  <a:pt x="331554" y="476220"/>
                  <a:pt x="320668" y="470000"/>
                </a:cubicBezTo>
                <a:cubicBezTo>
                  <a:pt x="315450" y="467019"/>
                  <a:pt x="310668" y="463333"/>
                  <a:pt x="305668" y="460000"/>
                </a:cubicBezTo>
                <a:cubicBezTo>
                  <a:pt x="293779" y="424334"/>
                  <a:pt x="310637" y="467453"/>
                  <a:pt x="285667" y="430000"/>
                </a:cubicBezTo>
                <a:cubicBezTo>
                  <a:pt x="270428" y="407143"/>
                  <a:pt x="294239" y="419524"/>
                  <a:pt x="265667" y="410000"/>
                </a:cubicBezTo>
                <a:cubicBezTo>
                  <a:pt x="232938" y="420909"/>
                  <a:pt x="265060" y="405758"/>
                  <a:pt x="245666" y="430000"/>
                </a:cubicBezTo>
                <a:cubicBezTo>
                  <a:pt x="237033" y="440791"/>
                  <a:pt x="222675" y="441998"/>
                  <a:pt x="210665" y="445000"/>
                </a:cubicBezTo>
                <a:cubicBezTo>
                  <a:pt x="207332" y="450000"/>
                  <a:pt x="205761" y="456815"/>
                  <a:pt x="200665" y="460000"/>
                </a:cubicBezTo>
                <a:cubicBezTo>
                  <a:pt x="191726" y="465587"/>
                  <a:pt x="170664" y="470000"/>
                  <a:pt x="170664" y="470000"/>
                </a:cubicBezTo>
                <a:cubicBezTo>
                  <a:pt x="159587" y="468418"/>
                  <a:pt x="130237" y="469361"/>
                  <a:pt x="120663" y="455000"/>
                </a:cubicBezTo>
                <a:cubicBezTo>
                  <a:pt x="116851" y="449282"/>
                  <a:pt x="117011" y="441738"/>
                  <a:pt x="115663" y="435000"/>
                </a:cubicBezTo>
                <a:cubicBezTo>
                  <a:pt x="114401" y="428692"/>
                  <a:pt x="108347" y="388053"/>
                  <a:pt x="105662" y="380000"/>
                </a:cubicBezTo>
                <a:cubicBezTo>
                  <a:pt x="103305" y="372929"/>
                  <a:pt x="102681" y="362507"/>
                  <a:pt x="95662" y="360000"/>
                </a:cubicBezTo>
                <a:cubicBezTo>
                  <a:pt x="76762" y="353250"/>
                  <a:pt x="55661" y="356667"/>
                  <a:pt x="35661" y="355000"/>
                </a:cubicBezTo>
                <a:cubicBezTo>
                  <a:pt x="33994" y="350000"/>
                  <a:pt x="33220" y="344607"/>
                  <a:pt x="30660" y="340000"/>
                </a:cubicBezTo>
                <a:cubicBezTo>
                  <a:pt x="9595" y="302084"/>
                  <a:pt x="13646" y="322950"/>
                  <a:pt x="5660" y="295000"/>
                </a:cubicBezTo>
                <a:cubicBezTo>
                  <a:pt x="3772" y="288393"/>
                  <a:pt x="846" y="281869"/>
                  <a:pt x="660" y="275000"/>
                </a:cubicBezTo>
                <a:cubicBezTo>
                  <a:pt x="-826" y="220020"/>
                  <a:pt x="660" y="165000"/>
                  <a:pt x="660" y="110000"/>
                </a:cubicBezTo>
                <a:lnTo>
                  <a:pt x="5660" y="170000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2"/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organisation originale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centres de référence, 4 centres correspondants</a:t>
            </a:r>
          </a:p>
          <a:p>
            <a:pPr lvl="1"/>
            <a:r>
              <a:rPr lang="fr-FR" b="1" dirty="0" smtClean="0"/>
              <a:t>Rennes</a:t>
            </a:r>
          </a:p>
          <a:p>
            <a:pPr lvl="2"/>
            <a:r>
              <a:rPr lang="fr-FR" dirty="0" smtClean="0"/>
              <a:t>Angers et Brest</a:t>
            </a:r>
          </a:p>
          <a:p>
            <a:pPr lvl="1"/>
            <a:r>
              <a:rPr lang="fr-FR" b="1" dirty="0" smtClean="0"/>
              <a:t>Tours</a:t>
            </a:r>
          </a:p>
          <a:p>
            <a:pPr lvl="2"/>
            <a:r>
              <a:rPr lang="fr-FR" dirty="0" smtClean="0"/>
              <a:t>Poitiers en Nantes</a:t>
            </a:r>
          </a:p>
          <a:p>
            <a:r>
              <a:rPr lang="fr-FR" dirty="0" smtClean="0"/>
              <a:t>Des fonds gérés en commun</a:t>
            </a:r>
          </a:p>
          <a:p>
            <a:r>
              <a:rPr lang="fr-FR" dirty="0" smtClean="0"/>
              <a:t>Une présidence tournante des conseils scientifiques et de conseils de gestion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seul objectif </a:t>
            </a:r>
            <a:r>
              <a:rPr lang="fr-FR" b="1" dirty="0" smtClean="0"/>
              <a:t>final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034" y="2552700"/>
            <a:ext cx="7884189" cy="20108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disparition des infections</a:t>
            </a:r>
            <a:b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ostéo-articulaires complexes !</a:t>
            </a:r>
          </a:p>
          <a:p>
            <a:pPr marL="0" indent="0" algn="ctr">
              <a:buNone/>
            </a:pPr>
            <a:endParaRPr lang="fr-F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4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09700"/>
            <a:ext cx="6858000" cy="392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site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Une unité dédiée à l’infection orthopédique</a:t>
            </a:r>
          </a:p>
          <a:p>
            <a:r>
              <a:rPr lang="fr-FR" sz="1800" dirty="0" smtClean="0"/>
              <a:t>Des RCP deux fois par semaine</a:t>
            </a:r>
          </a:p>
          <a:p>
            <a:pPr lvl="1"/>
            <a:r>
              <a:rPr lang="fr-FR" sz="1600" dirty="0" smtClean="0"/>
              <a:t>Base de donnée nationale</a:t>
            </a:r>
          </a:p>
          <a:p>
            <a:r>
              <a:rPr lang="fr-FR" sz="1800" dirty="0" smtClean="0"/>
              <a:t>Un hôpital de jour avec radiologie interventionnelle</a:t>
            </a:r>
          </a:p>
          <a:p>
            <a:pPr lvl="1"/>
            <a:r>
              <a:rPr lang="fr-FR" sz="1600" dirty="0" smtClean="0"/>
              <a:t>Capable d’absorber du « non programmé »</a:t>
            </a:r>
          </a:p>
          <a:p>
            <a:r>
              <a:rPr lang="fr-FR" sz="1800" dirty="0" smtClean="0"/>
              <a:t>L’organisation de la prise en charge à domicile pour les antibiothérapies parentérales prolongées</a:t>
            </a:r>
          </a:p>
          <a:p>
            <a:r>
              <a:rPr lang="fr-FR" sz="1800" dirty="0" smtClean="0"/>
              <a:t>Un suivi infectiologique pendant et après l’antibiothérapie</a:t>
            </a:r>
          </a:p>
          <a:p>
            <a:r>
              <a:rPr lang="fr-FR" sz="1800" dirty="0" smtClean="0"/>
              <a:t>Une ligne téléphonique médicale </a:t>
            </a:r>
            <a:r>
              <a:rPr lang="fr-FR" sz="1800" dirty="0" err="1" smtClean="0"/>
              <a:t>séniorisée</a:t>
            </a:r>
            <a:r>
              <a:rPr lang="fr-FR" sz="1800" dirty="0" smtClean="0"/>
              <a:t> (assez) rapide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409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arthrites sans matériel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7625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r>
              <a:rPr lang="fr-FR">
                <a:latin typeface="Century Gothic" charset="0"/>
              </a:rPr>
              <a:t>Mieux prendre en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4755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927100" y="941388"/>
            <a:ext cx="7988300" cy="3238500"/>
          </a:xfrm>
        </p:spPr>
      </p:sp>
      <p:pic>
        <p:nvPicPr>
          <p:cNvPr id="5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1377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Antibiothérapie</a:t>
            </a:r>
          </a:p>
        </p:txBody>
      </p:sp>
      <p:sp>
        <p:nvSpPr>
          <p:cNvPr id="75778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entury Gothic" charset="0"/>
              </a:rPr>
              <a:t>Meilleure </a:t>
            </a:r>
            <a:r>
              <a:rPr lang="fr-FR" dirty="0">
                <a:latin typeface="Century Gothic" charset="0"/>
              </a:rPr>
              <a:t>utilisation</a:t>
            </a:r>
          </a:p>
          <a:p>
            <a:pPr lvl="1"/>
            <a:r>
              <a:rPr lang="fr-FR" dirty="0">
                <a:latin typeface="Century Gothic" charset="0"/>
              </a:rPr>
              <a:t>Perfusion continue</a:t>
            </a:r>
          </a:p>
          <a:p>
            <a:pPr lvl="1"/>
            <a:r>
              <a:rPr lang="fr-FR" dirty="0">
                <a:latin typeface="Century Gothic" charset="0"/>
              </a:rPr>
              <a:t>Dosages sanguins</a:t>
            </a:r>
          </a:p>
          <a:p>
            <a:pPr lvl="1"/>
            <a:r>
              <a:rPr lang="fr-FR" dirty="0">
                <a:latin typeface="Century Gothic" charset="0"/>
              </a:rPr>
              <a:t>Relai per os précoce</a:t>
            </a:r>
          </a:p>
          <a:p>
            <a:r>
              <a:rPr lang="fr-FR" dirty="0">
                <a:latin typeface="Century Gothic" charset="0"/>
              </a:rPr>
              <a:t>« Nouvelles » molécules</a:t>
            </a:r>
          </a:p>
          <a:p>
            <a:pPr lvl="1"/>
            <a:r>
              <a:rPr lang="fr-FR" dirty="0" err="1">
                <a:latin typeface="Century Gothic" charset="0"/>
              </a:rPr>
              <a:t>Linézolide</a:t>
            </a:r>
            <a:endParaRPr lang="fr-FR" dirty="0">
              <a:latin typeface="Century Gothic" charset="0"/>
            </a:endParaRPr>
          </a:p>
          <a:p>
            <a:pPr lvl="1"/>
            <a:r>
              <a:rPr lang="fr-FR" dirty="0" err="1">
                <a:latin typeface="Century Gothic" charset="0"/>
              </a:rPr>
              <a:t>Daptomycine</a:t>
            </a:r>
            <a:endParaRPr lang="fr-FR" dirty="0">
              <a:latin typeface="Century Gothic" charset="0"/>
            </a:endParaRPr>
          </a:p>
          <a:p>
            <a:pPr lvl="1"/>
            <a:r>
              <a:rPr lang="fr-FR" dirty="0" err="1">
                <a:latin typeface="Century Gothic" charset="0"/>
              </a:rPr>
              <a:t>Ceftaroline</a:t>
            </a:r>
            <a:endParaRPr lang="fr-FR" dirty="0">
              <a:latin typeface="Century Gothic" charset="0"/>
            </a:endParaRPr>
          </a:p>
        </p:txBody>
      </p:sp>
      <p:sp>
        <p:nvSpPr>
          <p:cNvPr id="75779" name="ZoneTexte 6"/>
          <p:cNvSpPr txBox="1">
            <a:spLocks noChangeArrowheads="1"/>
          </p:cNvSpPr>
          <p:nvPr/>
        </p:nvSpPr>
        <p:spPr bwMode="auto">
          <a:xfrm>
            <a:off x="-274638" y="2603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la base reste inchangée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Bonne pénétration osseuse</a:t>
            </a:r>
          </a:p>
          <a:p>
            <a:pPr lvl="1"/>
            <a:r>
              <a:rPr lang="fr-FR" sz="1600" dirty="0" smtClean="0"/>
              <a:t>Ex : Rifampicine et Quinolones</a:t>
            </a:r>
          </a:p>
          <a:p>
            <a:r>
              <a:rPr lang="fr-FR" sz="1800" dirty="0" smtClean="0"/>
              <a:t>En association quand c’est nécessaire</a:t>
            </a:r>
          </a:p>
          <a:p>
            <a:pPr lvl="1"/>
            <a:r>
              <a:rPr lang="fr-FR" sz="1600" dirty="0" smtClean="0"/>
              <a:t>Ex: Vancomycine et </a:t>
            </a:r>
            <a:r>
              <a:rPr lang="fr-FR" sz="1600" dirty="0" err="1" smtClean="0"/>
              <a:t>Fosfomycine</a:t>
            </a:r>
            <a:endParaRPr lang="fr-FR" sz="1600" dirty="0" smtClean="0"/>
          </a:p>
          <a:p>
            <a:r>
              <a:rPr lang="fr-FR" sz="1800" dirty="0" smtClean="0"/>
              <a:t>En relai per os dès que possible</a:t>
            </a:r>
          </a:p>
          <a:p>
            <a:pPr lvl="1"/>
            <a:r>
              <a:rPr lang="fr-FR" sz="1600" dirty="0" smtClean="0"/>
              <a:t>Guide de la voie d’administration : </a:t>
            </a:r>
            <a:r>
              <a:rPr lang="fr-FR" sz="1600" b="1" dirty="0" smtClean="0"/>
              <a:t>biodisponibilité</a:t>
            </a:r>
          </a:p>
          <a:p>
            <a:pPr lvl="1"/>
            <a:r>
              <a:rPr lang="fr-FR" sz="1600" dirty="0" smtClean="0"/>
              <a:t>Fin du dogme de « l’antibiothérapie IV pendant 6 semaines »</a:t>
            </a:r>
          </a:p>
          <a:p>
            <a:r>
              <a:rPr lang="fr-FR" sz="1800" dirty="0" smtClean="0"/>
              <a:t>En durée préprogrammée, schématiquement</a:t>
            </a:r>
          </a:p>
          <a:p>
            <a:pPr lvl="1"/>
            <a:r>
              <a:rPr lang="fr-FR" sz="1600" dirty="0" smtClean="0"/>
              <a:t>6 semaines si matériel changé ou retiré</a:t>
            </a:r>
          </a:p>
          <a:p>
            <a:pPr lvl="1"/>
            <a:r>
              <a:rPr lang="fr-FR" sz="1600" dirty="0" smtClean="0"/>
              <a:t>12 semaines si matériel laissé en place</a:t>
            </a:r>
          </a:p>
        </p:txBody>
      </p:sp>
    </p:spTree>
    <p:extLst>
      <p:ext uri="{BB962C8B-B14F-4D97-AF65-F5344CB8AC3E}">
        <p14:creationId xmlns:p14="http://schemas.microsoft.com/office/powerpoint/2010/main" val="11106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25" rIns="0" bIns="0" rtlCol="0">
            <a:noAutofit/>
          </a:bodyPr>
          <a:lstStyle/>
          <a:p>
            <a:pPr marL="1626370"/>
            <a:r>
              <a:rPr lang="fr-FR" sz="2900" b="1" dirty="0" smtClean="0">
                <a:latin typeface="Arial"/>
                <a:cs typeface="Arial"/>
              </a:rPr>
              <a:t>Posologies en général élevées</a:t>
            </a:r>
            <a:endParaRPr sz="29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36659"/>
              </p:ext>
            </p:extLst>
          </p:nvPr>
        </p:nvGraphicFramePr>
        <p:xfrm>
          <a:off x="457200" y="1638300"/>
          <a:ext cx="8229600" cy="3823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00"/>
                <a:gridCol w="2734519"/>
                <a:gridCol w="2341254"/>
                <a:gridCol w="1096427"/>
              </a:tblGrid>
              <a:tr h="694338">
                <a:tc>
                  <a:txBody>
                    <a:bodyPr/>
                    <a:lstStyle/>
                    <a:p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2284" marR="85090" indent="-416559">
                        <a:lnSpc>
                          <a:spcPct val="100000"/>
                        </a:lnSpc>
                      </a:pPr>
                      <a:r>
                        <a:rPr sz="1500" dirty="0" smtClean="0"/>
                        <a:t>Biodisponibili</a:t>
                      </a:r>
                      <a:r>
                        <a:rPr sz="1500" spc="25" dirty="0" smtClean="0"/>
                        <a:t>t</a:t>
                      </a:r>
                      <a:r>
                        <a:rPr sz="1500" spc="0" dirty="0" smtClean="0"/>
                        <a:t>é </a:t>
                      </a:r>
                      <a:r>
                        <a:rPr sz="1500" spc="-5" dirty="0" smtClean="0"/>
                        <a:t>oral</a:t>
                      </a:r>
                      <a:r>
                        <a:rPr sz="1500" spc="0" dirty="0" smtClean="0"/>
                        <a:t>e</a:t>
                      </a:r>
                      <a:r>
                        <a:rPr lang="fr-FR" sz="1500" spc="0" baseline="0" dirty="0" smtClean="0"/>
                        <a:t> </a:t>
                      </a:r>
                      <a:r>
                        <a:rPr sz="1500" spc="-5" dirty="0" smtClean="0"/>
                        <a:t>(</a:t>
                      </a:r>
                      <a:r>
                        <a:rPr sz="1500" spc="-5" dirty="0" smtClean="0"/>
                        <a:t>%)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795" marR="267335" indent="1270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Diffusion </a:t>
                      </a:r>
                      <a:r>
                        <a:rPr sz="1500" spc="-5" dirty="0" smtClean="0"/>
                        <a:t>tissulair</a:t>
                      </a:r>
                      <a:r>
                        <a:rPr lang="fr-FR" sz="1500" spc="-5" baseline="0" dirty="0" smtClean="0"/>
                        <a:t>e</a:t>
                      </a:r>
                      <a:r>
                        <a:rPr sz="1500" spc="0" dirty="0" smtClean="0"/>
                        <a:t>(%)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500" dirty="0" smtClean="0"/>
                        <a:t>Voie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7790"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sz="1500" spc="5" dirty="0" smtClean="0"/>
                        <a:t>Β</a:t>
                      </a:r>
                      <a:r>
                        <a:rPr lang="fr-FR" sz="1500" spc="5" dirty="0" smtClean="0"/>
                        <a:t>-</a:t>
                      </a:r>
                      <a:r>
                        <a:rPr sz="1500" spc="0" dirty="0" smtClean="0"/>
                        <a:t>lactamines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10-50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IV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5682"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sz="1500" dirty="0" smtClean="0"/>
                        <a:t>Quinolones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50-100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PO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7790"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sz="1500" dirty="0" smtClean="0"/>
                        <a:t>Glycopeptide</a:t>
                      </a:r>
                      <a:r>
                        <a:rPr lang="fr-FR" sz="1500" dirty="0" smtClean="0"/>
                        <a:t>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IV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6737"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sz="1500" dirty="0" smtClean="0"/>
                        <a:t>Rifampicine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90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PO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7790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500" dirty="0" smtClean="0"/>
                        <a:t>Cotrimoxazole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PO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5682"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</a:pPr>
                      <a:r>
                        <a:rPr sz="1500" dirty="0" smtClean="0"/>
                        <a:t>Aminosides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0-10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IV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47790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</a:pPr>
                      <a:r>
                        <a:rPr sz="1500" dirty="0" smtClean="0"/>
                        <a:t>Clindamycine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70-8</a:t>
                      </a:r>
                      <a:r>
                        <a:rPr sz="1500" spc="0" dirty="0" smtClean="0"/>
                        <a:t>0 ?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80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spc="-5" dirty="0" smtClean="0"/>
                        <a:t>PO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Linézolide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539750" y="1298575"/>
            <a:ext cx="8424863" cy="3119438"/>
          </a:xfrm>
        </p:spPr>
        <p:txBody>
          <a:bodyPr/>
          <a:lstStyle/>
          <a:p>
            <a:pPr>
              <a:defRPr/>
            </a:pPr>
            <a:r>
              <a:rPr lang="fr-FR" sz="1800" dirty="0" smtClean="0">
                <a:latin typeface="Arial" charset="0"/>
              </a:rPr>
              <a:t>Avantages</a:t>
            </a:r>
          </a:p>
          <a:p>
            <a:pPr lvl="1">
              <a:defRPr/>
            </a:pPr>
            <a:r>
              <a:rPr lang="fr-FR" sz="1600" dirty="0" smtClean="0">
                <a:latin typeface="Arial" charset="0"/>
                <a:cs typeface="ＭＳ Ｐゴシック" charset="0"/>
              </a:rPr>
              <a:t>Biodisponibilité, spectre, activité </a:t>
            </a:r>
            <a:r>
              <a:rPr lang="fr-FR" sz="1600" dirty="0" err="1" smtClean="0">
                <a:latin typeface="Arial" charset="0"/>
                <a:cs typeface="ＭＳ Ｐゴシック" charset="0"/>
              </a:rPr>
              <a:t>antitoxinique</a:t>
            </a:r>
            <a:r>
              <a:rPr lang="fr-FR" sz="1600" dirty="0" smtClean="0">
                <a:latin typeface="Arial" charset="0"/>
                <a:cs typeface="ＭＳ Ｐゴシック" charset="0"/>
              </a:rPr>
              <a:t>, diffusion</a:t>
            </a:r>
          </a:p>
          <a:p>
            <a:pPr>
              <a:defRPr/>
            </a:pPr>
            <a:r>
              <a:rPr lang="fr-FR" sz="1800" dirty="0" smtClean="0">
                <a:latin typeface="Arial" charset="0"/>
              </a:rPr>
              <a:t>Efficacité </a:t>
            </a:r>
            <a:r>
              <a:rPr lang="fr-FR" sz="1800" dirty="0">
                <a:latin typeface="Arial" charset="0"/>
              </a:rPr>
              <a:t>variable</a:t>
            </a:r>
          </a:p>
          <a:p>
            <a:pPr lvl="1">
              <a:defRPr/>
            </a:pPr>
            <a:r>
              <a:rPr lang="fr-FR" sz="1600" dirty="0">
                <a:latin typeface="Arial" charset="0"/>
              </a:rPr>
              <a:t>Modèle animal</a:t>
            </a:r>
          </a:p>
          <a:p>
            <a:pPr lvl="2">
              <a:defRPr/>
            </a:pPr>
            <a:r>
              <a:rPr lang="fr-FR" sz="1400" dirty="0">
                <a:latin typeface="Arial" charset="0"/>
              </a:rPr>
              <a:t>Plutôt mieux que vancomycine en association à la </a:t>
            </a:r>
            <a:r>
              <a:rPr lang="fr-FR" sz="1400" dirty="0" smtClean="0">
                <a:latin typeface="Arial" charset="0"/>
              </a:rPr>
              <a:t>rifampicine</a:t>
            </a:r>
            <a:r>
              <a:rPr lang="fr-FR" sz="1400" baseline="30000" dirty="0" smtClean="0">
                <a:latin typeface="Arial" charset="0"/>
              </a:rPr>
              <a:t>1</a:t>
            </a:r>
          </a:p>
          <a:p>
            <a:pPr lvl="1">
              <a:defRPr/>
            </a:pPr>
            <a:r>
              <a:rPr lang="fr-FR" sz="1600" dirty="0" smtClean="0">
                <a:latin typeface="Arial" charset="0"/>
              </a:rPr>
              <a:t>Effet sur le biofilm (</a:t>
            </a:r>
            <a:r>
              <a:rPr lang="fr-FR" sz="1600" i="1" dirty="0" smtClean="0">
                <a:latin typeface="Arial" charset="0"/>
              </a:rPr>
              <a:t>E. </a:t>
            </a:r>
            <a:r>
              <a:rPr lang="fr-FR" sz="1600" i="1" dirty="0" err="1" smtClean="0">
                <a:latin typeface="Arial" charset="0"/>
              </a:rPr>
              <a:t>faecalis</a:t>
            </a:r>
            <a:r>
              <a:rPr lang="fr-FR" sz="1600" dirty="0" smtClean="0">
                <a:latin typeface="Arial" charset="0"/>
              </a:rPr>
              <a:t>)</a:t>
            </a:r>
            <a:endParaRPr lang="fr-FR" sz="1600" i="1" dirty="0">
              <a:latin typeface="Arial" charset="0"/>
            </a:endParaRPr>
          </a:p>
          <a:p>
            <a:pPr lvl="1">
              <a:defRPr/>
            </a:pPr>
            <a:r>
              <a:rPr lang="fr-FR" sz="1600" dirty="0">
                <a:latin typeface="Arial" charset="0"/>
              </a:rPr>
              <a:t>Souvent 80-90% </a:t>
            </a:r>
            <a:r>
              <a:rPr lang="fr-FR" sz="1600" dirty="0" smtClean="0">
                <a:latin typeface="Arial" charset="0"/>
              </a:rPr>
              <a:t>d’efficacité, séries rétrospectives </a:t>
            </a:r>
            <a:r>
              <a:rPr lang="fr-FR" sz="1600" dirty="0">
                <a:latin typeface="Arial" charset="0"/>
              </a:rPr>
              <a:t>chez l’Homme</a:t>
            </a:r>
            <a:r>
              <a:rPr lang="fr-FR" sz="1600" baseline="30000" dirty="0">
                <a:latin typeface="Arial" charset="0"/>
              </a:rPr>
              <a:t>2</a:t>
            </a:r>
            <a:endParaRPr lang="fr-FR" sz="1600" dirty="0">
              <a:latin typeface="Arial" charset="0"/>
            </a:endParaRP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  <a:defRPr/>
            </a:pPr>
            <a:r>
              <a:rPr lang="fr-FR" dirty="0">
                <a:latin typeface="Arial" charset="0"/>
                <a:cs typeface="ＭＳ Ｐゴシック" charset="0"/>
              </a:rPr>
              <a:t>Tolérance</a:t>
            </a:r>
            <a:r>
              <a:rPr lang="fr-FR" baseline="30000" dirty="0">
                <a:latin typeface="Arial" charset="0"/>
                <a:cs typeface="ＭＳ Ｐゴシック" charset="0"/>
              </a:rPr>
              <a:t>2</a:t>
            </a:r>
          </a:p>
          <a:p>
            <a:pPr lvl="1">
              <a:defRPr/>
            </a:pPr>
            <a:r>
              <a:rPr lang="fr-FR" sz="1600" dirty="0" smtClean="0">
                <a:latin typeface="Arial" charset="0"/>
              </a:rPr>
              <a:t>Reste l’essentiel du problème (durée d’utilisation +++)</a:t>
            </a:r>
          </a:p>
          <a:p>
            <a:pPr lvl="1">
              <a:defRPr/>
            </a:pPr>
            <a:r>
              <a:rPr lang="fr-FR" sz="1600" dirty="0" smtClean="0">
                <a:latin typeface="Arial" charset="0"/>
              </a:rPr>
              <a:t>Améliorée </a:t>
            </a:r>
            <a:r>
              <a:rPr lang="fr-FR" sz="1600" dirty="0">
                <a:latin typeface="Arial" charset="0"/>
              </a:rPr>
              <a:t>par la rifampicine</a:t>
            </a:r>
          </a:p>
          <a:p>
            <a:pPr lvl="1">
              <a:defRPr/>
            </a:pPr>
            <a:r>
              <a:rPr lang="fr-FR" sz="1600" dirty="0" smtClean="0">
                <a:latin typeface="Arial" charset="0"/>
              </a:rPr>
              <a:t>Anémie </a:t>
            </a:r>
            <a:r>
              <a:rPr lang="fr-FR" sz="1600" dirty="0">
                <a:latin typeface="Arial" charset="0"/>
              </a:rPr>
              <a:t>30%, thrombopénie 49%, neuropathie 10%</a:t>
            </a:r>
          </a:p>
          <a:p>
            <a:pPr>
              <a:defRPr/>
            </a:pPr>
            <a:endParaRPr lang="fr-FR" sz="1800" dirty="0">
              <a:latin typeface="Arial" charset="0"/>
            </a:endParaRPr>
          </a:p>
        </p:txBody>
      </p:sp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990600" y="5491163"/>
            <a:ext cx="6121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050" baseline="30000" dirty="0"/>
              <a:t>1 </a:t>
            </a:r>
            <a:r>
              <a:rPr lang="fr-FR" sz="1050" dirty="0" err="1"/>
              <a:t>Vergidis</a:t>
            </a:r>
            <a:r>
              <a:rPr lang="fr-FR" sz="1050" dirty="0"/>
              <a:t> et al. AAC 20111, 55:</a:t>
            </a:r>
            <a:r>
              <a:rPr lang="fr-FR" sz="1050" dirty="0" smtClean="0"/>
              <a:t>1182.</a:t>
            </a:r>
            <a:r>
              <a:rPr lang="fr-FR" sz="1050" baseline="30000" dirty="0"/>
              <a:t> </a:t>
            </a:r>
            <a:r>
              <a:rPr lang="fr-FR" sz="1050" baseline="30000" dirty="0" smtClean="0"/>
              <a:t>2</a:t>
            </a:r>
            <a:r>
              <a:rPr lang="fr-FR" sz="1050" dirty="0" smtClean="0"/>
              <a:t> </a:t>
            </a:r>
            <a:r>
              <a:rPr lang="fr-FR" sz="1050" dirty="0" err="1"/>
              <a:t>Legout</a:t>
            </a:r>
            <a:r>
              <a:rPr lang="fr-FR" sz="1050" dirty="0"/>
              <a:t> et al. JAC 2010, 65:2224.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10400" y="4914900"/>
            <a:ext cx="1752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 </a:t>
            </a:r>
            <a:r>
              <a:rPr lang="fr-FR" dirty="0" err="1" smtClean="0"/>
              <a:t>cp</a:t>
            </a:r>
            <a:r>
              <a:rPr lang="fr-FR" dirty="0" smtClean="0"/>
              <a:t> = 60 €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Données expérimentales ceftaroline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60" b="-11560"/>
          <a:stretch>
            <a:fillRect/>
          </a:stretch>
        </p:blipFill>
        <p:spPr>
          <a:xfrm>
            <a:off x="1042988" y="1417638"/>
            <a:ext cx="6923087" cy="30591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33500"/>
            <a:ext cx="7058025" cy="421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Bouée 1"/>
          <p:cNvSpPr/>
          <p:nvPr/>
        </p:nvSpPr>
        <p:spPr bwMode="auto">
          <a:xfrm>
            <a:off x="6324600" y="2705100"/>
            <a:ext cx="1943100" cy="1439863"/>
          </a:xfrm>
          <a:prstGeom prst="donut">
            <a:avLst>
              <a:gd name="adj" fmla="val 7063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</a:rPr>
              <a:t>Daptomycine</a:t>
            </a:r>
          </a:p>
        </p:txBody>
      </p:sp>
      <p:sp>
        <p:nvSpPr>
          <p:cNvPr id="78850" name="Espace réservé du contenu 2"/>
          <p:cNvSpPr>
            <a:spLocks noGrp="1"/>
          </p:cNvSpPr>
          <p:nvPr>
            <p:ph idx="1"/>
          </p:nvPr>
        </p:nvSpPr>
        <p:spPr>
          <a:xfrm>
            <a:off x="539750" y="1298575"/>
            <a:ext cx="8280400" cy="3298825"/>
          </a:xfrm>
        </p:spPr>
        <p:txBody>
          <a:bodyPr/>
          <a:lstStyle/>
          <a:p>
            <a:r>
              <a:rPr lang="fr-FR" sz="1800">
                <a:latin typeface="Arial" charset="0"/>
              </a:rPr>
              <a:t>Avantages</a:t>
            </a:r>
          </a:p>
          <a:p>
            <a:pPr lvl="1"/>
            <a:r>
              <a:rPr lang="fr-FR" sz="1600">
                <a:latin typeface="Arial" charset="0"/>
                <a:cs typeface="ＭＳ Ｐゴシック" charset="0"/>
              </a:rPr>
              <a:t>Spectre et bactéricidie</a:t>
            </a:r>
          </a:p>
          <a:p>
            <a:pPr lvl="2"/>
            <a:r>
              <a:rPr lang="fr-FR" sz="1400">
                <a:latin typeface="Arial" charset="0"/>
                <a:cs typeface="ＭＳ Ｐゴシック" charset="0"/>
              </a:rPr>
              <a:t>Modèle animal: e</a:t>
            </a:r>
            <a:r>
              <a:rPr lang="fr-FR" sz="1200">
                <a:latin typeface="Arial" charset="0"/>
              </a:rPr>
              <a:t>ffet positif ++ de la rifampicine</a:t>
            </a:r>
            <a:r>
              <a:rPr lang="fr-FR" sz="1200" baseline="30000">
                <a:latin typeface="Arial" charset="0"/>
              </a:rPr>
              <a:t>1</a:t>
            </a:r>
          </a:p>
          <a:p>
            <a:r>
              <a:rPr lang="fr-FR" sz="1800">
                <a:latin typeface="Arial" charset="0"/>
              </a:rPr>
              <a:t>Expérience chez l’Homme</a:t>
            </a:r>
          </a:p>
          <a:p>
            <a:pPr lvl="1"/>
            <a:r>
              <a:rPr lang="fr-FR" sz="1600">
                <a:latin typeface="Arial" charset="0"/>
              </a:rPr>
              <a:t>Cas cliniques +/- </a:t>
            </a:r>
            <a:r>
              <a:rPr lang="fr-FR" sz="1600" u="sng">
                <a:latin typeface="Arial" charset="0"/>
              </a:rPr>
              <a:t>groupés</a:t>
            </a:r>
            <a:r>
              <a:rPr lang="fr-FR" sz="1600" baseline="30000">
                <a:latin typeface="Arial" charset="0"/>
              </a:rPr>
              <a:t>2</a:t>
            </a:r>
            <a:endParaRPr lang="fr-FR" sz="1600">
              <a:latin typeface="Arial" charset="0"/>
            </a:endParaRPr>
          </a:p>
          <a:p>
            <a:pPr lvl="1"/>
            <a:r>
              <a:rPr lang="fr-FR" sz="1600">
                <a:latin typeface="Arial" charset="0"/>
              </a:rPr>
              <a:t>Cohorte rétrospective</a:t>
            </a:r>
            <a:r>
              <a:rPr lang="fr-FR" sz="1600" baseline="30000">
                <a:latin typeface="Arial" charset="0"/>
              </a:rPr>
              <a:t>3</a:t>
            </a:r>
            <a:r>
              <a:rPr lang="fr-FR" sz="1600">
                <a:latin typeface="Arial" charset="0"/>
              </a:rPr>
              <a:t> (Novartis)</a:t>
            </a:r>
          </a:p>
          <a:p>
            <a:r>
              <a:rPr lang="fr-FR" sz="1800">
                <a:latin typeface="Arial" charset="0"/>
              </a:rPr>
              <a:t>Efficacité comparative</a:t>
            </a:r>
          </a:p>
          <a:p>
            <a:pPr lvl="1"/>
            <a:r>
              <a:rPr lang="fr-FR" sz="1600">
                <a:latin typeface="Arial" charset="0"/>
              </a:rPr>
              <a:t>Globalement 70% « efficacité »</a:t>
            </a:r>
          </a:p>
          <a:p>
            <a:pPr lvl="1"/>
            <a:r>
              <a:rPr lang="fr-FR" sz="1600">
                <a:latin typeface="Arial" charset="0"/>
              </a:rPr>
              <a:t>Plutôt supérieur aux glycopeptides</a:t>
            </a:r>
          </a:p>
          <a:p>
            <a:r>
              <a:rPr lang="fr-FR" sz="1800">
                <a:latin typeface="Arial" charset="0"/>
              </a:rPr>
              <a:t>Tolérance (6 mg/kg/j)</a:t>
            </a:r>
          </a:p>
          <a:p>
            <a:pPr lvl="1"/>
            <a:r>
              <a:rPr lang="fr-FR" sz="1600">
                <a:latin typeface="Arial" charset="0"/>
              </a:rPr>
              <a:t>Rhabdomyolyse (statines)</a:t>
            </a:r>
          </a:p>
          <a:p>
            <a:pPr lvl="1"/>
            <a:endParaRPr lang="fr-FR" sz="1600">
              <a:latin typeface="Arial" charset="0"/>
            </a:endParaRPr>
          </a:p>
          <a:p>
            <a:pPr lvl="1"/>
            <a:endParaRPr lang="fr-FR" sz="1600">
              <a:latin typeface="Arial" charset="0"/>
            </a:endParaRPr>
          </a:p>
          <a:p>
            <a:pPr lvl="1"/>
            <a:endParaRPr lang="fr-FR" sz="1600">
              <a:latin typeface="Arial" charset="0"/>
            </a:endParaRPr>
          </a:p>
        </p:txBody>
      </p:sp>
      <p:sp>
        <p:nvSpPr>
          <p:cNvPr id="78851" name="ZoneTexte 4"/>
          <p:cNvSpPr txBox="1">
            <a:spLocks noChangeArrowheads="1"/>
          </p:cNvSpPr>
          <p:nvPr/>
        </p:nvSpPr>
        <p:spPr bwMode="auto">
          <a:xfrm>
            <a:off x="609600" y="5505450"/>
            <a:ext cx="807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baseline="30000"/>
              <a:t>1  </a:t>
            </a:r>
            <a:r>
              <a:rPr lang="fr-FR" sz="900"/>
              <a:t>A. Saleh-Mghir et al. AAC 2011, 55:4589 </a:t>
            </a:r>
            <a:r>
              <a:rPr lang="fr-FR" sz="900" baseline="30000"/>
              <a:t> 2 </a:t>
            </a:r>
            <a:r>
              <a:rPr lang="fr-FR" sz="900"/>
              <a:t>DAK Rice et al. </a:t>
            </a:r>
            <a:r>
              <a:rPr lang="pt-BR" sz="900"/>
              <a:t>Arch Orthop Trauma Surg 2009, 129:1495</a:t>
            </a:r>
            <a:r>
              <a:rPr lang="fr-FR" sz="900"/>
              <a:t>  </a:t>
            </a:r>
            <a:r>
              <a:rPr lang="fr-FR" sz="900" baseline="30000"/>
              <a:t>3</a:t>
            </a:r>
            <a:r>
              <a:rPr lang="fr-FR" sz="900"/>
              <a:t> JA Crompton et al. J Chemother 2009, 21:414</a:t>
            </a:r>
          </a:p>
          <a:p>
            <a:pPr eaLnBrk="1" hangingPunct="1"/>
            <a:endParaRPr lang="fr-FR" sz="900" baseline="3000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" b="4397"/>
          <a:stretch/>
        </p:blipFill>
        <p:spPr bwMode="auto">
          <a:xfrm>
            <a:off x="395288" y="1897063"/>
            <a:ext cx="8280400" cy="18780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3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r>
              <a:rPr lang="fr-FR">
                <a:latin typeface="Century Gothic" charset="0"/>
              </a:rPr>
              <a:t>Des nouveautés diagnostiques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9875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927100" y="941388"/>
            <a:ext cx="7988300" cy="3238500"/>
          </a:xfrm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« Nouvelles » techniques</a:t>
            </a:r>
          </a:p>
        </p:txBody>
      </p:sp>
      <p:sp>
        <p:nvSpPr>
          <p:cNvPr id="49154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charset="0"/>
              </a:rPr>
              <a:t>Sonication</a:t>
            </a:r>
            <a:r>
              <a:rPr lang="fr-FR" baseline="30000" dirty="0">
                <a:latin typeface="Century Gothic" charset="0"/>
              </a:rPr>
              <a:t>1</a:t>
            </a:r>
          </a:p>
          <a:p>
            <a:pPr marL="0" indent="0">
              <a:buNone/>
            </a:pPr>
            <a:endParaRPr lang="fr-FR" baseline="30000" dirty="0">
              <a:latin typeface="Century Gothic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09700"/>
            <a:ext cx="3886200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85800" y="5484813"/>
            <a:ext cx="426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 baseline="30000">
                <a:solidFill>
                  <a:srgbClr val="2E2EDC"/>
                </a:solidFill>
              </a:rPr>
              <a:t>1 </a:t>
            </a:r>
            <a:r>
              <a:rPr lang="fr-FR" sz="900" b="1" i="1">
                <a:solidFill>
                  <a:srgbClr val="2E2EDC"/>
                </a:solidFill>
              </a:rPr>
              <a:t>Trampuz A et al et al. N Engl J Med 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 idx="4294967295"/>
          </p:nvPr>
        </p:nvSpPr>
        <p:spPr>
          <a:xfrm>
            <a:off x="1104" y="495300"/>
            <a:ext cx="8135937" cy="780521"/>
          </a:xfrm>
        </p:spPr>
        <p:txBody>
          <a:bodyPr/>
          <a:lstStyle/>
          <a:p>
            <a:pPr eaLnBrk="1" hangingPunct="1"/>
            <a:r>
              <a:rPr lang="fr-FR" sz="2400" dirty="0" smtClean="0"/>
              <a:t>Les prélèvements</a:t>
            </a:r>
            <a:br>
              <a:rPr lang="fr-FR" sz="2400" dirty="0" smtClean="0"/>
            </a:br>
            <a:r>
              <a:rPr lang="fr-FR" sz="2400" dirty="0" smtClean="0"/>
              <a:t>Technique de </a:t>
            </a:r>
            <a:r>
              <a:rPr lang="fr-FR" sz="2400" dirty="0" err="1" smtClean="0"/>
              <a:t>sonication</a:t>
            </a:r>
            <a:endParaRPr lang="fr-FR" sz="2400" dirty="0" smtClean="0"/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4649788" y="186532"/>
            <a:ext cx="1331912" cy="304271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2DE98D-C83C-4E21-8388-CC7D3454D952}" type="slidenum">
              <a:rPr lang="fr-FR" sz="1200">
                <a:solidFill>
                  <a:srgbClr val="FEFEFE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fr-FR" sz="1200">
              <a:solidFill>
                <a:srgbClr val="FEFEFE"/>
              </a:solidFill>
              <a:latin typeface="+mn-lt"/>
            </a:endParaRPr>
          </a:p>
        </p:txBody>
      </p:sp>
      <p:pic>
        <p:nvPicPr>
          <p:cNvPr id="23556" name="Picture 5" descr="http://rms.medhyg.ch/loadimg.php?FILE=RMS/RMS_230/RMS_230_2563/print_RMS_idPAS_D_ISBN_pu2009-46s_sa05_art05_img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90700"/>
            <a:ext cx="5334000" cy="270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88976" y="4769115"/>
            <a:ext cx="7921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Olivier Borens, François Nussbaumer, Rayan Baalbaki, Andrej Trampuz</a:t>
            </a:r>
          </a:p>
          <a:p>
            <a:r>
              <a:rPr lang="fr-FR" sz="1000" b="1"/>
              <a:t>Diagnostic et traitement des infections d’implants orthopédiques</a:t>
            </a:r>
          </a:p>
          <a:p>
            <a:r>
              <a:rPr lang="fr-FR" sz="1000"/>
              <a:t>Rev Med Suisse 2009;5:2563-2568</a:t>
            </a:r>
          </a:p>
        </p:txBody>
      </p:sp>
    </p:spTree>
    <p:extLst>
      <p:ext uri="{BB962C8B-B14F-4D97-AF65-F5344CB8AC3E}">
        <p14:creationId xmlns:p14="http://schemas.microsoft.com/office/powerpoint/2010/main" val="26465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545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Broyage</a:t>
            </a:r>
            <a:endParaRPr lang="fr-FR" dirty="0"/>
          </a:p>
        </p:txBody>
      </p:sp>
      <p:pic>
        <p:nvPicPr>
          <p:cNvPr id="5" name="Picture 4" descr="fix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34" r="-25034"/>
          <a:stretch>
            <a:fillRect/>
          </a:stretch>
        </p:blipFill>
        <p:spPr bwMode="auto">
          <a:xfrm>
            <a:off x="838200" y="1485900"/>
            <a:ext cx="7610475" cy="380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7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« Nouvelles » techniques</a:t>
            </a:r>
          </a:p>
        </p:txBody>
      </p:sp>
      <p:sp>
        <p:nvSpPr>
          <p:cNvPr id="49154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entury Gothic" charset="0"/>
              </a:rPr>
              <a:t>Biologie </a:t>
            </a:r>
            <a:r>
              <a:rPr lang="fr-FR" dirty="0">
                <a:latin typeface="Century Gothic" charset="0"/>
              </a:rPr>
              <a:t>moléculaire</a:t>
            </a:r>
          </a:p>
          <a:p>
            <a:pPr lvl="1"/>
            <a:r>
              <a:rPr lang="fr-FR" dirty="0" err="1">
                <a:latin typeface="Century Gothic" charset="0"/>
              </a:rPr>
              <a:t>Maldi</a:t>
            </a:r>
            <a:r>
              <a:rPr lang="fr-FR" dirty="0">
                <a:latin typeface="Century Gothic" charset="0"/>
              </a:rPr>
              <a:t> </a:t>
            </a:r>
            <a:r>
              <a:rPr lang="fr-FR" dirty="0" err="1">
                <a:latin typeface="Century Gothic" charset="0"/>
              </a:rPr>
              <a:t>Tof</a:t>
            </a:r>
            <a:endParaRPr lang="fr-FR" dirty="0">
              <a:latin typeface="Century Gothic" charset="0"/>
            </a:endParaRPr>
          </a:p>
          <a:p>
            <a:pPr lvl="1"/>
            <a:r>
              <a:rPr lang="fr-FR" dirty="0" err="1">
                <a:latin typeface="Century Gothic" charset="0"/>
              </a:rPr>
              <a:t>GenExpert</a:t>
            </a:r>
            <a:endParaRPr lang="fr-FR" dirty="0">
              <a:latin typeface="Century Gothic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333500"/>
            <a:ext cx="2819400" cy="422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81300"/>
            <a:ext cx="5232400" cy="267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7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de la biologie moléculaire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5800" y="1409700"/>
            <a:ext cx="8382000" cy="3805238"/>
          </a:xfrm>
        </p:spPr>
        <p:txBody>
          <a:bodyPr/>
          <a:lstStyle/>
          <a:p>
            <a:r>
              <a:rPr lang="fr-FR" sz="1600" dirty="0" smtClean="0"/>
              <a:t>PCR </a:t>
            </a:r>
            <a:r>
              <a:rPr lang="fr-FR" sz="1600" dirty="0"/>
              <a:t>ARN 16S </a:t>
            </a:r>
            <a:r>
              <a:rPr lang="fr-FR" sz="1600" dirty="0" smtClean="0"/>
              <a:t>r</a:t>
            </a:r>
          </a:p>
          <a:p>
            <a:pPr lvl="1"/>
            <a:r>
              <a:rPr lang="fr-FR" sz="1400" dirty="0" smtClean="0"/>
              <a:t>Pouvoir </a:t>
            </a:r>
            <a:r>
              <a:rPr lang="fr-FR" sz="1400" dirty="0"/>
              <a:t>de détecter potentiellement toutes les </a:t>
            </a:r>
            <a:r>
              <a:rPr lang="fr-FR" sz="1400" dirty="0" smtClean="0"/>
              <a:t>bactéries</a:t>
            </a:r>
          </a:p>
          <a:p>
            <a:pPr lvl="1"/>
            <a:r>
              <a:rPr lang="fr-FR" sz="1400" dirty="0" smtClean="0"/>
              <a:t>Identification </a:t>
            </a:r>
            <a:r>
              <a:rPr lang="fr-FR" sz="1400" dirty="0"/>
              <a:t>de nouvelles </a:t>
            </a:r>
            <a:r>
              <a:rPr lang="fr-FR" sz="1400" dirty="0" smtClean="0"/>
              <a:t>bactéries</a:t>
            </a:r>
          </a:p>
          <a:p>
            <a:pPr lvl="1"/>
            <a:r>
              <a:rPr lang="fr-FR" sz="1400" dirty="0" smtClean="0"/>
              <a:t>Patient </a:t>
            </a:r>
            <a:r>
              <a:rPr lang="fr-FR" sz="1400" dirty="0"/>
              <a:t>ayant déjà reçu des </a:t>
            </a:r>
            <a:r>
              <a:rPr lang="fr-FR" sz="1400" dirty="0" smtClean="0"/>
              <a:t>antibiotiques</a:t>
            </a:r>
          </a:p>
          <a:p>
            <a:pPr lvl="1"/>
            <a:r>
              <a:rPr lang="fr-FR" sz="1400" dirty="0" smtClean="0"/>
              <a:t>Bactéries </a:t>
            </a:r>
            <a:r>
              <a:rPr lang="fr-FR" sz="1400" dirty="0"/>
              <a:t>fastidieuses (</a:t>
            </a:r>
            <a:r>
              <a:rPr lang="fr-FR" sz="1400" i="1" dirty="0" err="1"/>
              <a:t>Finegoldia</a:t>
            </a:r>
            <a:r>
              <a:rPr lang="fr-FR" sz="1400" i="1" dirty="0"/>
              <a:t> magna, </a:t>
            </a:r>
            <a:r>
              <a:rPr lang="fr-FR" sz="1400" i="1" dirty="0" err="1"/>
              <a:t>Tropheryma</a:t>
            </a:r>
            <a:r>
              <a:rPr lang="fr-FR" sz="1400" i="1" dirty="0"/>
              <a:t> </a:t>
            </a:r>
            <a:r>
              <a:rPr lang="fr-FR" sz="1400" i="1" dirty="0" err="1"/>
              <a:t>whipplei</a:t>
            </a:r>
            <a:r>
              <a:rPr lang="fr-FR" sz="1400" i="1" dirty="0"/>
              <a:t>, </a:t>
            </a:r>
            <a:r>
              <a:rPr lang="fr-FR" sz="1400" i="1" dirty="0" err="1"/>
              <a:t>Granulicatella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Mise </a:t>
            </a:r>
            <a:r>
              <a:rPr lang="fr-FR" sz="1400" dirty="0"/>
              <a:t>en évidence de prélèvements </a:t>
            </a:r>
            <a:r>
              <a:rPr lang="fr-FR" sz="1400" dirty="0" err="1" smtClean="0"/>
              <a:t>polymicrobiens</a:t>
            </a:r>
            <a:endParaRPr lang="fr-FR" sz="1400" dirty="0" smtClean="0"/>
          </a:p>
          <a:p>
            <a:r>
              <a:rPr lang="fr-FR" sz="1600" dirty="0" smtClean="0"/>
              <a:t>PCR </a:t>
            </a:r>
            <a:r>
              <a:rPr lang="fr-FR" sz="1600" dirty="0"/>
              <a:t>temps réel </a:t>
            </a:r>
            <a:r>
              <a:rPr lang="fr-FR" sz="1600" dirty="0" smtClean="0"/>
              <a:t>spécifique</a:t>
            </a:r>
          </a:p>
          <a:p>
            <a:pPr lvl="1"/>
            <a:r>
              <a:rPr lang="fr-FR" sz="1400" dirty="0" smtClean="0"/>
              <a:t>Plus </a:t>
            </a:r>
            <a:r>
              <a:rPr lang="fr-FR" sz="1400" dirty="0"/>
              <a:t>sensible p/p à la PCR ARN 16S r et plus </a:t>
            </a:r>
            <a:r>
              <a:rPr lang="fr-FR" sz="1400" dirty="0" smtClean="0"/>
              <a:t>rapide</a:t>
            </a:r>
          </a:p>
          <a:p>
            <a:pPr lvl="1"/>
            <a:r>
              <a:rPr lang="fr-FR" sz="1400" dirty="0" smtClean="0"/>
              <a:t>Limites</a:t>
            </a:r>
            <a:endParaRPr lang="fr-FR" sz="1400" dirty="0"/>
          </a:p>
          <a:p>
            <a:pPr lvl="2"/>
            <a:r>
              <a:rPr lang="fr-FR" sz="1400" dirty="0"/>
              <a:t>Risques de contamination et de faux-positifs</a:t>
            </a:r>
          </a:p>
          <a:p>
            <a:pPr lvl="2"/>
            <a:r>
              <a:rPr lang="fr-FR" sz="1400" dirty="0"/>
              <a:t>Pas de données sur la sensibilité aux </a:t>
            </a:r>
            <a:r>
              <a:rPr lang="fr-FR" sz="1400" dirty="0" smtClean="0"/>
              <a:t>antibiotiques</a:t>
            </a:r>
          </a:p>
          <a:p>
            <a:pPr lvl="2"/>
            <a:r>
              <a:rPr lang="fr-FR" sz="1400" dirty="0" smtClean="0"/>
              <a:t>Coût </a:t>
            </a:r>
            <a:r>
              <a:rPr lang="fr-FR" sz="1400" dirty="0"/>
              <a:t>encore relativement </a:t>
            </a:r>
            <a:r>
              <a:rPr lang="fr-FR" sz="1400" dirty="0" smtClean="0"/>
              <a:t>élevé</a:t>
            </a:r>
          </a:p>
          <a:p>
            <a:pPr lvl="2"/>
            <a:r>
              <a:rPr lang="fr-FR" sz="1400" dirty="0" smtClean="0"/>
              <a:t>Pas </a:t>
            </a:r>
            <a:r>
              <a:rPr lang="fr-FR" sz="1400" dirty="0"/>
              <a:t>réalisé en routine dans la plupart des </a:t>
            </a:r>
            <a:r>
              <a:rPr lang="fr-FR" sz="1400" dirty="0" smtClean="0"/>
              <a:t>laboratoires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48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idx="1"/>
          </p:nvPr>
        </p:nvSpPr>
        <p:spPr>
          <a:xfrm>
            <a:off x="228600" y="190500"/>
            <a:ext cx="8915400" cy="4127500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800" b="1" dirty="0">
                <a:solidFill>
                  <a:srgbClr val="2E2EDC"/>
                </a:solidFill>
                <a:latin typeface="Arial" charset="0"/>
              </a:rPr>
              <a:t>Nouveautés 2013: l’ICAAC</a:t>
            </a:r>
            <a:endParaRPr lang="fr-FR" sz="2800" b="1" dirty="0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endParaRPr lang="fr-FR" sz="2800" b="1" dirty="0">
              <a:solidFill>
                <a:srgbClr val="2E2EDC"/>
              </a:solidFill>
              <a:latin typeface="Arial" charset="0"/>
            </a:endParaRPr>
          </a:p>
        </p:txBody>
      </p:sp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3276600" y="5143500"/>
            <a:ext cx="5638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Chaussade H et al. ICAAC 2013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Lora-Tamayo J et al. ICAAC 2013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50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4318000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800" b="1">
                <a:solidFill>
                  <a:srgbClr val="2E2EDC"/>
                </a:solidFill>
                <a:latin typeface="Arial" charset="0"/>
              </a:rPr>
              <a:t>Nouveautés 2013: l’ICAAC</a:t>
            </a:r>
            <a:endParaRPr lang="fr-FR" sz="2800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endParaRPr lang="fr-FR" sz="2800" b="1">
              <a:solidFill>
                <a:srgbClr val="2E2EDC"/>
              </a:solidFill>
              <a:latin typeface="Arial" charset="0"/>
            </a:endParaRPr>
          </a:p>
        </p:txBody>
      </p: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276600" y="5143500"/>
            <a:ext cx="5638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Chaussade H et al. ICAAC 2013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Lora-Tamayo J et al. ICAAC 2013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La recherche…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714500"/>
            <a:ext cx="6448425" cy="294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7" r="-3717"/>
          <a:stretch>
            <a:fillRect/>
          </a:stretch>
        </p:blipFill>
        <p:spPr>
          <a:xfrm>
            <a:off x="914400" y="1409700"/>
            <a:ext cx="7610475" cy="38052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95400" y="1638300"/>
            <a:ext cx="152400" cy="2242954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52600" y="2288515"/>
            <a:ext cx="152400" cy="1584355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33600" y="2644785"/>
            <a:ext cx="152400" cy="123646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29000" y="3467100"/>
            <a:ext cx="152400" cy="4112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97644" y="3592975"/>
            <a:ext cx="121955" cy="281328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Savoir se faire </a:t>
            </a:r>
            <a:r>
              <a:rPr lang="fr-FR" dirty="0" smtClean="0"/>
              <a:t>aider et s’entraider 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09886" y="2395835"/>
            <a:ext cx="732424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Prise en charge est une</a:t>
            </a:r>
            <a:b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cuisine complexe et </a:t>
            </a:r>
            <a:b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multidisciplinaire </a:t>
            </a: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fr-F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9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pour une image  9" descr="LogoCriogo format EPS.ep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55" b="-20155"/>
          <a:stretch>
            <a:fillRect/>
          </a:stretch>
        </p:blipFill>
        <p:spPr>
          <a:xfrm>
            <a:off x="1447800" y="342900"/>
            <a:ext cx="6083300" cy="2466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457200" y="27813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http://www.criogo.fr</a:t>
            </a:r>
            <a:r>
              <a:rPr lang="fr-FR" dirty="0" smtClean="0"/>
              <a:t> </a:t>
            </a:r>
          </a:p>
          <a:p>
            <a:r>
              <a:rPr lang="fr-FR" dirty="0" smtClean="0"/>
              <a:t>Secrétariat : Halima Campeaux - 02 99 28 92 66</a:t>
            </a:r>
          </a:p>
          <a:p>
            <a:r>
              <a:rPr lang="fr-FR" dirty="0" smtClean="0"/>
              <a:t>Avis infectieux : 06 16 73 15 12 ou 02 99 28 97 61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497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Agnès…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âgée de 32 ans, en pleine forme jusqu’à l’automne 2009</a:t>
            </a:r>
          </a:p>
          <a:p>
            <a:r>
              <a:rPr lang="fr-FR" dirty="0" smtClean="0"/>
              <a:t>Apparition </a:t>
            </a:r>
            <a:r>
              <a:rPr lang="fr-FR" dirty="0" smtClean="0"/>
              <a:t>progressive (2 mois) </a:t>
            </a:r>
            <a:r>
              <a:rPr lang="fr-FR" dirty="0" smtClean="0"/>
              <a:t>d’un épanchement du genou droit, sans fièvre, entrainant une impotence fonctionnelle</a:t>
            </a:r>
          </a:p>
          <a:p>
            <a:pPr lvl="1"/>
            <a:r>
              <a:rPr lang="fr-FR" dirty="0" smtClean="0"/>
              <a:t>CRP subnormale, NFS RAS</a:t>
            </a:r>
          </a:p>
          <a:p>
            <a:pPr lvl="1"/>
            <a:r>
              <a:rPr lang="fr-FR" dirty="0" smtClean="0"/>
              <a:t>Echo : </a:t>
            </a:r>
            <a:r>
              <a:rPr lang="fr-FR" dirty="0"/>
              <a:t>é</a:t>
            </a:r>
            <a:r>
              <a:rPr lang="fr-FR" dirty="0" smtClean="0"/>
              <a:t>panchement + petit épaississement synovial</a:t>
            </a:r>
          </a:p>
          <a:p>
            <a:pPr lvl="1"/>
            <a:r>
              <a:rPr lang="fr-FR" dirty="0" smtClean="0"/>
              <a:t>Ponction: </a:t>
            </a:r>
            <a:r>
              <a:rPr lang="fr-FR" dirty="0"/>
              <a:t>1</a:t>
            </a:r>
            <a:r>
              <a:rPr lang="fr-FR" dirty="0" smtClean="0"/>
              <a:t>6 </a:t>
            </a:r>
            <a:r>
              <a:rPr lang="fr-FR" dirty="0" smtClean="0"/>
              <a:t>000 leuco, prédominance PN, Gram et culture négatifs. Pas de cristaux.</a:t>
            </a:r>
          </a:p>
          <a:p>
            <a:pPr lvl="1"/>
            <a:endParaRPr lang="fr-FR" dirty="0"/>
          </a:p>
          <a:p>
            <a:pPr marL="349250" lvl="1" indent="0">
              <a:buNone/>
            </a:pPr>
            <a:r>
              <a:rPr lang="fr-FR" dirty="0" smtClean="0"/>
              <a:t>On est à trois mois d’évolution, q</a:t>
            </a:r>
            <a:r>
              <a:rPr lang="fr-FR" dirty="0" smtClean="0"/>
              <a:t>ue </a:t>
            </a:r>
            <a:r>
              <a:rPr lang="fr-FR" dirty="0" smtClean="0"/>
              <a:t>faites-vous 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5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Attente évolution clinique</a:t>
            </a:r>
          </a:p>
          <a:p>
            <a:pPr lvl="1"/>
            <a:r>
              <a:rPr lang="fr-FR" dirty="0" smtClean="0"/>
              <a:t>Majoration de l’épanchement et de l’impotence, inflammation articulaire </a:t>
            </a:r>
            <a:r>
              <a:rPr lang="fr-FR" dirty="0" smtClean="0"/>
              <a:t>(arthrite</a:t>
            </a:r>
            <a:r>
              <a:rPr lang="fr-FR" dirty="0" smtClean="0"/>
              <a:t>) et majoration de l’épaississement </a:t>
            </a:r>
            <a:r>
              <a:rPr lang="fr-FR" dirty="0" smtClean="0"/>
              <a:t>synovial </a:t>
            </a:r>
            <a:r>
              <a:rPr lang="fr-FR" sz="1100" i="1" dirty="0" smtClean="0"/>
              <a:t>(on est à 9 mois)</a:t>
            </a:r>
            <a:endParaRPr lang="fr-FR" sz="1100" i="1" dirty="0" smtClean="0"/>
          </a:p>
          <a:p>
            <a:pPr lvl="1"/>
            <a:r>
              <a:rPr lang="fr-FR" dirty="0" smtClean="0"/>
              <a:t>Synovectomie sous arthroscopie</a:t>
            </a:r>
          </a:p>
          <a:p>
            <a:pPr lvl="2"/>
            <a:r>
              <a:rPr lang="fr-FR" dirty="0" smtClean="0"/>
              <a:t>Résultats anapath en faveur plutôt d’un processus infectieux chronique, pas de granulome. Coloration de Gram  : rien; Coloration de Ziehl : </a:t>
            </a:r>
            <a:r>
              <a:rPr lang="fr-FR" dirty="0" smtClean="0"/>
              <a:t>rien; Culture </a:t>
            </a:r>
            <a:r>
              <a:rPr lang="fr-FR" dirty="0" smtClean="0"/>
              <a:t>: rien (y compris BK)</a:t>
            </a:r>
          </a:p>
          <a:p>
            <a:pPr lvl="2"/>
            <a:r>
              <a:rPr lang="fr-FR" dirty="0" smtClean="0"/>
              <a:t>Amélioration clinique transitoire</a:t>
            </a:r>
          </a:p>
          <a:p>
            <a:pPr lvl="1"/>
            <a:r>
              <a:rPr lang="fr-FR" dirty="0" smtClean="0"/>
              <a:t>Puis de nouveau majoration des signes deux mois plus </a:t>
            </a:r>
            <a:r>
              <a:rPr lang="fr-FR" dirty="0" smtClean="0"/>
              <a:t>tard </a:t>
            </a:r>
            <a:r>
              <a:rPr lang="fr-FR" sz="1200" i="1" dirty="0" smtClean="0"/>
              <a:t>(on est à 14 mois)</a:t>
            </a:r>
            <a:endParaRPr lang="fr-FR" sz="1200" i="1" dirty="0" smtClean="0"/>
          </a:p>
          <a:p>
            <a:pPr lvl="2"/>
            <a:r>
              <a:rPr lang="fr-FR" dirty="0" smtClean="0"/>
              <a:t>Synovectomie chirurgicale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8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416050"/>
            <a:ext cx="8039100" cy="3805238"/>
          </a:xfrm>
        </p:spPr>
        <p:txBody>
          <a:bodyPr/>
          <a:lstStyle/>
          <a:p>
            <a:r>
              <a:rPr lang="fr-FR" dirty="0" smtClean="0"/>
              <a:t>Patiente adressée à la consultation de MI après deux ponctions, une arthroscopie et une chirurgie </a:t>
            </a:r>
            <a:r>
              <a:rPr lang="fr-FR" sz="1400" i="1" dirty="0" smtClean="0"/>
              <a:t>(processus = 18 mois)</a:t>
            </a:r>
            <a:endParaRPr lang="fr-FR" i="1" dirty="0" smtClean="0"/>
          </a:p>
          <a:p>
            <a:pPr lvl="1"/>
            <a:r>
              <a:rPr lang="fr-FR" dirty="0" err="1" smtClean="0"/>
              <a:t>Pîqure</a:t>
            </a:r>
            <a:r>
              <a:rPr lang="fr-FR" dirty="0" smtClean="0"/>
              <a:t> de tiques ?</a:t>
            </a:r>
          </a:p>
          <a:p>
            <a:pPr lvl="2"/>
            <a:r>
              <a:rPr lang="fr-FR" dirty="0" smtClean="0"/>
              <a:t>Pas souvenirs</a:t>
            </a:r>
          </a:p>
          <a:p>
            <a:pPr lvl="1"/>
            <a:r>
              <a:rPr lang="fr-FR" dirty="0" smtClean="0"/>
              <a:t>Ballade en forêt ?</a:t>
            </a:r>
          </a:p>
          <a:p>
            <a:pPr lvl="2"/>
            <a:r>
              <a:rPr lang="fr-FR" dirty="0" smtClean="0"/>
              <a:t>Occasionnellement</a:t>
            </a:r>
          </a:p>
          <a:p>
            <a:pPr lvl="1"/>
            <a:r>
              <a:rPr lang="fr-FR" dirty="0" smtClean="0"/>
              <a:t>Sérologie de Lyme</a:t>
            </a:r>
          </a:p>
          <a:p>
            <a:pPr lvl="2"/>
            <a:r>
              <a:rPr lang="fr-FR" dirty="0" smtClean="0"/>
              <a:t>Sang +++ </a:t>
            </a:r>
            <a:r>
              <a:rPr lang="fr-FR" dirty="0" err="1" smtClean="0"/>
              <a:t>igG</a:t>
            </a:r>
            <a:endParaRPr lang="fr-FR" dirty="0" smtClean="0"/>
          </a:p>
          <a:p>
            <a:pPr lvl="2"/>
            <a:r>
              <a:rPr lang="fr-FR" dirty="0" smtClean="0"/>
              <a:t>Ponction de genou en consultation : </a:t>
            </a:r>
            <a:r>
              <a:rPr lang="fr-FR" dirty="0" smtClean="0"/>
              <a:t>sérologie Lyme </a:t>
            </a:r>
            <a:r>
              <a:rPr lang="fr-FR" dirty="0" err="1" smtClean="0"/>
              <a:t>IgG</a:t>
            </a:r>
            <a:r>
              <a:rPr lang="fr-FR" dirty="0" smtClean="0"/>
              <a:t> liq</a:t>
            </a:r>
            <a:r>
              <a:rPr lang="fr-FR" dirty="0" smtClean="0"/>
              <a:t>uide </a:t>
            </a:r>
            <a:r>
              <a:rPr lang="fr-FR" dirty="0" smtClean="0"/>
              <a:t>articulaire </a:t>
            </a:r>
            <a:r>
              <a:rPr lang="fr-FR" dirty="0" smtClean="0"/>
              <a:t>+++, PCR positive…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3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6987</TotalTime>
  <Words>1927</Words>
  <Application>Microsoft Macintosh PowerPoint</Application>
  <PresentationFormat>Présentation à l'écran (16:10)</PresentationFormat>
  <Paragraphs>423</Paragraphs>
  <Slides>67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Avec bandeau des chapitres</vt:lpstr>
      <vt:lpstr>Prise en charge des infections ostéo-articulaires en 2014</vt:lpstr>
      <vt:lpstr>OBJECTIFS</vt:lpstr>
      <vt:lpstr>Plan</vt:lpstr>
      <vt:lpstr>Que disent les recommandations ? </vt:lpstr>
      <vt:lpstr>Les arthrites sans matériel</vt:lpstr>
      <vt:lpstr>Cas clinique</vt:lpstr>
      <vt:lpstr>Agnès…</vt:lpstr>
      <vt:lpstr>Evolution</vt:lpstr>
      <vt:lpstr>Diagnostic ?</vt:lpstr>
      <vt:lpstr>Arthrite de Lyme</vt:lpstr>
      <vt:lpstr>Evolution</vt:lpstr>
      <vt:lpstr>Arthrites de Lyme</vt:lpstr>
      <vt:lpstr>Traitement des arthrites de Lyme</vt:lpstr>
      <vt:lpstr>Evolution au cours des dernières années</vt:lpstr>
      <vt:lpstr>Causes infectieuses d’arthrites chroniques</vt:lpstr>
      <vt:lpstr>Une arthrite chronique d’allure infectieuse de l’adulte immunocompétent</vt:lpstr>
      <vt:lpstr>Les arthrites aiguës</vt:lpstr>
      <vt:lpstr>Les arthrites aiguës « classiques »</vt:lpstr>
      <vt:lpstr>Quelles bactéries dans les arthrites aiguës ?</vt:lpstr>
      <vt:lpstr>Les spondylodiscites</vt:lpstr>
      <vt:lpstr>Résultats de l’étude DTS</vt:lpstr>
      <vt:lpstr>Caractéristiques et résultats de DTS</vt:lpstr>
      <vt:lpstr>Les infections ostéo-articulaires sur prothèse</vt:lpstr>
      <vt:lpstr>Les temps-clés de la prise en charge</vt:lpstr>
      <vt:lpstr>Les temps-clés de la prise en charge</vt:lpstr>
      <vt:lpstr>Les temps-clés de la prise en charge</vt:lpstr>
      <vt:lpstr>Taux d’infections post-opératoires  selon le matériel</vt:lpstr>
      <vt:lpstr>Une problématique qui se majore « mécaniquement »…</vt:lpstr>
      <vt:lpstr>Epidémiologie en France</vt:lpstr>
      <vt:lpstr>Epidémiologie</vt:lpstr>
      <vt:lpstr>Biofilm: une cause d’infection chronique</vt:lpstr>
      <vt:lpstr>Le cycle de vie d’un biofilm </vt:lpstr>
      <vt:lpstr>Bactéries quiescentes:  Staphylococcus aureus Small colony variants</vt:lpstr>
      <vt:lpstr>La difficulté diagnostique des infections sur prothèse articulaire</vt:lpstr>
      <vt:lpstr>Ce qu’il ne faudrait pas faire…</vt:lpstr>
      <vt:lpstr>Présentation PowerPoint</vt:lpstr>
      <vt:lpstr>Présentation PowerPoint</vt:lpstr>
      <vt:lpstr>Présentation PowerPoint</vt:lpstr>
      <vt:lpstr>Résultats</vt:lpstr>
      <vt:lpstr>Les moyens</vt:lpstr>
      <vt:lpstr>Diagnosis and Management of Prosthetic Joint Infection: Clinical Practice Guidelines by the Infectious Diseases Society of America (IDSA) </vt:lpstr>
      <vt:lpstr>Les risque majeurs en terme d’erreurs stratégiques</vt:lpstr>
      <vt:lpstr>Quoi de neuf</vt:lpstr>
      <vt:lpstr>Mieux s’organiser</vt:lpstr>
      <vt:lpstr>Centres de référence des infections ostéo-articulaires complexes</vt:lpstr>
      <vt:lpstr>Une organisation originale</vt:lpstr>
      <vt:lpstr>Un seul objectif final</vt:lpstr>
      <vt:lpstr>Un site Internet</vt:lpstr>
      <vt:lpstr>L’organisation</vt:lpstr>
      <vt:lpstr>Mieux prendre en charge</vt:lpstr>
      <vt:lpstr>Antibiothérapie</vt:lpstr>
      <vt:lpstr>Mais la base reste inchangée</vt:lpstr>
      <vt:lpstr>Posologies en général élevées</vt:lpstr>
      <vt:lpstr>Linézolide</vt:lpstr>
      <vt:lpstr>Données expérimentales ceftaroline</vt:lpstr>
      <vt:lpstr>Daptomycine</vt:lpstr>
      <vt:lpstr>Des nouveautés diagnostiques</vt:lpstr>
      <vt:lpstr>« Nouvelles » techniques</vt:lpstr>
      <vt:lpstr>Les prélèvements Technique de sonication</vt:lpstr>
      <vt:lpstr>Broyage</vt:lpstr>
      <vt:lpstr>« Nouvelles » techniques</vt:lpstr>
      <vt:lpstr>Intérêts de la biologie moléculaire</vt:lpstr>
      <vt:lpstr>Présentation PowerPoint</vt:lpstr>
      <vt:lpstr>Présentation PowerPoint</vt:lpstr>
      <vt:lpstr>La recherche…</vt:lpstr>
      <vt:lpstr>Savoir se faire aider et s’entraider !!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diepba</dc:creator>
  <cp:lastModifiedBy>Cédric Arvieux</cp:lastModifiedBy>
  <cp:revision>538</cp:revision>
  <dcterms:created xsi:type="dcterms:W3CDTF">2008-01-20T03:19:40Z</dcterms:created>
  <dcterms:modified xsi:type="dcterms:W3CDTF">2014-01-29T22:48:47Z</dcterms:modified>
</cp:coreProperties>
</file>